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2.xml" ContentType="application/vnd.openxmlformats-officedocument.drawingml.chartshape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34"/>
  </p:notesMasterIdLst>
  <p:handoutMasterIdLst>
    <p:handoutMasterId r:id="rId35"/>
  </p:handoutMasterIdLst>
  <p:sldIdLst>
    <p:sldId id="257" r:id="rId2"/>
    <p:sldId id="281" r:id="rId3"/>
    <p:sldId id="355" r:id="rId4"/>
    <p:sldId id="288" r:id="rId5"/>
    <p:sldId id="349" r:id="rId6"/>
    <p:sldId id="350" r:id="rId7"/>
    <p:sldId id="282" r:id="rId8"/>
    <p:sldId id="326" r:id="rId9"/>
    <p:sldId id="304" r:id="rId10"/>
    <p:sldId id="325" r:id="rId11"/>
    <p:sldId id="328" r:id="rId12"/>
    <p:sldId id="279" r:id="rId13"/>
    <p:sldId id="320" r:id="rId14"/>
    <p:sldId id="330" r:id="rId15"/>
    <p:sldId id="351" r:id="rId16"/>
    <p:sldId id="358" r:id="rId17"/>
    <p:sldId id="357" r:id="rId18"/>
    <p:sldId id="352" r:id="rId19"/>
    <p:sldId id="353" r:id="rId20"/>
    <p:sldId id="354" r:id="rId21"/>
    <p:sldId id="321" r:id="rId22"/>
    <p:sldId id="277" r:id="rId23"/>
    <p:sldId id="283" r:id="rId24"/>
    <p:sldId id="336" r:id="rId25"/>
    <p:sldId id="337" r:id="rId26"/>
    <p:sldId id="324" r:id="rId27"/>
    <p:sldId id="341" r:id="rId28"/>
    <p:sldId id="342" r:id="rId29"/>
    <p:sldId id="347" r:id="rId30"/>
    <p:sldId id="345" r:id="rId31"/>
    <p:sldId id="348" r:id="rId32"/>
    <p:sldId id="346" r:id="rId33"/>
  </p:sldIdLst>
  <p:sldSz cx="9144000" cy="6858000" type="screen4x3"/>
  <p:notesSz cx="6797675" cy="9926638"/>
  <p:defaultTextStyle>
    <a:defPPr>
      <a:defRPr lang="en-AU"/>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3E3A39"/>
    <a:srgbClr val="DD6225"/>
    <a:srgbClr val="F580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297" autoAdjust="0"/>
  </p:normalViewPr>
  <p:slideViewPr>
    <p:cSldViewPr>
      <p:cViewPr varScale="1">
        <p:scale>
          <a:sx n="104" d="100"/>
          <a:sy n="104" d="100"/>
        </p:scale>
        <p:origin x="-172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86" y="-84"/>
      </p:cViewPr>
      <p:guideLst>
        <p:guide orient="horz" pos="3127"/>
        <p:guide pos="2141"/>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C:\Documents%20and%20Settings\denvirp\My%20Documents\My%20Work%20Files\Deliverables\Practice%20guides\Final%20Tools\M1,4%20Baseline%20tool.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Documents%20and%20Settings\jutsenj\Local%20Settings\Temporary%20Internet%20Files\Content.Outlook\Y1F9EREB\Copy%20of%20graph%20showing%20payback%20decline%20HANHOR%202.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C:\Documents%20and%20Settings\jutsenj\Local%20Settings\Temporary%20Internet%20Files\Content.Outlook\Y1F9EREB\Copy%20of%20graph%20showing%20payback%20decline%20HANHOR%204%20forex.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525" b="0" i="0" u="none" strike="noStrike" baseline="0">
                <a:solidFill>
                  <a:srgbClr val="000000"/>
                </a:solidFill>
                <a:latin typeface="Arial"/>
                <a:ea typeface="Arial"/>
                <a:cs typeface="Arial"/>
              </a:defRPr>
            </a:pPr>
            <a:r>
              <a:rPr lang="en-AU" dirty="0"/>
              <a:t>Financial Year </a:t>
            </a:r>
            <a:r>
              <a:rPr lang="en-AU" dirty="0" smtClean="0"/>
              <a:t>2012 </a:t>
            </a:r>
            <a:r>
              <a:rPr lang="en-AU" dirty="0"/>
              <a:t>Energy Usage, Resources Cost and GHG Emissions</a:t>
            </a:r>
          </a:p>
        </c:rich>
      </c:tx>
      <c:layout>
        <c:manualLayout>
          <c:xMode val="edge"/>
          <c:yMode val="edge"/>
          <c:x val="0.19613926232333681"/>
          <c:y val="2.0338983050847428E-2"/>
        </c:manualLayout>
      </c:layout>
      <c:overlay val="0"/>
      <c:spPr>
        <a:noFill/>
        <a:ln w="25400">
          <a:noFill/>
        </a:ln>
      </c:spPr>
    </c:title>
    <c:autoTitleDeleted val="0"/>
    <c:plotArea>
      <c:layout>
        <c:manualLayout>
          <c:layoutTarget val="inner"/>
          <c:xMode val="edge"/>
          <c:yMode val="edge"/>
          <c:x val="0.10444674250258679"/>
          <c:y val="0.14067796610169492"/>
          <c:w val="0.88521199586349542"/>
          <c:h val="0.70677966101694911"/>
        </c:manualLayout>
      </c:layout>
      <c:barChart>
        <c:barDir val="col"/>
        <c:grouping val="percentStacked"/>
        <c:varyColors val="0"/>
        <c:ser>
          <c:idx val="0"/>
          <c:order val="0"/>
          <c:tx>
            <c:strRef>
              <c:f>'Total Energy &amp; Water'!$B$15</c:f>
              <c:strCache>
                <c:ptCount val="1"/>
                <c:pt idx="0">
                  <c:v>Natural Gas</c:v>
                </c:pt>
              </c:strCache>
            </c:strRef>
          </c:tx>
          <c:spPr>
            <a:solidFill>
              <a:srgbClr val="DD6225"/>
            </a:solidFill>
            <a:ln w="12700">
              <a:solidFill>
                <a:srgbClr val="000000"/>
              </a:solidFill>
              <a:prstDash val="solid"/>
            </a:ln>
          </c:spPr>
          <c:invertIfNegative val="0"/>
          <c:dLbls>
            <c:spPr>
              <a:noFill/>
              <a:ln w="25400">
                <a:noFill/>
              </a:ln>
            </c:spPr>
            <c:txPr>
              <a:bodyPr/>
              <a:lstStyle/>
              <a:p>
                <a:pPr>
                  <a:defRPr sz="1525" b="0" i="0" u="none" strike="noStrike" baseline="0">
                    <a:solidFill>
                      <a:srgbClr val="FFFFFF"/>
                    </a:solidFill>
                    <a:latin typeface="Arial"/>
                    <a:ea typeface="Arial"/>
                    <a:cs typeface="Arial"/>
                  </a:defRPr>
                </a:pPr>
                <a:endParaRPr lang="en-US"/>
              </a:p>
            </c:txPr>
            <c:showLegendKey val="0"/>
            <c:showVal val="1"/>
            <c:showCatName val="0"/>
            <c:showSerName val="0"/>
            <c:showPercent val="0"/>
            <c:showBubbleSize val="0"/>
            <c:showLeaderLines val="0"/>
          </c:dLbls>
          <c:cat>
            <c:strRef>
              <c:f>'Total Energy &amp; Water'!$C$13:$E$13</c:f>
              <c:strCache>
                <c:ptCount val="3"/>
                <c:pt idx="0">
                  <c:v>Energy</c:v>
                </c:pt>
                <c:pt idx="1">
                  <c:v>Cost</c:v>
                </c:pt>
                <c:pt idx="2">
                  <c:v>Tonne CO2 -e</c:v>
                </c:pt>
              </c:strCache>
            </c:strRef>
          </c:cat>
          <c:val>
            <c:numRef>
              <c:f>'Total Energy &amp; Water'!$C$15:$E$15</c:f>
              <c:numCache>
                <c:formatCode>"$"#,##0</c:formatCode>
                <c:ptCount val="3"/>
                <c:pt idx="0" formatCode="#,##0\ &quot;GJ&quot;">
                  <c:v>48135</c:v>
                </c:pt>
                <c:pt idx="1">
                  <c:v>300843.75</c:v>
                </c:pt>
                <c:pt idx="2" formatCode="#,##0">
                  <c:v>2464.5120000000002</c:v>
                </c:pt>
              </c:numCache>
            </c:numRef>
          </c:val>
        </c:ser>
        <c:ser>
          <c:idx val="2"/>
          <c:order val="1"/>
          <c:tx>
            <c:strRef>
              <c:f>'Total Energy &amp; Water'!$B$14</c:f>
              <c:strCache>
                <c:ptCount val="1"/>
                <c:pt idx="0">
                  <c:v>Electricity</c:v>
                </c:pt>
              </c:strCache>
            </c:strRef>
          </c:tx>
          <c:spPr>
            <a:solidFill>
              <a:srgbClr val="003300"/>
            </a:solidFill>
            <a:ln w="12700">
              <a:solidFill>
                <a:srgbClr val="000000"/>
              </a:solidFill>
              <a:prstDash val="solid"/>
            </a:ln>
          </c:spPr>
          <c:invertIfNegative val="0"/>
          <c:dLbls>
            <c:spPr>
              <a:noFill/>
              <a:ln w="25400">
                <a:noFill/>
              </a:ln>
            </c:spPr>
            <c:txPr>
              <a:bodyPr/>
              <a:lstStyle/>
              <a:p>
                <a:pPr>
                  <a:defRPr sz="1525" b="0" i="0" u="none" strike="noStrike" baseline="0">
                    <a:solidFill>
                      <a:srgbClr val="FFFFFF"/>
                    </a:solidFill>
                    <a:latin typeface="Arial"/>
                    <a:ea typeface="Arial"/>
                    <a:cs typeface="Arial"/>
                  </a:defRPr>
                </a:pPr>
                <a:endParaRPr lang="en-US"/>
              </a:p>
            </c:txPr>
            <c:showLegendKey val="0"/>
            <c:showVal val="1"/>
            <c:showCatName val="0"/>
            <c:showSerName val="0"/>
            <c:showPercent val="0"/>
            <c:showBubbleSize val="0"/>
            <c:showLeaderLines val="0"/>
          </c:dLbls>
          <c:cat>
            <c:strRef>
              <c:f>'Total Energy &amp; Water'!$C$13:$E$13</c:f>
              <c:strCache>
                <c:ptCount val="3"/>
                <c:pt idx="0">
                  <c:v>Energy</c:v>
                </c:pt>
                <c:pt idx="1">
                  <c:v>Cost</c:v>
                </c:pt>
                <c:pt idx="2">
                  <c:v>Tonne CO2 -e</c:v>
                </c:pt>
              </c:strCache>
            </c:strRef>
          </c:cat>
          <c:val>
            <c:numRef>
              <c:f>'Total Energy &amp; Water'!$C$14:$E$14</c:f>
              <c:numCache>
                <c:formatCode>"$"#,##0</c:formatCode>
                <c:ptCount val="3"/>
                <c:pt idx="0" formatCode="#,##0\ &quot;GJ&quot;">
                  <c:v>29664</c:v>
                </c:pt>
                <c:pt idx="1">
                  <c:v>906400</c:v>
                </c:pt>
                <c:pt idx="2" formatCode="#,##0">
                  <c:v>7333.6</c:v>
                </c:pt>
              </c:numCache>
            </c:numRef>
          </c:val>
        </c:ser>
        <c:ser>
          <c:idx val="3"/>
          <c:order val="2"/>
          <c:tx>
            <c:strRef>
              <c:f>'Total Energy &amp; Water'!$B$16</c:f>
              <c:strCache>
                <c:ptCount val="1"/>
                <c:pt idx="0">
                  <c:v>Diesel</c:v>
                </c:pt>
              </c:strCache>
            </c:strRef>
          </c:tx>
          <c:spPr>
            <a:solidFill>
              <a:schemeClr val="tx1">
                <a:lumMod val="50000"/>
                <a:lumOff val="50000"/>
              </a:schemeClr>
            </a:solidFill>
          </c:spPr>
          <c:invertIfNegative val="0"/>
          <c:dLbls>
            <c:dLbl>
              <c:idx val="0"/>
              <c:layout>
                <c:manualLayout>
                  <c:x val="0"/>
                  <c:y val="-2.0338983050847428E-2"/>
                </c:manualLayout>
              </c:layout>
              <c:dLblPos val="ctr"/>
              <c:showLegendKey val="0"/>
              <c:showVal val="1"/>
              <c:showCatName val="0"/>
              <c:showSerName val="0"/>
              <c:showPercent val="0"/>
              <c:showBubbleSize val="0"/>
            </c:dLbl>
            <c:dLbl>
              <c:idx val="1"/>
              <c:layout>
                <c:manualLayout>
                  <c:x val="0"/>
                  <c:y val="-4.5197740112994404E-3"/>
                </c:manualLayout>
              </c:layout>
              <c:dLblPos val="ctr"/>
              <c:showLegendKey val="0"/>
              <c:showVal val="1"/>
              <c:showCatName val="0"/>
              <c:showSerName val="0"/>
              <c:showPercent val="0"/>
              <c:showBubbleSize val="0"/>
            </c:dLbl>
            <c:dLbl>
              <c:idx val="2"/>
              <c:layout>
                <c:manualLayout>
                  <c:x val="0"/>
                  <c:y val="-2.4858757062146911E-2"/>
                </c:manualLayout>
              </c:layout>
              <c:dLblPos val="ctr"/>
              <c:showLegendKey val="0"/>
              <c:showVal val="1"/>
              <c:showCatName val="0"/>
              <c:showSerName val="0"/>
              <c:showPercent val="0"/>
              <c:showBubbleSize val="0"/>
            </c:dLbl>
            <c:txPr>
              <a:bodyPr/>
              <a:lstStyle/>
              <a:p>
                <a:pPr>
                  <a:defRPr sz="1525" b="0"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'Total Energy &amp; Water'!$C$13:$E$13</c:f>
              <c:strCache>
                <c:ptCount val="3"/>
                <c:pt idx="0">
                  <c:v>Energy</c:v>
                </c:pt>
                <c:pt idx="1">
                  <c:v>Cost</c:v>
                </c:pt>
                <c:pt idx="2">
                  <c:v>Tonne CO2 -e</c:v>
                </c:pt>
              </c:strCache>
            </c:strRef>
          </c:cat>
          <c:val>
            <c:numRef>
              <c:f>'Total Energy &amp; Water'!$C$16:$E$16</c:f>
              <c:numCache>
                <c:formatCode>"$"#,##0</c:formatCode>
                <c:ptCount val="3"/>
                <c:pt idx="0" formatCode="#,##0\ &quot;GJ&quot;">
                  <c:v>5770.7000000000007</c:v>
                </c:pt>
                <c:pt idx="1">
                  <c:v>186875</c:v>
                </c:pt>
                <c:pt idx="2" formatCode="#,##0">
                  <c:v>399.33244000000008</c:v>
                </c:pt>
              </c:numCache>
            </c:numRef>
          </c:val>
        </c:ser>
        <c:dLbls>
          <c:showLegendKey val="0"/>
          <c:showVal val="1"/>
          <c:showCatName val="0"/>
          <c:showSerName val="0"/>
          <c:showPercent val="0"/>
          <c:showBubbleSize val="0"/>
        </c:dLbls>
        <c:gapWidth val="150"/>
        <c:overlap val="100"/>
        <c:axId val="151606400"/>
        <c:axId val="151607936"/>
      </c:barChart>
      <c:catAx>
        <c:axId val="151606400"/>
        <c:scaling>
          <c:orientation val="minMax"/>
        </c:scaling>
        <c:delete val="0"/>
        <c:axPos val="b"/>
        <c:numFmt formatCode="&quot;$&quot;#,##0" sourceLinked="1"/>
        <c:majorTickMark val="out"/>
        <c:minorTickMark val="none"/>
        <c:tickLblPos val="nextTo"/>
        <c:spPr>
          <a:ln w="3175">
            <a:solidFill>
              <a:srgbClr val="000000"/>
            </a:solidFill>
            <a:prstDash val="solid"/>
          </a:ln>
        </c:spPr>
        <c:txPr>
          <a:bodyPr rot="0" vert="horz"/>
          <a:lstStyle/>
          <a:p>
            <a:pPr>
              <a:defRPr sz="1525" b="0" i="0" u="none" strike="noStrike" baseline="0">
                <a:solidFill>
                  <a:srgbClr val="000000"/>
                </a:solidFill>
                <a:latin typeface="Arial"/>
                <a:ea typeface="Arial"/>
                <a:cs typeface="Arial"/>
              </a:defRPr>
            </a:pPr>
            <a:endParaRPr lang="en-US"/>
          </a:p>
        </c:txPr>
        <c:crossAx val="151607936"/>
        <c:crosses val="autoZero"/>
        <c:auto val="1"/>
        <c:lblAlgn val="ctr"/>
        <c:lblOffset val="100"/>
        <c:tickLblSkip val="1"/>
        <c:tickMarkSkip val="1"/>
        <c:noMultiLvlLbl val="0"/>
      </c:catAx>
      <c:valAx>
        <c:axId val="151607936"/>
        <c:scaling>
          <c:orientation val="minMax"/>
        </c:scaling>
        <c:delete val="0"/>
        <c:axPos val="l"/>
        <c:majorGridlines>
          <c:spPr>
            <a:ln w="3175">
              <a:solidFill>
                <a:srgbClr val="000000"/>
              </a:solidFill>
              <a:prstDash val="sysDash"/>
            </a:ln>
          </c:spPr>
        </c:majorGridlines>
        <c:numFmt formatCode="0%" sourceLinked="1"/>
        <c:majorTickMark val="out"/>
        <c:minorTickMark val="none"/>
        <c:tickLblPos val="none"/>
        <c:spPr>
          <a:ln w="3175">
            <a:solidFill>
              <a:srgbClr val="000000"/>
            </a:solidFill>
            <a:prstDash val="solid"/>
          </a:ln>
        </c:spPr>
        <c:txPr>
          <a:bodyPr rot="0" vert="horz"/>
          <a:lstStyle/>
          <a:p>
            <a:pPr>
              <a:defRPr sz="1525" b="0" i="0" u="none" strike="noStrike" baseline="0">
                <a:solidFill>
                  <a:srgbClr val="000000"/>
                </a:solidFill>
                <a:latin typeface="Arial"/>
                <a:ea typeface="Arial"/>
                <a:cs typeface="Arial"/>
              </a:defRPr>
            </a:pPr>
            <a:endParaRPr lang="en-US"/>
          </a:p>
        </c:txPr>
        <c:crossAx val="151606400"/>
        <c:crosses val="autoZero"/>
        <c:crossBetween val="between"/>
        <c:majorUnit val="0.25"/>
      </c:valAx>
      <c:spPr>
        <a:noFill/>
        <a:ln w="25400">
          <a:noFill/>
        </a:ln>
      </c:spPr>
    </c:plotArea>
    <c:legend>
      <c:legendPos val="b"/>
      <c:layout>
        <c:manualLayout>
          <c:xMode val="edge"/>
          <c:yMode val="edge"/>
          <c:x val="0.38676318510858332"/>
          <c:y val="0.94237288135593156"/>
          <c:w val="0.40492439479191505"/>
          <c:h val="4.5686729836737293E-2"/>
        </c:manualLayout>
      </c:layout>
      <c:overlay val="0"/>
      <c:spPr>
        <a:solidFill>
          <a:srgbClr val="FFFFFF"/>
        </a:solidFill>
        <a:ln w="3175">
          <a:solidFill>
            <a:srgbClr val="000000"/>
          </a:solidFill>
          <a:prstDash val="solid"/>
        </a:ln>
      </c:spPr>
      <c:txPr>
        <a:bodyPr/>
        <a:lstStyle/>
        <a:p>
          <a:pPr>
            <a:defRPr sz="1285" b="0"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525" b="0" i="0" u="none" strike="noStrike" baseline="0">
          <a:solidFill>
            <a:srgbClr val="000000"/>
          </a:solidFill>
          <a:latin typeface="Arial"/>
          <a:ea typeface="Arial"/>
          <a:cs typeface="Aria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732339001489595"/>
          <c:y val="0.17000220102896041"/>
          <c:w val="0.75901211143787761"/>
          <c:h val="0.70292432195975507"/>
        </c:manualLayout>
      </c:layout>
      <c:barChart>
        <c:barDir val="col"/>
        <c:grouping val="clustered"/>
        <c:varyColors val="0"/>
        <c:ser>
          <c:idx val="0"/>
          <c:order val="0"/>
          <c:tx>
            <c:strRef>
              <c:f>Sheet1!$B$35</c:f>
              <c:strCache>
                <c:ptCount val="1"/>
                <c:pt idx="0">
                  <c:v>Payback (with funding)</c:v>
                </c:pt>
              </c:strCache>
            </c:strRef>
          </c:tx>
          <c:invertIfNegative val="0"/>
          <c:cat>
            <c:numRef>
              <c:f>Sheet1!$C$27:$H$27</c:f>
              <c:numCache>
                <c:formatCode>General</c:formatCode>
                <c:ptCount val="6"/>
                <c:pt idx="0">
                  <c:v>2008</c:v>
                </c:pt>
                <c:pt idx="1">
                  <c:v>2009</c:v>
                </c:pt>
                <c:pt idx="2">
                  <c:v>2010</c:v>
                </c:pt>
                <c:pt idx="3">
                  <c:v>2011</c:v>
                </c:pt>
                <c:pt idx="4">
                  <c:v>2012</c:v>
                </c:pt>
                <c:pt idx="5">
                  <c:v>2013</c:v>
                </c:pt>
              </c:numCache>
            </c:numRef>
          </c:cat>
          <c:val>
            <c:numRef>
              <c:f>Sheet1!$C$35:$H$35</c:f>
              <c:numCache>
                <c:formatCode>_-* #,##0.0_-;\-* #,##0.0_-;_-* "-"??_-;_-@_-</c:formatCode>
                <c:ptCount val="6"/>
                <c:pt idx="0">
                  <c:v>7.9787234042553683</c:v>
                </c:pt>
                <c:pt idx="1">
                  <c:v>7.3421439060205556</c:v>
                </c:pt>
                <c:pt idx="2">
                  <c:v>6.6247833143790755</c:v>
                </c:pt>
                <c:pt idx="3">
                  <c:v>5.6964679762371846</c:v>
                </c:pt>
                <c:pt idx="4">
                  <c:v>3.5736486233485589</c:v>
                </c:pt>
                <c:pt idx="5">
                  <c:v>3.357967021127005</c:v>
                </c:pt>
              </c:numCache>
            </c:numRef>
          </c:val>
        </c:ser>
        <c:dLbls>
          <c:showLegendKey val="0"/>
          <c:showVal val="0"/>
          <c:showCatName val="0"/>
          <c:showSerName val="0"/>
          <c:showPercent val="0"/>
          <c:showBubbleSize val="0"/>
        </c:dLbls>
        <c:gapWidth val="150"/>
        <c:axId val="41199104"/>
        <c:axId val="41200640"/>
      </c:barChart>
      <c:lineChart>
        <c:grouping val="standard"/>
        <c:varyColors val="0"/>
        <c:ser>
          <c:idx val="1"/>
          <c:order val="1"/>
          <c:tx>
            <c:strRef>
              <c:f>Sheet1!$C$32:$H$32</c:f>
              <c:strCache>
                <c:ptCount val="1"/>
                <c:pt idx="0">
                  <c:v>94 102.15 113.21125 131.6605313 157.4021565 167.512068</c:v>
                </c:pt>
              </c:strCache>
            </c:strRef>
          </c:tx>
          <c:spPr>
            <a:ln w="38100"/>
          </c:spPr>
          <c:marker>
            <c:symbol val="none"/>
          </c:marker>
          <c:val>
            <c:numRef>
              <c:f>Sheet1!$C$32:$H$32</c:f>
              <c:numCache>
                <c:formatCode>General</c:formatCode>
                <c:ptCount val="6"/>
                <c:pt idx="0">
                  <c:v>94</c:v>
                </c:pt>
                <c:pt idx="1">
                  <c:v>102.14999999999999</c:v>
                </c:pt>
                <c:pt idx="2">
                  <c:v>113.21125000000062</c:v>
                </c:pt>
                <c:pt idx="3">
                  <c:v>131.66053124999999</c:v>
                </c:pt>
                <c:pt idx="4">
                  <c:v>157.40215653125</c:v>
                </c:pt>
                <c:pt idx="5">
                  <c:v>167.51206800453122</c:v>
                </c:pt>
              </c:numCache>
            </c:numRef>
          </c:val>
          <c:smooth val="0"/>
        </c:ser>
        <c:dLbls>
          <c:showLegendKey val="0"/>
          <c:showVal val="0"/>
          <c:showCatName val="0"/>
          <c:showSerName val="0"/>
          <c:showPercent val="0"/>
          <c:showBubbleSize val="0"/>
        </c:dLbls>
        <c:marker val="1"/>
        <c:smooth val="0"/>
        <c:axId val="41212928"/>
        <c:axId val="41211008"/>
      </c:lineChart>
      <c:catAx>
        <c:axId val="41199104"/>
        <c:scaling>
          <c:orientation val="minMax"/>
        </c:scaling>
        <c:delete val="0"/>
        <c:axPos val="b"/>
        <c:numFmt formatCode="General" sourceLinked="1"/>
        <c:majorTickMark val="out"/>
        <c:minorTickMark val="none"/>
        <c:tickLblPos val="nextTo"/>
        <c:txPr>
          <a:bodyPr/>
          <a:lstStyle/>
          <a:p>
            <a:pPr>
              <a:defRPr sz="2000"/>
            </a:pPr>
            <a:endParaRPr lang="en-US"/>
          </a:p>
        </c:txPr>
        <c:crossAx val="41200640"/>
        <c:crosses val="autoZero"/>
        <c:auto val="1"/>
        <c:lblAlgn val="ctr"/>
        <c:lblOffset val="100"/>
        <c:noMultiLvlLbl val="0"/>
      </c:catAx>
      <c:valAx>
        <c:axId val="41200640"/>
        <c:scaling>
          <c:orientation val="minMax"/>
          <c:min val="0"/>
        </c:scaling>
        <c:delete val="0"/>
        <c:axPos val="l"/>
        <c:majorGridlines/>
        <c:title>
          <c:tx>
            <c:rich>
              <a:bodyPr rot="-5400000" vert="horz"/>
              <a:lstStyle/>
              <a:p>
                <a:pPr>
                  <a:defRPr sz="2000"/>
                </a:pPr>
                <a:r>
                  <a:rPr lang="en-US" sz="2000" dirty="0" smtClean="0"/>
                  <a:t>Payback</a:t>
                </a:r>
                <a:r>
                  <a:rPr lang="en-US" sz="2000" baseline="0" dirty="0" smtClean="0"/>
                  <a:t> </a:t>
                </a:r>
                <a:r>
                  <a:rPr lang="en-US" sz="2000" dirty="0" smtClean="0"/>
                  <a:t>Years</a:t>
                </a:r>
                <a:endParaRPr lang="en-US" sz="2000" dirty="0"/>
              </a:p>
            </c:rich>
          </c:tx>
          <c:overlay val="0"/>
        </c:title>
        <c:numFmt formatCode="#,##0" sourceLinked="0"/>
        <c:majorTickMark val="out"/>
        <c:minorTickMark val="none"/>
        <c:tickLblPos val="nextTo"/>
        <c:txPr>
          <a:bodyPr/>
          <a:lstStyle/>
          <a:p>
            <a:pPr>
              <a:defRPr sz="2000"/>
            </a:pPr>
            <a:endParaRPr lang="en-US"/>
          </a:p>
        </c:txPr>
        <c:crossAx val="41199104"/>
        <c:crosses val="autoZero"/>
        <c:crossBetween val="between"/>
      </c:valAx>
      <c:valAx>
        <c:axId val="41211008"/>
        <c:scaling>
          <c:orientation val="minMax"/>
        </c:scaling>
        <c:delete val="0"/>
        <c:axPos val="r"/>
        <c:title>
          <c:tx>
            <c:rich>
              <a:bodyPr rot="-5400000" vert="horz"/>
              <a:lstStyle/>
              <a:p>
                <a:pPr>
                  <a:defRPr sz="2000"/>
                </a:pPr>
                <a:r>
                  <a:rPr lang="en-US" sz="2000"/>
                  <a:t>$/MWh</a:t>
                </a:r>
              </a:p>
            </c:rich>
          </c:tx>
          <c:overlay val="0"/>
        </c:title>
        <c:numFmt formatCode="General" sourceLinked="1"/>
        <c:majorTickMark val="out"/>
        <c:minorTickMark val="none"/>
        <c:tickLblPos val="nextTo"/>
        <c:txPr>
          <a:bodyPr/>
          <a:lstStyle/>
          <a:p>
            <a:pPr>
              <a:defRPr sz="2000"/>
            </a:pPr>
            <a:endParaRPr lang="en-US"/>
          </a:p>
        </c:txPr>
        <c:crossAx val="41212928"/>
        <c:crosses val="max"/>
        <c:crossBetween val="between"/>
      </c:valAx>
      <c:catAx>
        <c:axId val="41212928"/>
        <c:scaling>
          <c:orientation val="minMax"/>
        </c:scaling>
        <c:delete val="1"/>
        <c:axPos val="b"/>
        <c:majorTickMark val="out"/>
        <c:minorTickMark val="none"/>
        <c:tickLblPos val="none"/>
        <c:crossAx val="41211008"/>
        <c:crosses val="autoZero"/>
        <c:auto val="1"/>
        <c:lblAlgn val="ctr"/>
        <c:lblOffset val="100"/>
        <c:noMultiLvlLbl val="0"/>
      </c:catAx>
    </c:plotArea>
    <c:plotVisOnly val="1"/>
    <c:dispBlanksAs val="gap"/>
    <c:showDLblsOverMax val="0"/>
  </c:chart>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732339001489595"/>
          <c:y val="0.17000220102896041"/>
          <c:w val="0.75901211143787761"/>
          <c:h val="0.55426014513601107"/>
        </c:manualLayout>
      </c:layout>
      <c:barChart>
        <c:barDir val="col"/>
        <c:grouping val="clustered"/>
        <c:varyColors val="0"/>
        <c:ser>
          <c:idx val="2"/>
          <c:order val="1"/>
          <c:tx>
            <c:strRef>
              <c:f>Sheet1!$B$36</c:f>
              <c:strCache>
                <c:ptCount val="1"/>
                <c:pt idx="0">
                  <c:v>Payback (w/o Funding or Forex Impact)</c:v>
                </c:pt>
              </c:strCache>
            </c:strRef>
          </c:tx>
          <c:invertIfNegative val="0"/>
          <c:cat>
            <c:numRef>
              <c:f>Sheet1!$C$27:$H$27</c:f>
              <c:numCache>
                <c:formatCode>General</c:formatCode>
                <c:ptCount val="6"/>
                <c:pt idx="0">
                  <c:v>2008</c:v>
                </c:pt>
                <c:pt idx="1">
                  <c:v>2009</c:v>
                </c:pt>
                <c:pt idx="2">
                  <c:v>2010</c:v>
                </c:pt>
                <c:pt idx="3">
                  <c:v>2011</c:v>
                </c:pt>
                <c:pt idx="4">
                  <c:v>2012</c:v>
                </c:pt>
                <c:pt idx="5">
                  <c:v>2013</c:v>
                </c:pt>
              </c:numCache>
            </c:numRef>
          </c:cat>
          <c:val>
            <c:numRef>
              <c:f>Sheet1!$C$36:$H$36</c:f>
              <c:numCache>
                <c:formatCode>_-* #,##0.0_-;\-* #,##0.0_-;_-* "-"??_-;_-@_-</c:formatCode>
                <c:ptCount val="6"/>
                <c:pt idx="0">
                  <c:v>7.9787234042553576</c:v>
                </c:pt>
                <c:pt idx="1">
                  <c:v>7.3421439060205556</c:v>
                </c:pt>
                <c:pt idx="2">
                  <c:v>6.6247833143790755</c:v>
                </c:pt>
                <c:pt idx="3">
                  <c:v>5.6964679762371846</c:v>
                </c:pt>
                <c:pt idx="4">
                  <c:v>4.7648648311314226</c:v>
                </c:pt>
                <c:pt idx="5">
                  <c:v>4.4772893615026934</c:v>
                </c:pt>
              </c:numCache>
            </c:numRef>
          </c:val>
        </c:ser>
        <c:ser>
          <c:idx val="3"/>
          <c:order val="3"/>
          <c:tx>
            <c:strRef>
              <c:f>Sheet1!$B$37</c:f>
              <c:strCache>
                <c:ptCount val="1"/>
                <c:pt idx="0">
                  <c:v>Payback (with funding and Forex Impact)</c:v>
                </c:pt>
              </c:strCache>
            </c:strRef>
          </c:tx>
          <c:invertIfNegative val="0"/>
          <c:val>
            <c:numRef>
              <c:f>Sheet1!$C$37:$H$37</c:f>
              <c:numCache>
                <c:formatCode>_-* #,##0.0_-;\-* #,##0.0_-;_-* "-"??_-;_-@_-</c:formatCode>
                <c:ptCount val="6"/>
                <c:pt idx="0">
                  <c:v>7.9787234042553576</c:v>
                </c:pt>
                <c:pt idx="1">
                  <c:v>7.8309934362549622</c:v>
                </c:pt>
                <c:pt idx="2">
                  <c:v>5.9567379381391854</c:v>
                </c:pt>
                <c:pt idx="3">
                  <c:v>4.4108305458258945</c:v>
                </c:pt>
                <c:pt idx="4">
                  <c:v>2.7671108788233587</c:v>
                </c:pt>
                <c:pt idx="5">
                  <c:v>2.6001065169590851</c:v>
                </c:pt>
              </c:numCache>
            </c:numRef>
          </c:val>
        </c:ser>
        <c:dLbls>
          <c:showLegendKey val="0"/>
          <c:showVal val="0"/>
          <c:showCatName val="0"/>
          <c:showSerName val="0"/>
          <c:showPercent val="0"/>
          <c:showBubbleSize val="0"/>
        </c:dLbls>
        <c:gapWidth val="150"/>
        <c:axId val="151442944"/>
        <c:axId val="151444480"/>
      </c:barChart>
      <c:lineChart>
        <c:grouping val="standard"/>
        <c:varyColors val="0"/>
        <c:ser>
          <c:idx val="1"/>
          <c:order val="0"/>
          <c:tx>
            <c:strRef>
              <c:f>Sheet1!$B$32</c:f>
              <c:strCache>
                <c:ptCount val="1"/>
                <c:pt idx="0">
                  <c:v>$/MWh</c:v>
                </c:pt>
              </c:strCache>
            </c:strRef>
          </c:tx>
          <c:spPr>
            <a:ln w="38100"/>
          </c:spPr>
          <c:marker>
            <c:symbol val="none"/>
          </c:marker>
          <c:cat>
            <c:numRef>
              <c:f>Sheet1!$C$27:$H$27</c:f>
              <c:numCache>
                <c:formatCode>General</c:formatCode>
                <c:ptCount val="6"/>
                <c:pt idx="0">
                  <c:v>2008</c:v>
                </c:pt>
                <c:pt idx="1">
                  <c:v>2009</c:v>
                </c:pt>
                <c:pt idx="2">
                  <c:v>2010</c:v>
                </c:pt>
                <c:pt idx="3">
                  <c:v>2011</c:v>
                </c:pt>
                <c:pt idx="4">
                  <c:v>2012</c:v>
                </c:pt>
                <c:pt idx="5">
                  <c:v>2013</c:v>
                </c:pt>
              </c:numCache>
            </c:numRef>
          </c:cat>
          <c:val>
            <c:numRef>
              <c:f>Sheet1!$C$32:$H$32</c:f>
              <c:numCache>
                <c:formatCode>General</c:formatCode>
                <c:ptCount val="6"/>
                <c:pt idx="0">
                  <c:v>94</c:v>
                </c:pt>
                <c:pt idx="1">
                  <c:v>102.14999999999999</c:v>
                </c:pt>
                <c:pt idx="2">
                  <c:v>113.2112500000005</c:v>
                </c:pt>
                <c:pt idx="3">
                  <c:v>131.66053124999999</c:v>
                </c:pt>
                <c:pt idx="4">
                  <c:v>157.40215653125</c:v>
                </c:pt>
                <c:pt idx="5">
                  <c:v>167.51206800453122</c:v>
                </c:pt>
              </c:numCache>
            </c:numRef>
          </c:val>
          <c:smooth val="0"/>
        </c:ser>
        <c:ser>
          <c:idx val="0"/>
          <c:order val="2"/>
          <c:tx>
            <c:strRef>
              <c:f>Sheet1!$B$40</c:f>
              <c:strCache>
                <c:ptCount val="1"/>
                <c:pt idx="0">
                  <c:v>Exchange Rate (AU cents per USD)</c:v>
                </c:pt>
              </c:strCache>
            </c:strRef>
          </c:tx>
          <c:spPr>
            <a:ln w="38100"/>
          </c:spPr>
          <c:marker>
            <c:symbol val="none"/>
          </c:marker>
          <c:val>
            <c:numRef>
              <c:f>Sheet1!$C$40:$H$40</c:f>
              <c:numCache>
                <c:formatCode>General</c:formatCode>
                <c:ptCount val="6"/>
                <c:pt idx="0">
                  <c:v>83.3</c:v>
                </c:pt>
                <c:pt idx="1">
                  <c:v>78.099999999999994</c:v>
                </c:pt>
                <c:pt idx="2">
                  <c:v>91.7</c:v>
                </c:pt>
                <c:pt idx="3">
                  <c:v>102.1</c:v>
                </c:pt>
                <c:pt idx="4">
                  <c:v>102.1</c:v>
                </c:pt>
                <c:pt idx="5">
                  <c:v>102.1</c:v>
                </c:pt>
              </c:numCache>
            </c:numRef>
          </c:val>
          <c:smooth val="0"/>
        </c:ser>
        <c:dLbls>
          <c:showLegendKey val="0"/>
          <c:showVal val="0"/>
          <c:showCatName val="0"/>
          <c:showSerName val="0"/>
          <c:showPercent val="0"/>
          <c:showBubbleSize val="0"/>
        </c:dLbls>
        <c:marker val="1"/>
        <c:smooth val="0"/>
        <c:axId val="151538688"/>
        <c:axId val="151536768"/>
      </c:lineChart>
      <c:catAx>
        <c:axId val="151442944"/>
        <c:scaling>
          <c:orientation val="minMax"/>
        </c:scaling>
        <c:delete val="0"/>
        <c:axPos val="b"/>
        <c:numFmt formatCode="General" sourceLinked="1"/>
        <c:majorTickMark val="out"/>
        <c:minorTickMark val="none"/>
        <c:tickLblPos val="nextTo"/>
        <c:txPr>
          <a:bodyPr/>
          <a:lstStyle/>
          <a:p>
            <a:pPr>
              <a:defRPr sz="2000"/>
            </a:pPr>
            <a:endParaRPr lang="en-US"/>
          </a:p>
        </c:txPr>
        <c:crossAx val="151444480"/>
        <c:crosses val="autoZero"/>
        <c:auto val="1"/>
        <c:lblAlgn val="ctr"/>
        <c:lblOffset val="100"/>
        <c:noMultiLvlLbl val="0"/>
      </c:catAx>
      <c:valAx>
        <c:axId val="151444480"/>
        <c:scaling>
          <c:orientation val="minMax"/>
          <c:min val="0"/>
        </c:scaling>
        <c:delete val="0"/>
        <c:axPos val="l"/>
        <c:majorGridlines/>
        <c:title>
          <c:tx>
            <c:rich>
              <a:bodyPr rot="-5400000" vert="horz"/>
              <a:lstStyle/>
              <a:p>
                <a:pPr>
                  <a:defRPr sz="2000"/>
                </a:pPr>
                <a:r>
                  <a:rPr lang="en-US" sz="2000"/>
                  <a:t>Years</a:t>
                </a:r>
              </a:p>
            </c:rich>
          </c:tx>
          <c:overlay val="0"/>
        </c:title>
        <c:numFmt formatCode="#,##0" sourceLinked="0"/>
        <c:majorTickMark val="out"/>
        <c:minorTickMark val="none"/>
        <c:tickLblPos val="nextTo"/>
        <c:txPr>
          <a:bodyPr/>
          <a:lstStyle/>
          <a:p>
            <a:pPr>
              <a:defRPr sz="2000"/>
            </a:pPr>
            <a:endParaRPr lang="en-US"/>
          </a:p>
        </c:txPr>
        <c:crossAx val="151442944"/>
        <c:crosses val="autoZero"/>
        <c:crossBetween val="between"/>
      </c:valAx>
      <c:valAx>
        <c:axId val="151536768"/>
        <c:scaling>
          <c:orientation val="minMax"/>
        </c:scaling>
        <c:delete val="0"/>
        <c:axPos val="r"/>
        <c:title>
          <c:tx>
            <c:rich>
              <a:bodyPr rot="-5400000" vert="horz"/>
              <a:lstStyle/>
              <a:p>
                <a:pPr>
                  <a:defRPr sz="2000"/>
                </a:pPr>
                <a:r>
                  <a:rPr lang="en-US" sz="2000"/>
                  <a:t>$/MWh or Au cents per USD</a:t>
                </a:r>
              </a:p>
            </c:rich>
          </c:tx>
          <c:overlay val="0"/>
        </c:title>
        <c:numFmt formatCode="General" sourceLinked="1"/>
        <c:majorTickMark val="out"/>
        <c:minorTickMark val="none"/>
        <c:tickLblPos val="nextTo"/>
        <c:txPr>
          <a:bodyPr/>
          <a:lstStyle/>
          <a:p>
            <a:pPr>
              <a:defRPr sz="2000"/>
            </a:pPr>
            <a:endParaRPr lang="en-US"/>
          </a:p>
        </c:txPr>
        <c:crossAx val="151538688"/>
        <c:crosses val="max"/>
        <c:crossBetween val="between"/>
      </c:valAx>
      <c:catAx>
        <c:axId val="151538688"/>
        <c:scaling>
          <c:orientation val="minMax"/>
        </c:scaling>
        <c:delete val="1"/>
        <c:axPos val="b"/>
        <c:numFmt formatCode="General" sourceLinked="1"/>
        <c:majorTickMark val="out"/>
        <c:minorTickMark val="none"/>
        <c:tickLblPos val="none"/>
        <c:crossAx val="151536768"/>
        <c:crosses val="autoZero"/>
        <c:auto val="1"/>
        <c:lblAlgn val="ctr"/>
        <c:lblOffset val="100"/>
        <c:noMultiLvlLbl val="0"/>
      </c:catAx>
    </c:plotArea>
    <c:legend>
      <c:legendPos val="b"/>
      <c:layout>
        <c:manualLayout>
          <c:xMode val="edge"/>
          <c:yMode val="edge"/>
          <c:x val="0.11831563473431016"/>
          <c:y val="0.82817086249834448"/>
          <c:w val="0.7608452466174126"/>
          <c:h val="8.6826718018513369E-2"/>
        </c:manualLayout>
      </c:layout>
      <c:overlay val="0"/>
      <c:txPr>
        <a:bodyPr/>
        <a:lstStyle/>
        <a:p>
          <a:pPr>
            <a:defRPr sz="1400"/>
          </a:pPr>
          <a:endParaRPr lang="en-US"/>
        </a:p>
      </c:txPr>
    </c:legend>
    <c:plotVisOnly val="1"/>
    <c:dispBlanksAs val="gap"/>
    <c:showDLblsOverMax val="0"/>
  </c:chart>
  <c:externalData r:id="rId2">
    <c:autoUpdate val="0"/>
  </c:externalData>
  <c:userShapes r:id="rId3"/>
</c:chartSpac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drawing1.xml><?xml version="1.0" encoding="utf-8"?>
<c:userShapes xmlns:c="http://schemas.openxmlformats.org/drawingml/2006/chart">
  <cdr:relSizeAnchor xmlns:cdr="http://schemas.openxmlformats.org/drawingml/2006/chartDrawing">
    <cdr:from>
      <cdr:x>0.66078</cdr:x>
      <cdr:y>0.50361</cdr:y>
    </cdr:from>
    <cdr:to>
      <cdr:x>0.7126</cdr:x>
      <cdr:y>0.59567</cdr:y>
    </cdr:to>
    <cdr:sp macro="" textlink="">
      <cdr:nvSpPr>
        <cdr:cNvPr id="4" name="Rectangle 3"/>
        <cdr:cNvSpPr/>
      </cdr:nvSpPr>
      <cdr:spPr>
        <a:xfrm xmlns:a="http://schemas.openxmlformats.org/drawingml/2006/main">
          <a:off x="6141984" y="3054569"/>
          <a:ext cx="481726" cy="558362"/>
        </a:xfrm>
        <a:prstGeom xmlns:a="http://schemas.openxmlformats.org/drawingml/2006/main" prst="rect">
          <a:avLst/>
        </a:prstGeom>
        <a:solidFill xmlns:a="http://schemas.openxmlformats.org/drawingml/2006/main">
          <a:schemeClr val="bg1">
            <a:lumMod val="85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0.78916</cdr:x>
      <cdr:y>0.51625</cdr:y>
    </cdr:from>
    <cdr:to>
      <cdr:x>0.83863</cdr:x>
      <cdr:y>0.61191</cdr:y>
    </cdr:to>
    <cdr:sp macro="" textlink="">
      <cdr:nvSpPr>
        <cdr:cNvPr id="5" name="Rectangle 4"/>
        <cdr:cNvSpPr/>
      </cdr:nvSpPr>
      <cdr:spPr>
        <a:xfrm xmlns:a="http://schemas.openxmlformats.org/drawingml/2006/main">
          <a:off x="7335347" y="3131207"/>
          <a:ext cx="459828" cy="580257"/>
        </a:xfrm>
        <a:prstGeom xmlns:a="http://schemas.openxmlformats.org/drawingml/2006/main" prst="rect">
          <a:avLst/>
        </a:prstGeom>
        <a:solidFill xmlns:a="http://schemas.openxmlformats.org/drawingml/2006/main">
          <a:schemeClr val="bg1">
            <a:lumMod val="85000"/>
          </a:schemeClr>
        </a:solidFill>
        <a:ln xmlns:a="http://schemas.openxmlformats.org/drawingml/2006/main" w="635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rgbClr val="FFFFFF"/>
              </a:solidFill>
              <a:latin typeface="Arial"/>
            </a:defRPr>
          </a:lvl1pPr>
          <a:lvl2pPr marL="457200" indent="0">
            <a:defRPr sz="1100">
              <a:solidFill>
                <a:srgbClr val="FFFFFF"/>
              </a:solidFill>
              <a:latin typeface="Arial"/>
            </a:defRPr>
          </a:lvl2pPr>
          <a:lvl3pPr marL="914400" indent="0">
            <a:defRPr sz="1100">
              <a:solidFill>
                <a:srgbClr val="FFFFFF"/>
              </a:solidFill>
              <a:latin typeface="Arial"/>
            </a:defRPr>
          </a:lvl3pPr>
          <a:lvl4pPr marL="1371600" indent="0">
            <a:defRPr sz="1100">
              <a:solidFill>
                <a:srgbClr val="FFFFFF"/>
              </a:solidFill>
              <a:latin typeface="Arial"/>
            </a:defRPr>
          </a:lvl4pPr>
          <a:lvl5pPr marL="1828800" indent="0">
            <a:defRPr sz="1100">
              <a:solidFill>
                <a:srgbClr val="FFFFFF"/>
              </a:solidFill>
              <a:latin typeface="Arial"/>
            </a:defRPr>
          </a:lvl5pPr>
          <a:lvl6pPr marL="2286000" indent="0">
            <a:defRPr sz="1100">
              <a:solidFill>
                <a:srgbClr val="FFFFFF"/>
              </a:solidFill>
              <a:latin typeface="Arial"/>
            </a:defRPr>
          </a:lvl6pPr>
          <a:lvl7pPr marL="2743200" indent="0">
            <a:defRPr sz="1100">
              <a:solidFill>
                <a:srgbClr val="FFFFFF"/>
              </a:solidFill>
              <a:latin typeface="Arial"/>
            </a:defRPr>
          </a:lvl7pPr>
          <a:lvl8pPr marL="3200400" indent="0">
            <a:defRPr sz="1100">
              <a:solidFill>
                <a:srgbClr val="FFFFFF"/>
              </a:solidFill>
              <a:latin typeface="Arial"/>
            </a:defRPr>
          </a:lvl8pPr>
          <a:lvl9pPr marL="3657600" indent="0">
            <a:defRPr sz="1100">
              <a:solidFill>
                <a:srgbClr val="FFFFFF"/>
              </a:solidFill>
              <a:latin typeface="Arial"/>
            </a:defRPr>
          </a:lvl9pPr>
        </a:lstStyle>
        <a:p xmlns:a="http://schemas.openxmlformats.org/drawingml/2006/main">
          <a:endParaRPr lang="en-US"/>
        </a:p>
      </cdr:txBody>
    </cdr:sp>
  </cdr:relSizeAnchor>
  <cdr:relSizeAnchor xmlns:cdr="http://schemas.openxmlformats.org/drawingml/2006/chartDrawing">
    <cdr:from>
      <cdr:x>0.6066</cdr:x>
      <cdr:y>0.33213</cdr:y>
    </cdr:from>
    <cdr:to>
      <cdr:x>0.78445</cdr:x>
      <cdr:y>0.40253</cdr:y>
    </cdr:to>
    <cdr:sp macro="" textlink="">
      <cdr:nvSpPr>
        <cdr:cNvPr id="6" name="TextBox 5"/>
        <cdr:cNvSpPr txBox="1"/>
      </cdr:nvSpPr>
      <cdr:spPr>
        <a:xfrm xmlns:a="http://schemas.openxmlformats.org/drawingml/2006/main">
          <a:off x="5638361" y="2014484"/>
          <a:ext cx="1653190" cy="42698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600"/>
            <a:t>25% Clean</a:t>
          </a:r>
          <a:r>
            <a:rPr lang="en-AU" sz="1600" baseline="0"/>
            <a:t> Energy Funding</a:t>
          </a:r>
          <a:endParaRPr lang="en-AU" sz="1600"/>
        </a:p>
      </cdr:txBody>
    </cdr:sp>
  </cdr:relSizeAnchor>
  <cdr:relSizeAnchor xmlns:cdr="http://schemas.openxmlformats.org/drawingml/2006/chartDrawing">
    <cdr:from>
      <cdr:x>0.49352</cdr:x>
      <cdr:y>0.16787</cdr:y>
    </cdr:from>
    <cdr:to>
      <cdr:x>0.5919</cdr:x>
      <cdr:y>0.22383</cdr:y>
    </cdr:to>
    <cdr:sp macro="" textlink="">
      <cdr:nvSpPr>
        <cdr:cNvPr id="7" name="TextBox 6"/>
        <cdr:cNvSpPr txBox="1"/>
      </cdr:nvSpPr>
      <cdr:spPr>
        <a:xfrm xmlns:a="http://schemas.openxmlformats.org/drawingml/2006/main">
          <a:off x="4587329" y="1018190"/>
          <a:ext cx="914400" cy="33939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600"/>
            <a:t>Carbon  Price begins</a:t>
          </a:r>
        </a:p>
      </cdr:txBody>
    </cdr:sp>
  </cdr:relSizeAnchor>
  <cdr:relSizeAnchor xmlns:cdr="http://schemas.openxmlformats.org/drawingml/2006/chartDrawing">
    <cdr:from>
      <cdr:x>0.68551</cdr:x>
      <cdr:y>0.38087</cdr:y>
    </cdr:from>
    <cdr:to>
      <cdr:x>0.70082</cdr:x>
      <cdr:y>0.5343</cdr:y>
    </cdr:to>
    <cdr:sp macro="" textlink="">
      <cdr:nvSpPr>
        <cdr:cNvPr id="9" name="Straight Arrow Connector 8"/>
        <cdr:cNvSpPr/>
      </cdr:nvSpPr>
      <cdr:spPr>
        <a:xfrm xmlns:a="http://schemas.openxmlformats.org/drawingml/2006/main" rot="5400000">
          <a:off x="6371897" y="2310086"/>
          <a:ext cx="142328" cy="930605"/>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0.73734</cdr:x>
      <cdr:y>0.38087</cdr:y>
    </cdr:from>
    <cdr:to>
      <cdr:x>0.81743</cdr:x>
      <cdr:y>0.56679</cdr:y>
    </cdr:to>
    <cdr:sp macro="" textlink="">
      <cdr:nvSpPr>
        <cdr:cNvPr id="11" name="Straight Arrow Connector 10"/>
        <cdr:cNvSpPr/>
      </cdr:nvSpPr>
      <cdr:spPr>
        <a:xfrm xmlns:a="http://schemas.openxmlformats.org/drawingml/2006/main" rot="16200000" flipH="1">
          <a:off x="6853621" y="2310084"/>
          <a:ext cx="744484" cy="1127674"/>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0.65724</cdr:x>
      <cdr:y>0.21661</cdr:y>
    </cdr:from>
    <cdr:to>
      <cdr:x>0.68433</cdr:x>
      <cdr:y>0.25271</cdr:y>
    </cdr:to>
    <cdr:sp macro="" textlink="">
      <cdr:nvSpPr>
        <cdr:cNvPr id="13" name="Straight Arrow Connector 12"/>
        <cdr:cNvSpPr/>
      </cdr:nvSpPr>
      <cdr:spPr>
        <a:xfrm xmlns:a="http://schemas.openxmlformats.org/drawingml/2006/main">
          <a:off x="6109138" y="1313793"/>
          <a:ext cx="251810" cy="218966"/>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0.72292</cdr:x>
      <cdr:y>0.13445</cdr:y>
    </cdr:from>
    <cdr:to>
      <cdr:x>1</cdr:x>
      <cdr:y>0.19695</cdr:y>
    </cdr:to>
    <cdr:sp macro="" textlink="">
      <cdr:nvSpPr>
        <cdr:cNvPr id="2" name="TextBox 1"/>
        <cdr:cNvSpPr txBox="1"/>
      </cdr:nvSpPr>
      <cdr:spPr>
        <a:xfrm xmlns:a="http://schemas.openxmlformats.org/drawingml/2006/main">
          <a:off x="6752448" y="815481"/>
          <a:ext cx="2575483" cy="37908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AU" sz="800"/>
            <a:t>© Energetics Pty Ltd</a:t>
          </a:r>
        </a:p>
      </cdr:txBody>
    </cdr:sp>
  </cdr:relSizeAnchor>
  <cdr:relSizeAnchor xmlns:cdr="http://schemas.openxmlformats.org/drawingml/2006/chartDrawing">
    <cdr:from>
      <cdr:x>0.66797</cdr:x>
      <cdr:y>0.25986</cdr:y>
    </cdr:from>
    <cdr:to>
      <cdr:x>0.84582</cdr:x>
      <cdr:y>0.38295</cdr:y>
    </cdr:to>
    <cdr:sp macro="" textlink="">
      <cdr:nvSpPr>
        <cdr:cNvPr id="6" name="TextBox 5"/>
        <cdr:cNvSpPr txBox="1"/>
      </cdr:nvSpPr>
      <cdr:spPr>
        <a:xfrm xmlns:a="http://schemas.openxmlformats.org/drawingml/2006/main">
          <a:off x="5868144" y="1368152"/>
          <a:ext cx="1562408" cy="64807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600" dirty="0" smtClean="0"/>
            <a:t>With 25</a:t>
          </a:r>
          <a:r>
            <a:rPr lang="en-AU" sz="1600" dirty="0"/>
            <a:t>% Clean</a:t>
          </a:r>
          <a:r>
            <a:rPr lang="en-AU" sz="1600" baseline="0" dirty="0"/>
            <a:t> </a:t>
          </a:r>
          <a:r>
            <a:rPr lang="en-AU" sz="1600" baseline="0" dirty="0" smtClean="0"/>
            <a:t/>
          </a:r>
          <a:br>
            <a:rPr lang="en-AU" sz="1600" baseline="0" dirty="0" smtClean="0"/>
          </a:br>
          <a:r>
            <a:rPr lang="en-AU" sz="1600" baseline="0" dirty="0" smtClean="0"/>
            <a:t>Energy </a:t>
          </a:r>
          <a:r>
            <a:rPr lang="en-AU" sz="1600" baseline="0" dirty="0"/>
            <a:t>Funding</a:t>
          </a:r>
          <a:endParaRPr lang="en-AU" sz="1600" dirty="0"/>
        </a:p>
      </cdr:txBody>
    </cdr:sp>
  </cdr:relSizeAnchor>
  <cdr:relSizeAnchor xmlns:cdr="http://schemas.openxmlformats.org/drawingml/2006/chartDrawing">
    <cdr:from>
      <cdr:x>0.50404</cdr:x>
      <cdr:y>0.16412</cdr:y>
    </cdr:from>
    <cdr:to>
      <cdr:x>0.60242</cdr:x>
      <cdr:y>0.22008</cdr:y>
    </cdr:to>
    <cdr:sp macro="" textlink="">
      <cdr:nvSpPr>
        <cdr:cNvPr id="7" name="TextBox 6"/>
        <cdr:cNvSpPr txBox="1"/>
      </cdr:nvSpPr>
      <cdr:spPr>
        <a:xfrm xmlns:a="http://schemas.openxmlformats.org/drawingml/2006/main">
          <a:off x="4427984" y="864096"/>
          <a:ext cx="864266" cy="2946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600" dirty="0" smtClean="0"/>
            <a:t>+ Carbon  Price</a:t>
          </a:r>
          <a:endParaRPr lang="en-AU" sz="1600" dirty="0"/>
        </a:p>
      </cdr:txBody>
    </cdr:sp>
  </cdr:relSizeAnchor>
  <cdr:relSizeAnchor xmlns:cdr="http://schemas.openxmlformats.org/drawingml/2006/chartDrawing">
    <cdr:from>
      <cdr:x>0.70651</cdr:x>
      <cdr:y>0.37184</cdr:y>
    </cdr:from>
    <cdr:to>
      <cdr:x>0.71143</cdr:x>
      <cdr:y>0.55235</cdr:y>
    </cdr:to>
    <cdr:sp macro="" textlink="">
      <cdr:nvSpPr>
        <cdr:cNvPr id="9" name="Straight Arrow Connector 8"/>
        <cdr:cNvSpPr/>
      </cdr:nvSpPr>
      <cdr:spPr>
        <a:xfrm xmlns:a="http://schemas.openxmlformats.org/drawingml/2006/main" rot="5400000">
          <a:off x="6042484" y="2779903"/>
          <a:ext cx="1094827" cy="45719"/>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0.82214</cdr:x>
      <cdr:y>0.37906</cdr:y>
    </cdr:from>
    <cdr:to>
      <cdr:x>0.83628</cdr:x>
      <cdr:y>0.56137</cdr:y>
    </cdr:to>
    <cdr:sp macro="" textlink="">
      <cdr:nvSpPr>
        <cdr:cNvPr id="11" name="Straight Arrow Connector 10"/>
        <cdr:cNvSpPr/>
      </cdr:nvSpPr>
      <cdr:spPr>
        <a:xfrm xmlns:a="http://schemas.openxmlformats.org/drawingml/2006/main" rot="16200000" flipH="1">
          <a:off x="7154699" y="2786337"/>
          <a:ext cx="1105775" cy="131379"/>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0.65724</cdr:x>
      <cdr:y>0.21661</cdr:y>
    </cdr:from>
    <cdr:to>
      <cdr:x>0.68669</cdr:x>
      <cdr:y>0.24007</cdr:y>
    </cdr:to>
    <cdr:sp macro="" textlink="">
      <cdr:nvSpPr>
        <cdr:cNvPr id="13" name="Straight Arrow Connector 12"/>
        <cdr:cNvSpPr/>
      </cdr:nvSpPr>
      <cdr:spPr>
        <a:xfrm xmlns:a="http://schemas.openxmlformats.org/drawingml/2006/main">
          <a:off x="6109101" y="1313814"/>
          <a:ext cx="273743" cy="142307"/>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0.72148</cdr:x>
      <cdr:y>0.91687</cdr:y>
    </cdr:from>
    <cdr:to>
      <cdr:x>0.96529</cdr:x>
      <cdr:y>0.95297</cdr:y>
    </cdr:to>
    <cdr:sp macro="" textlink="">
      <cdr:nvSpPr>
        <cdr:cNvPr id="14" name="TextBox 13"/>
        <cdr:cNvSpPr txBox="1"/>
      </cdr:nvSpPr>
      <cdr:spPr>
        <a:xfrm xmlns:a="http://schemas.openxmlformats.org/drawingml/2006/main">
          <a:off x="6597225" y="5058562"/>
          <a:ext cx="2229398" cy="19917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100"/>
            <a:t>Note: Energy Australia network costs</a:t>
          </a:r>
        </a:p>
      </cdr:txBody>
    </cdr:sp>
  </cdr:relSizeAnchor>
  <cdr:relSizeAnchor xmlns:cdr="http://schemas.openxmlformats.org/drawingml/2006/chartDrawing">
    <cdr:from>
      <cdr:x>0.06196</cdr:x>
      <cdr:y>0.92502</cdr:y>
    </cdr:from>
    <cdr:to>
      <cdr:x>0.46126</cdr:x>
      <cdr:y>0.96112</cdr:y>
    </cdr:to>
    <cdr:sp macro="" textlink="">
      <cdr:nvSpPr>
        <cdr:cNvPr id="17" name="TextBox 16"/>
        <cdr:cNvSpPr txBox="1"/>
      </cdr:nvSpPr>
      <cdr:spPr>
        <a:xfrm xmlns:a="http://schemas.openxmlformats.org/drawingml/2006/main">
          <a:off x="566555" y="5103567"/>
          <a:ext cx="3651200" cy="19917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AU" sz="1100" dirty="0" err="1"/>
            <a:t>Forex</a:t>
          </a:r>
          <a:r>
            <a:rPr lang="en-AU" sz="1100" dirty="0"/>
            <a:t> Impact assumes 100% overseas</a:t>
          </a:r>
          <a:r>
            <a:rPr lang="en-AU" sz="1100" baseline="0" dirty="0"/>
            <a:t> capital purchase (USD)</a:t>
          </a:r>
          <a:endParaRPr lang="en-AU" sz="1100" dirty="0"/>
        </a:p>
      </cdr:txBody>
    </cdr:sp>
  </cdr:relSizeAnchor>
  <cdr:relSizeAnchor xmlns:cdr="http://schemas.openxmlformats.org/drawingml/2006/chartDrawing">
    <cdr:from>
      <cdr:x>0.26634</cdr:x>
      <cdr:y>0.50605</cdr:y>
    </cdr:from>
    <cdr:to>
      <cdr:x>0.3647</cdr:x>
      <cdr:y>0.57443</cdr:y>
    </cdr:to>
    <cdr:sp macro="" textlink="">
      <cdr:nvSpPr>
        <cdr:cNvPr id="10" name="TextBox 9"/>
        <cdr:cNvSpPr txBox="1"/>
      </cdr:nvSpPr>
      <cdr:spPr>
        <a:xfrm xmlns:a="http://schemas.openxmlformats.org/drawingml/2006/main">
          <a:off x="2339752" y="2664296"/>
          <a:ext cx="864096"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AU" sz="1100" dirty="0" smtClean="0"/>
            <a:t>78.1c/$US</a:t>
          </a:r>
          <a:endParaRPr lang="en-AU"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defRPr>
            </a:lvl1pPr>
          </a:lstStyle>
          <a:p>
            <a:pPr>
              <a:defRPr/>
            </a:pPr>
            <a:endParaRPr lang="en-AU"/>
          </a:p>
        </p:txBody>
      </p:sp>
      <p:sp>
        <p:nvSpPr>
          <p:cNvPr id="8704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defRPr>
            </a:lvl1pPr>
          </a:lstStyle>
          <a:p>
            <a:pPr>
              <a:defRPr/>
            </a:pPr>
            <a:endParaRPr lang="en-AU"/>
          </a:p>
        </p:txBody>
      </p:sp>
      <p:sp>
        <p:nvSpPr>
          <p:cNvPr id="87044"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defRPr>
            </a:lvl1pPr>
          </a:lstStyle>
          <a:p>
            <a:pPr>
              <a:defRPr/>
            </a:pPr>
            <a:endParaRPr lang="en-AU"/>
          </a:p>
        </p:txBody>
      </p:sp>
      <p:sp>
        <p:nvSpPr>
          <p:cNvPr id="87045"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C9C15F3-46A6-44E7-9131-9C6A4BD0CE46}" type="slidenum">
              <a:rPr lang="en-AU"/>
              <a:pPr>
                <a:defRPr/>
              </a:pPr>
              <a:t>‹#›</a:t>
            </a:fld>
            <a:endParaRPr lang="en-AU"/>
          </a:p>
        </p:txBody>
      </p:sp>
    </p:spTree>
    <p:extLst>
      <p:ext uri="{BB962C8B-B14F-4D97-AF65-F5344CB8AC3E}">
        <p14:creationId xmlns:p14="http://schemas.microsoft.com/office/powerpoint/2010/main" val="12376585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defRPr>
            </a:lvl1pPr>
          </a:lstStyle>
          <a:p>
            <a:pPr>
              <a:defRPr/>
            </a:pPr>
            <a:endParaRPr lang="en-AU"/>
          </a:p>
        </p:txBody>
      </p:sp>
      <p:sp>
        <p:nvSpPr>
          <p:cNvPr id="4710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defRPr>
            </a:lvl1pPr>
          </a:lstStyle>
          <a:p>
            <a:pPr>
              <a:defRPr/>
            </a:pPr>
            <a:endParaRPr lang="en-AU"/>
          </a:p>
        </p:txBody>
      </p:sp>
      <p:sp>
        <p:nvSpPr>
          <p:cNvPr id="3584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4711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defRPr>
            </a:lvl1pPr>
          </a:lstStyle>
          <a:p>
            <a:pPr>
              <a:defRPr/>
            </a:pPr>
            <a:endParaRPr lang="en-AU"/>
          </a:p>
        </p:txBody>
      </p:sp>
      <p:sp>
        <p:nvSpPr>
          <p:cNvPr id="47111"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9A81E90-0DF8-4E09-B81C-068FB11DD426}" type="slidenum">
              <a:rPr lang="en-AU"/>
              <a:pPr>
                <a:defRPr/>
              </a:pPr>
              <a:t>‹#›</a:t>
            </a:fld>
            <a:endParaRPr lang="en-AU"/>
          </a:p>
        </p:txBody>
      </p:sp>
    </p:spTree>
    <p:extLst>
      <p:ext uri="{BB962C8B-B14F-4D97-AF65-F5344CB8AC3E}">
        <p14:creationId xmlns:p14="http://schemas.microsoft.com/office/powerpoint/2010/main" val="36213984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8472A90F-36A6-42CB-8BFF-1C63FEB25454}" type="slidenum">
              <a:rPr lang="en-AU" smtClean="0"/>
              <a:pPr eaLnBrk="1" hangingPunct="1"/>
              <a:t>1</a:t>
            </a:fld>
            <a:endParaRPr lang="en-AU" smtClean="0"/>
          </a:p>
        </p:txBody>
      </p:sp>
      <p:sp>
        <p:nvSpPr>
          <p:cNvPr id="36867" name="Slide Image Placeholder 1"/>
          <p:cNvSpPr>
            <a:spLocks noGrp="1" noRot="1" noChangeAspect="1" noTextEdit="1"/>
          </p:cNvSpPr>
          <p:nvPr>
            <p:ph type="sldImg"/>
          </p:nvPr>
        </p:nvSpPr>
        <p:spPr>
          <a:ln/>
        </p:spPr>
      </p:sp>
      <p:sp>
        <p:nvSpPr>
          <p:cNvPr id="3686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ea typeface="ＭＳ Ｐゴシック" pitchFamily="34" charset="-128"/>
            </a:endParaRPr>
          </a:p>
        </p:txBody>
      </p:sp>
      <p:sp>
        <p:nvSpPr>
          <p:cNvPr id="36869" name="Slide Number Placeholder 3"/>
          <p:cNvSpPr txBox="1">
            <a:spLocks noGrp="1"/>
          </p:cNvSpPr>
          <p:nvPr/>
        </p:nvSpPr>
        <p:spPr bwMode="auto">
          <a:xfrm>
            <a:off x="3849688" y="9428163"/>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3DA8B3B9-834C-474A-BABB-2F13E0AE50B2}" type="slidenum">
              <a:rPr lang="en-AU" sz="1200">
                <a:latin typeface="Calibri" pitchFamily="34" charset="0"/>
              </a:rPr>
              <a:pPr algn="r" eaLnBrk="1" hangingPunct="1"/>
              <a:t>1</a:t>
            </a:fld>
            <a:endParaRPr lang="en-AU" sz="120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b="1" u="sng" smtClean="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917575" y="744538"/>
            <a:ext cx="4964113" cy="3724275"/>
          </a:xfrm>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73B4E05F-596B-4D25-871F-E61DC66AB18F}" type="slidenum">
              <a:rPr lang="en-AU" smtClean="0"/>
              <a:pPr eaLnBrk="1" hangingPunct="1"/>
              <a:t>18</a:t>
            </a:fld>
            <a:endParaRPr lang="en-AU"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900" smtClean="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920750" y="744538"/>
            <a:ext cx="4960938" cy="3721100"/>
          </a:xfrm>
          <a:ln/>
        </p:spPr>
      </p:sp>
      <p:sp>
        <p:nvSpPr>
          <p:cNvPr id="59395" name="Rectangle 3"/>
          <p:cNvSpPr>
            <a:spLocks noGrp="1" noChangeArrowheads="1"/>
          </p:cNvSpPr>
          <p:nvPr>
            <p:ph type="body" idx="1"/>
          </p:nvPr>
        </p:nvSpPr>
        <p:spPr>
          <a:xfrm>
            <a:off x="906463" y="4714875"/>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920750" y="744538"/>
            <a:ext cx="4960938" cy="3721100"/>
          </a:xfrm>
          <a:ln/>
        </p:spPr>
      </p:sp>
      <p:sp>
        <p:nvSpPr>
          <p:cNvPr id="60419" name="Rectangle 3"/>
          <p:cNvSpPr>
            <a:spLocks noGrp="1" noChangeArrowheads="1"/>
          </p:cNvSpPr>
          <p:nvPr>
            <p:ph type="body" idx="1"/>
          </p:nvPr>
        </p:nvSpPr>
        <p:spPr>
          <a:xfrm>
            <a:off x="906463" y="4714875"/>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b="1" u="sng" smtClean="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b="1" u="sng" smtClean="0">
              <a:ea typeface="ＭＳ Ｐゴシック"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ea typeface="ＭＳ Ｐゴシック" pitchFamily="34" charset="-128"/>
              </a:rPr>
              <a:t>Refer MSA energy baseline tool to source graphs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xfrm>
            <a:off x="906463" y="4714875"/>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4645A8A5-22AD-486C-B076-88A63B6330E0}" type="datetimeFigureOut">
              <a:rPr lang="en-AU"/>
              <a:pPr>
                <a:defRPr/>
              </a:pPr>
              <a:t>18/05/2013</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556636C2-92BA-431B-A2B7-2AD1BC741392}" type="slidenum">
              <a:rPr lang="en-AU"/>
              <a:pPr>
                <a:defRPr/>
              </a:pPr>
              <a:t>‹#›</a:t>
            </a:fld>
            <a:endParaRPr lang="en-AU"/>
          </a:p>
        </p:txBody>
      </p:sp>
    </p:spTree>
    <p:extLst>
      <p:ext uri="{BB962C8B-B14F-4D97-AF65-F5344CB8AC3E}">
        <p14:creationId xmlns:p14="http://schemas.microsoft.com/office/powerpoint/2010/main" val="2385900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5A5AC2D6-A5A6-4AF0-B1C9-48F8FB1CD734}" type="datetimeFigureOut">
              <a:rPr lang="en-AU"/>
              <a:pPr>
                <a:defRPr/>
              </a:pPr>
              <a:t>18/05/2013</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21B79BA0-82D6-4E02-922D-15042FFAEB0B}" type="slidenum">
              <a:rPr lang="en-AU"/>
              <a:pPr>
                <a:defRPr/>
              </a:pPr>
              <a:t>‹#›</a:t>
            </a:fld>
            <a:endParaRPr lang="en-AU"/>
          </a:p>
        </p:txBody>
      </p:sp>
    </p:spTree>
    <p:extLst>
      <p:ext uri="{BB962C8B-B14F-4D97-AF65-F5344CB8AC3E}">
        <p14:creationId xmlns:p14="http://schemas.microsoft.com/office/powerpoint/2010/main" val="4002566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9D06C450-774F-4723-9827-9BF602C12D1E}" type="datetimeFigureOut">
              <a:rPr lang="en-AU"/>
              <a:pPr>
                <a:defRPr/>
              </a:pPr>
              <a:t>18/05/2013</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003F9BBC-29CA-4019-B915-773633D436F5}" type="slidenum">
              <a:rPr lang="en-AU"/>
              <a:pPr>
                <a:defRPr/>
              </a:pPr>
              <a:t>‹#›</a:t>
            </a:fld>
            <a:endParaRPr lang="en-AU"/>
          </a:p>
        </p:txBody>
      </p:sp>
    </p:spTree>
    <p:extLst>
      <p:ext uri="{BB962C8B-B14F-4D97-AF65-F5344CB8AC3E}">
        <p14:creationId xmlns:p14="http://schemas.microsoft.com/office/powerpoint/2010/main" val="2600348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a:xfrm>
            <a:off x="341530" y="1673805"/>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10"/>
          </p:nvPr>
        </p:nvSpPr>
        <p:spPr>
          <a:xfrm>
            <a:off x="1736725" y="6354763"/>
            <a:ext cx="2133600" cy="365125"/>
          </a:xfrm>
        </p:spPr>
        <p:txBody>
          <a:bodyPr/>
          <a:lstStyle>
            <a:lvl1pPr>
              <a:defRPr/>
            </a:lvl1pPr>
          </a:lstStyle>
          <a:p>
            <a:pPr>
              <a:defRPr/>
            </a:pPr>
            <a:fld id="{FF49D669-EDA5-4992-983F-7BF4867A8E59}" type="datetimeFigureOut">
              <a:rPr lang="en-AU"/>
              <a:pPr>
                <a:defRPr/>
              </a:pPr>
              <a:t>18/05/2013</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94627C7C-5AC3-4A61-B4C0-F41D70E65022}" type="slidenum">
              <a:rPr lang="en-AU"/>
              <a:pPr>
                <a:defRPr/>
              </a:pPr>
              <a:t>‹#›</a:t>
            </a:fld>
            <a:endParaRPr lang="en-AU"/>
          </a:p>
        </p:txBody>
      </p:sp>
    </p:spTree>
    <p:extLst>
      <p:ext uri="{BB962C8B-B14F-4D97-AF65-F5344CB8AC3E}">
        <p14:creationId xmlns:p14="http://schemas.microsoft.com/office/powerpoint/2010/main" val="4181887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1890153-CA4D-41DA-9A12-D86CF21C1DE9}" type="datetimeFigureOut">
              <a:rPr lang="en-AU"/>
              <a:pPr>
                <a:defRPr/>
              </a:pPr>
              <a:t>18/05/2013</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3E4B078C-D9E6-48D3-8732-DE3E0F50C6FE}" type="slidenum">
              <a:rPr lang="en-AU"/>
              <a:pPr>
                <a:defRPr/>
              </a:pPr>
              <a:t>‹#›</a:t>
            </a:fld>
            <a:endParaRPr lang="en-AU"/>
          </a:p>
        </p:txBody>
      </p:sp>
    </p:spTree>
    <p:extLst>
      <p:ext uri="{BB962C8B-B14F-4D97-AF65-F5344CB8AC3E}">
        <p14:creationId xmlns:p14="http://schemas.microsoft.com/office/powerpoint/2010/main" val="758036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3"/>
          <p:cNvSpPr>
            <a:spLocks noGrp="1"/>
          </p:cNvSpPr>
          <p:nvPr>
            <p:ph type="dt" sz="half" idx="10"/>
          </p:nvPr>
        </p:nvSpPr>
        <p:spPr/>
        <p:txBody>
          <a:bodyPr/>
          <a:lstStyle>
            <a:lvl1pPr>
              <a:defRPr/>
            </a:lvl1pPr>
          </a:lstStyle>
          <a:p>
            <a:pPr>
              <a:defRPr/>
            </a:pPr>
            <a:fld id="{347918EB-34F9-44A5-BF4A-AF80D0D354B7}" type="datetimeFigureOut">
              <a:rPr lang="en-AU"/>
              <a:pPr>
                <a:defRPr/>
              </a:pPr>
              <a:t>18/05/2013</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40710A49-6C02-4C92-A3BC-634F8DA7890E}" type="slidenum">
              <a:rPr lang="en-AU"/>
              <a:pPr>
                <a:defRPr/>
              </a:pPr>
              <a:t>‹#›</a:t>
            </a:fld>
            <a:endParaRPr lang="en-AU"/>
          </a:p>
        </p:txBody>
      </p:sp>
    </p:spTree>
    <p:extLst>
      <p:ext uri="{BB962C8B-B14F-4D97-AF65-F5344CB8AC3E}">
        <p14:creationId xmlns:p14="http://schemas.microsoft.com/office/powerpoint/2010/main" val="3712360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3"/>
          <p:cNvSpPr>
            <a:spLocks noGrp="1"/>
          </p:cNvSpPr>
          <p:nvPr>
            <p:ph type="dt" sz="half" idx="10"/>
          </p:nvPr>
        </p:nvSpPr>
        <p:spPr/>
        <p:txBody>
          <a:bodyPr/>
          <a:lstStyle>
            <a:lvl1pPr>
              <a:defRPr/>
            </a:lvl1pPr>
          </a:lstStyle>
          <a:p>
            <a:pPr>
              <a:defRPr/>
            </a:pPr>
            <a:fld id="{4DC22ADD-BA6F-4350-9B67-34F6A653C479}" type="datetimeFigureOut">
              <a:rPr lang="en-AU"/>
              <a:pPr>
                <a:defRPr/>
              </a:pPr>
              <a:t>18/05/2013</a:t>
            </a:fld>
            <a:endParaRPr lang="en-AU"/>
          </a:p>
        </p:txBody>
      </p:sp>
      <p:sp>
        <p:nvSpPr>
          <p:cNvPr id="8" name="Footer Placeholder 4"/>
          <p:cNvSpPr>
            <a:spLocks noGrp="1"/>
          </p:cNvSpPr>
          <p:nvPr>
            <p:ph type="ftr" sz="quarter" idx="11"/>
          </p:nvPr>
        </p:nvSpPr>
        <p:spPr/>
        <p:txBody>
          <a:bodyPr/>
          <a:lstStyle>
            <a:lvl1pPr>
              <a:defRPr/>
            </a:lvl1pPr>
          </a:lstStyle>
          <a:p>
            <a:pPr>
              <a:defRPr/>
            </a:pPr>
            <a:endParaRPr lang="en-AU"/>
          </a:p>
        </p:txBody>
      </p:sp>
      <p:sp>
        <p:nvSpPr>
          <p:cNvPr id="9" name="Slide Number Placeholder 5"/>
          <p:cNvSpPr>
            <a:spLocks noGrp="1"/>
          </p:cNvSpPr>
          <p:nvPr>
            <p:ph type="sldNum" sz="quarter" idx="12"/>
          </p:nvPr>
        </p:nvSpPr>
        <p:spPr/>
        <p:txBody>
          <a:bodyPr/>
          <a:lstStyle>
            <a:lvl1pPr>
              <a:defRPr/>
            </a:lvl1pPr>
          </a:lstStyle>
          <a:p>
            <a:pPr>
              <a:defRPr/>
            </a:pPr>
            <a:fld id="{424ED572-4C7B-44CD-8294-F09A65F1E55A}" type="slidenum">
              <a:rPr lang="en-AU"/>
              <a:pPr>
                <a:defRPr/>
              </a:pPr>
              <a:t>‹#›</a:t>
            </a:fld>
            <a:endParaRPr lang="en-AU"/>
          </a:p>
        </p:txBody>
      </p:sp>
    </p:spTree>
    <p:extLst>
      <p:ext uri="{BB962C8B-B14F-4D97-AF65-F5344CB8AC3E}">
        <p14:creationId xmlns:p14="http://schemas.microsoft.com/office/powerpoint/2010/main" val="4086452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fld id="{B5E7591D-879D-4075-9DF7-089258F6F271}" type="datetimeFigureOut">
              <a:rPr lang="en-AU"/>
              <a:pPr>
                <a:defRPr/>
              </a:pPr>
              <a:t>18/05/2013</a:t>
            </a:fld>
            <a:endParaRPr lang="en-AU"/>
          </a:p>
        </p:txBody>
      </p:sp>
      <p:sp>
        <p:nvSpPr>
          <p:cNvPr id="4" name="Footer Placeholder 4"/>
          <p:cNvSpPr>
            <a:spLocks noGrp="1"/>
          </p:cNvSpPr>
          <p:nvPr>
            <p:ph type="ftr" sz="quarter" idx="11"/>
          </p:nvPr>
        </p:nvSpPr>
        <p:spPr/>
        <p:txBody>
          <a:bodyPr/>
          <a:lstStyle>
            <a:lvl1pPr>
              <a:defRPr/>
            </a:lvl1pPr>
          </a:lstStyle>
          <a:p>
            <a:pPr>
              <a:defRPr/>
            </a:pPr>
            <a:endParaRPr lang="en-AU"/>
          </a:p>
        </p:txBody>
      </p:sp>
      <p:sp>
        <p:nvSpPr>
          <p:cNvPr id="5" name="Slide Number Placeholder 5"/>
          <p:cNvSpPr>
            <a:spLocks noGrp="1"/>
          </p:cNvSpPr>
          <p:nvPr>
            <p:ph type="sldNum" sz="quarter" idx="12"/>
          </p:nvPr>
        </p:nvSpPr>
        <p:spPr/>
        <p:txBody>
          <a:bodyPr/>
          <a:lstStyle>
            <a:lvl1pPr>
              <a:defRPr/>
            </a:lvl1pPr>
          </a:lstStyle>
          <a:p>
            <a:pPr>
              <a:defRPr/>
            </a:pPr>
            <a:fld id="{1D6AF7BD-A1E6-450E-88C8-E8BFDEEF7817}" type="slidenum">
              <a:rPr lang="en-AU"/>
              <a:pPr>
                <a:defRPr/>
              </a:pPr>
              <a:t>‹#›</a:t>
            </a:fld>
            <a:endParaRPr lang="en-AU"/>
          </a:p>
        </p:txBody>
      </p:sp>
    </p:spTree>
    <p:extLst>
      <p:ext uri="{BB962C8B-B14F-4D97-AF65-F5344CB8AC3E}">
        <p14:creationId xmlns:p14="http://schemas.microsoft.com/office/powerpoint/2010/main" val="1542356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31CB502-00A5-4ED4-AD36-75AFEB338BE5}" type="datetimeFigureOut">
              <a:rPr lang="en-AU"/>
              <a:pPr>
                <a:defRPr/>
              </a:pPr>
              <a:t>18/05/2013</a:t>
            </a:fld>
            <a:endParaRPr lang="en-AU"/>
          </a:p>
        </p:txBody>
      </p:sp>
      <p:sp>
        <p:nvSpPr>
          <p:cNvPr id="3" name="Footer Placeholder 4"/>
          <p:cNvSpPr>
            <a:spLocks noGrp="1"/>
          </p:cNvSpPr>
          <p:nvPr>
            <p:ph type="ftr" sz="quarter" idx="11"/>
          </p:nvPr>
        </p:nvSpPr>
        <p:spPr/>
        <p:txBody>
          <a:bodyPr/>
          <a:lstStyle>
            <a:lvl1pPr>
              <a:defRPr/>
            </a:lvl1pPr>
          </a:lstStyle>
          <a:p>
            <a:pPr>
              <a:defRPr/>
            </a:pPr>
            <a:endParaRPr lang="en-AU"/>
          </a:p>
        </p:txBody>
      </p:sp>
      <p:sp>
        <p:nvSpPr>
          <p:cNvPr id="4" name="Slide Number Placeholder 5"/>
          <p:cNvSpPr>
            <a:spLocks noGrp="1"/>
          </p:cNvSpPr>
          <p:nvPr>
            <p:ph type="sldNum" sz="quarter" idx="12"/>
          </p:nvPr>
        </p:nvSpPr>
        <p:spPr/>
        <p:txBody>
          <a:bodyPr/>
          <a:lstStyle>
            <a:lvl1pPr>
              <a:defRPr/>
            </a:lvl1pPr>
          </a:lstStyle>
          <a:p>
            <a:pPr>
              <a:defRPr/>
            </a:pPr>
            <a:fld id="{39703AC6-0956-4B5D-97DE-67DD3D0A7FD3}" type="slidenum">
              <a:rPr lang="en-AU"/>
              <a:pPr>
                <a:defRPr/>
              </a:pPr>
              <a:t>‹#›</a:t>
            </a:fld>
            <a:endParaRPr lang="en-AU"/>
          </a:p>
        </p:txBody>
      </p:sp>
    </p:spTree>
    <p:extLst>
      <p:ext uri="{BB962C8B-B14F-4D97-AF65-F5344CB8AC3E}">
        <p14:creationId xmlns:p14="http://schemas.microsoft.com/office/powerpoint/2010/main" val="439115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C16B0F-98D3-44F4-8C10-6981C4A126C8}" type="datetimeFigureOut">
              <a:rPr lang="en-AU"/>
              <a:pPr>
                <a:defRPr/>
              </a:pPr>
              <a:t>18/05/2013</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31616F94-3123-4912-8D5F-E18A25E18E98}" type="slidenum">
              <a:rPr lang="en-AU"/>
              <a:pPr>
                <a:defRPr/>
              </a:pPr>
              <a:t>‹#›</a:t>
            </a:fld>
            <a:endParaRPr lang="en-AU"/>
          </a:p>
        </p:txBody>
      </p:sp>
    </p:spTree>
    <p:extLst>
      <p:ext uri="{BB962C8B-B14F-4D97-AF65-F5344CB8AC3E}">
        <p14:creationId xmlns:p14="http://schemas.microsoft.com/office/powerpoint/2010/main" val="2204694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8D739EF-F227-4CE4-A18C-F227E45AABED}" type="datetimeFigureOut">
              <a:rPr lang="en-AU"/>
              <a:pPr>
                <a:defRPr/>
              </a:pPr>
              <a:t>18/05/2013</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0C2A4E65-CD37-43C8-AB4D-8E3106088B47}" type="slidenum">
              <a:rPr lang="en-AU"/>
              <a:pPr>
                <a:defRPr/>
              </a:pPr>
              <a:t>‹#›</a:t>
            </a:fld>
            <a:endParaRPr lang="en-AU"/>
          </a:p>
        </p:txBody>
      </p:sp>
    </p:spTree>
    <p:extLst>
      <p:ext uri="{BB962C8B-B14F-4D97-AF65-F5344CB8AC3E}">
        <p14:creationId xmlns:p14="http://schemas.microsoft.com/office/powerpoint/2010/main" val="827456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AU"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ABF9A92-CA63-4454-9730-BFEDBD4FC389}" type="datetimeFigureOut">
              <a:rPr lang="en-AU"/>
              <a:pPr>
                <a:defRPr/>
              </a:pPr>
              <a:t>18/05/2013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D901241-7196-4E07-9E4D-2E1FA4108542}"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931" r:id="rId1"/>
    <p:sldLayoutId id="214748394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 name="Rectangle 18"/>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dirty="0"/>
          </a:p>
        </p:txBody>
      </p:sp>
      <p:sp>
        <p:nvSpPr>
          <p:cNvPr id="13316" name="Title 18"/>
          <p:cNvSpPr>
            <a:spLocks noGrp="1"/>
          </p:cNvSpPr>
          <p:nvPr>
            <p:ph type="ctrTitle" idx="4294967295"/>
          </p:nvPr>
        </p:nvSpPr>
        <p:spPr>
          <a:xfrm>
            <a:off x="566738" y="2573338"/>
            <a:ext cx="8326437" cy="1441450"/>
          </a:xfrm>
        </p:spPr>
        <p:txBody>
          <a:bodyPr tIns="108000" rIns="0" rtlCol="0">
            <a:noAutofit/>
          </a:bodyPr>
          <a:lstStyle/>
          <a:p>
            <a:pPr eaLnBrk="1" fontAlgn="auto" hangingPunct="1">
              <a:lnSpc>
                <a:spcPts val="3500"/>
              </a:lnSpc>
              <a:spcAft>
                <a:spcPts val="0"/>
              </a:spcAft>
              <a:defRPr/>
            </a:pPr>
            <a:r>
              <a:rPr lang="en-AU" sz="3400" dirty="0" smtClean="0">
                <a:latin typeface="+mn-lt"/>
                <a:ea typeface="ＭＳ Ｐゴシック" pitchFamily="34" charset="-128"/>
              </a:rPr>
              <a:t>Embedding Energy Management</a:t>
            </a:r>
            <a:r>
              <a:rPr lang="en-AU" sz="3400" dirty="0" smtClean="0">
                <a:latin typeface="+mn-lt"/>
                <a:ea typeface="ＭＳ Ｐゴシック" pitchFamily="34" charset="-128"/>
              </a:rPr>
              <a:t/>
            </a:r>
            <a:br>
              <a:rPr lang="en-AU" sz="3400" dirty="0" smtClean="0">
                <a:latin typeface="+mn-lt"/>
                <a:ea typeface="ＭＳ Ｐゴシック" pitchFamily="34" charset="-128"/>
              </a:rPr>
            </a:br>
            <a:r>
              <a:rPr lang="en-AU" sz="3400" dirty="0" smtClean="0">
                <a:latin typeface="+mn-lt"/>
                <a:ea typeface="ＭＳ Ｐゴシック" pitchFamily="34" charset="-128"/>
              </a:rPr>
              <a:t>- </a:t>
            </a:r>
            <a:r>
              <a:rPr lang="en-AU" sz="3400" dirty="0" smtClean="0">
                <a:latin typeface="+mn-lt"/>
                <a:ea typeface="ＭＳ Ｐゴシック" pitchFamily="34" charset="-128"/>
              </a:rPr>
              <a:t>Global </a:t>
            </a:r>
            <a:r>
              <a:rPr lang="en-AU" sz="3400" dirty="0">
                <a:latin typeface="+mn-lt"/>
                <a:ea typeface="ＭＳ Ｐゴシック" pitchFamily="34" charset="-128"/>
              </a:rPr>
              <a:t>trends </a:t>
            </a:r>
            <a:r>
              <a:rPr lang="en-AU" sz="3400" dirty="0" smtClean="0">
                <a:latin typeface="+mn-lt"/>
                <a:ea typeface="ＭＳ Ｐゴシック" pitchFamily="34" charset="-128"/>
              </a:rPr>
              <a:t>presentation</a:t>
            </a:r>
          </a:p>
        </p:txBody>
      </p:sp>
      <p:pic>
        <p:nvPicPr>
          <p:cNvPr id="3076"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74100" y="1425575"/>
            <a:ext cx="384175"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Placeholder 39"/>
          <p:cNvSpPr>
            <a:spLocks/>
          </p:cNvSpPr>
          <p:nvPr/>
        </p:nvSpPr>
        <p:spPr bwMode="auto">
          <a:xfrm>
            <a:off x="179388" y="620713"/>
            <a:ext cx="8642350" cy="3313112"/>
          </a:xfrm>
          <a:prstGeom prst="rect">
            <a:avLst/>
          </a:prstGeom>
          <a:noFill/>
          <a:ln w="9525">
            <a:noFill/>
            <a:miter lim="800000"/>
            <a:headEnd/>
            <a:tailEnd/>
          </a:ln>
        </p:spPr>
        <p:txBody>
          <a:bodyPr lIns="0"/>
          <a:lstStyle/>
          <a:p>
            <a:pPr>
              <a:lnSpc>
                <a:spcPct val="80000"/>
              </a:lnSpc>
              <a:spcAft>
                <a:spcPts val="600"/>
              </a:spcAft>
              <a:defRPr/>
            </a:pPr>
            <a:r>
              <a:rPr lang="en-AU" sz="1900" dirty="0">
                <a:solidFill>
                  <a:srgbClr val="3E3A39"/>
                </a:solidFill>
                <a:latin typeface="+mn-lt"/>
              </a:rPr>
              <a:t>Insert site / company name and logo here</a:t>
            </a:r>
          </a:p>
          <a:p>
            <a:pPr>
              <a:lnSpc>
                <a:spcPct val="80000"/>
              </a:lnSpc>
              <a:spcAft>
                <a:spcPts val="600"/>
              </a:spcAft>
              <a:buFontTx/>
              <a:buChar char="•"/>
              <a:defRPr/>
            </a:pPr>
            <a:endParaRPr lang="en-AU" sz="1900" dirty="0">
              <a:solidFill>
                <a:srgbClr val="3E3A39"/>
              </a:solidFill>
            </a:endParaRPr>
          </a:p>
        </p:txBody>
      </p:sp>
      <p:sp>
        <p:nvSpPr>
          <p:cNvPr id="12" name="Text Placeholder 39"/>
          <p:cNvSpPr>
            <a:spLocks/>
          </p:cNvSpPr>
          <p:nvPr/>
        </p:nvSpPr>
        <p:spPr bwMode="auto">
          <a:xfrm>
            <a:off x="250825" y="5448300"/>
            <a:ext cx="8642350" cy="357188"/>
          </a:xfrm>
          <a:prstGeom prst="rect">
            <a:avLst/>
          </a:prstGeom>
          <a:noFill/>
          <a:ln w="9525">
            <a:noFill/>
            <a:miter lim="800000"/>
            <a:headEnd/>
            <a:tailEnd/>
          </a:ln>
        </p:spPr>
        <p:txBody>
          <a:bodyPr lIns="0"/>
          <a:lstStyle/>
          <a:p>
            <a:pPr>
              <a:lnSpc>
                <a:spcPct val="80000"/>
              </a:lnSpc>
              <a:spcAft>
                <a:spcPts val="600"/>
              </a:spcAft>
              <a:defRPr/>
            </a:pPr>
            <a:r>
              <a:rPr lang="en-AU" sz="1900" dirty="0">
                <a:solidFill>
                  <a:srgbClr val="3E3A39"/>
                </a:solidFill>
                <a:latin typeface="+mn-lt"/>
              </a:rPr>
              <a:t>Insert presenter/s names here</a:t>
            </a:r>
          </a:p>
          <a:p>
            <a:pPr>
              <a:lnSpc>
                <a:spcPct val="80000"/>
              </a:lnSpc>
              <a:spcAft>
                <a:spcPts val="600"/>
              </a:spcAft>
              <a:buFontTx/>
              <a:buChar char="•"/>
              <a:defRPr/>
            </a:pPr>
            <a:endParaRPr lang="en-AU" sz="1900" dirty="0">
              <a:solidFill>
                <a:srgbClr val="3E3A39"/>
              </a:solidFill>
            </a:endParaRPr>
          </a:p>
        </p:txBody>
      </p:sp>
      <p:pic>
        <p:nvPicPr>
          <p:cNvPr id="3079" name="Picture 2" descr="Description: logo_and_tex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93063" y="5651500"/>
            <a:ext cx="90011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4" name="Rectangle 9"/>
          <p:cNvSpPr>
            <a:spLocks noChangeArrowheads="1"/>
          </p:cNvSpPr>
          <p:nvPr/>
        </p:nvSpPr>
        <p:spPr bwMode="auto">
          <a:xfrm>
            <a:off x="4122738" y="6421438"/>
            <a:ext cx="47704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defRPr/>
            </a:pPr>
            <a:r>
              <a:rPr lang="en-AU" sz="800" dirty="0">
                <a:latin typeface="+mn-lt"/>
              </a:rPr>
              <a:t>This publication was funded by the Australian Government</a:t>
            </a:r>
          </a:p>
          <a:p>
            <a:pPr algn="r">
              <a:defRPr/>
            </a:pPr>
            <a:r>
              <a:rPr lang="en-AU" sz="800" dirty="0">
                <a:latin typeface="+mn-lt"/>
              </a:rPr>
              <a:t> through the Workforce Innovation Program under the title '</a:t>
            </a:r>
            <a:r>
              <a:rPr lang="en-AU" sz="800" dirty="0" err="1">
                <a:latin typeface="+mn-lt"/>
              </a:rPr>
              <a:t>Carbonproof</a:t>
            </a:r>
            <a:r>
              <a:rPr lang="en-AU" sz="800" dirty="0">
                <a:latin typeface="+mn-lt"/>
              </a:rPr>
              <a:t> for Foundries'.</a:t>
            </a:r>
          </a:p>
        </p:txBody>
      </p:sp>
      <p:sp>
        <p:nvSpPr>
          <p:cNvPr id="4105" name="TextBox 1"/>
          <p:cNvSpPr txBox="1">
            <a:spLocks noChangeArrowheads="1"/>
          </p:cNvSpPr>
          <p:nvPr/>
        </p:nvSpPr>
        <p:spPr bwMode="auto">
          <a:xfrm>
            <a:off x="4662488" y="5853113"/>
            <a:ext cx="33305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defRPr/>
            </a:pPr>
            <a:r>
              <a:rPr lang="en-AU" sz="800" dirty="0" smtClean="0">
                <a:latin typeface="+mn-lt"/>
              </a:rPr>
              <a:t>The material provided in this presentation has been produced in conjunction with our partner Energetics Pty Ltd.</a:t>
            </a:r>
          </a:p>
        </p:txBody>
      </p:sp>
      <p:pic>
        <p:nvPicPr>
          <p:cNvPr id="3082" name="Picture 12" descr="MSA_logo.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002463" y="279400"/>
            <a:ext cx="1905000"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4868863" y="4511675"/>
            <a:ext cx="4024312" cy="1077913"/>
          </a:xfrm>
          <a:prstGeom prst="rect">
            <a:avLst/>
          </a:prstGeom>
          <a:noFill/>
        </p:spPr>
        <p:txBody>
          <a:bodyPr>
            <a:spAutoFit/>
          </a:bodyPr>
          <a:lstStyle/>
          <a:p>
            <a:pPr algn="r">
              <a:defRPr/>
            </a:pPr>
            <a:r>
              <a:rPr lang="en-AU" sz="800" b="1" dirty="0">
                <a:latin typeface="+mn-lt"/>
              </a:rPr>
              <a:t>Embedding Energy Management is available from</a:t>
            </a:r>
            <a:r>
              <a:rPr lang="en-AU" sz="800" dirty="0">
                <a:latin typeface="+mn-lt"/>
              </a:rPr>
              <a:t> </a:t>
            </a:r>
            <a:r>
              <a:rPr lang="en-AU" sz="800" b="1" dirty="0">
                <a:latin typeface="+mn-lt"/>
              </a:rPr>
              <a:t>www.sustainabilityskills.net.au</a:t>
            </a:r>
            <a:endParaRPr lang="en-AU" sz="800" dirty="0">
              <a:latin typeface="+mn-lt"/>
            </a:endParaRPr>
          </a:p>
          <a:p>
            <a:pPr algn="r">
              <a:defRPr/>
            </a:pPr>
            <a:r>
              <a:rPr lang="en-AU" sz="800" dirty="0">
                <a:latin typeface="+mn-lt"/>
              </a:rPr>
              <a:t> </a:t>
            </a:r>
          </a:p>
          <a:p>
            <a:pPr algn="r">
              <a:defRPr/>
            </a:pPr>
            <a:r>
              <a:rPr lang="en-AU" sz="800" b="1" dirty="0">
                <a:latin typeface="+mn-lt"/>
              </a:rPr>
              <a:t>Manufacturing Skills Australia</a:t>
            </a:r>
            <a:endParaRPr lang="en-AU" sz="800" dirty="0">
              <a:latin typeface="+mn-lt"/>
            </a:endParaRPr>
          </a:p>
          <a:p>
            <a:pPr algn="r">
              <a:defRPr/>
            </a:pPr>
            <a:r>
              <a:rPr lang="en-AU" sz="800" b="1" dirty="0">
                <a:latin typeface="+mn-lt"/>
              </a:rPr>
              <a:t>1800 358 458</a:t>
            </a:r>
            <a:endParaRPr lang="en-AU" sz="800" dirty="0">
              <a:latin typeface="+mn-lt"/>
            </a:endParaRPr>
          </a:p>
          <a:p>
            <a:pPr algn="r">
              <a:defRPr/>
            </a:pPr>
            <a:r>
              <a:rPr lang="en-AU" sz="800" b="1" dirty="0">
                <a:latin typeface="+mn-lt"/>
              </a:rPr>
              <a:t>info@mskills.com.au</a:t>
            </a:r>
            <a:endParaRPr lang="en-AU" sz="800" dirty="0">
              <a:latin typeface="+mn-lt"/>
            </a:endParaRPr>
          </a:p>
          <a:p>
            <a:pPr algn="r">
              <a:defRPr/>
            </a:pPr>
            <a:r>
              <a:rPr lang="en-AU" sz="800" b="1" dirty="0">
                <a:latin typeface="+mn-lt"/>
              </a:rPr>
              <a:t>www.mskills.com.au</a:t>
            </a:r>
          </a:p>
          <a:p>
            <a:pPr algn="r">
              <a:defRPr/>
            </a:pPr>
            <a:r>
              <a:rPr lang="en-AU" sz="800" dirty="0">
                <a:latin typeface="+mn-lt"/>
              </a:rPr>
              <a:t>© 2013 Manufacturing Skills Australia. All rights reserved</a:t>
            </a:r>
            <a:endParaRPr lang="en-AU" sz="800" dirty="0"/>
          </a:p>
          <a:p>
            <a:pPr algn="r">
              <a:defRPr/>
            </a:pPr>
            <a:endParaRPr lang="en-AU" sz="800"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AU" smtClean="0">
                <a:ea typeface="ＭＳ Ｐゴシック" pitchFamily="34" charset="-128"/>
              </a:rPr>
              <a:t>Redefining Business Success</a:t>
            </a:r>
            <a:endParaRPr lang="en-US" smtClean="0">
              <a:ea typeface="ＭＳ Ｐゴシック" pitchFamily="34" charset="-128"/>
            </a:endParaRPr>
          </a:p>
        </p:txBody>
      </p:sp>
      <p:sp>
        <p:nvSpPr>
          <p:cNvPr id="12291" name="Rectangle 3"/>
          <p:cNvSpPr>
            <a:spLocks noGrp="1" noChangeArrowheads="1"/>
          </p:cNvSpPr>
          <p:nvPr>
            <p:ph idx="1"/>
          </p:nvPr>
        </p:nvSpPr>
        <p:spPr>
          <a:xfrm>
            <a:off x="250825" y="1762125"/>
            <a:ext cx="5905500" cy="4043363"/>
          </a:xfrm>
        </p:spPr>
        <p:txBody>
          <a:bodyPr/>
          <a:lstStyle/>
          <a:p>
            <a:pPr eaLnBrk="1" hangingPunct="1">
              <a:spcBef>
                <a:spcPct val="0"/>
              </a:spcBef>
            </a:pPr>
            <a:r>
              <a:rPr lang="en-US" smtClean="0">
                <a:ea typeface="ＭＳ Ｐゴシック" pitchFamily="34" charset="-128"/>
              </a:rPr>
              <a:t>Not just financial measures</a:t>
            </a:r>
          </a:p>
          <a:p>
            <a:pPr eaLnBrk="1" hangingPunct="1">
              <a:spcBef>
                <a:spcPct val="0"/>
              </a:spcBef>
            </a:pPr>
            <a:r>
              <a:rPr lang="en-US" smtClean="0">
                <a:ea typeface="ＭＳ Ｐゴシック" pitchFamily="34" charset="-128"/>
              </a:rPr>
              <a:t>Engagement of a broader range of stakeholders</a:t>
            </a:r>
          </a:p>
          <a:p>
            <a:pPr eaLnBrk="1" hangingPunct="1">
              <a:spcBef>
                <a:spcPct val="0"/>
              </a:spcBef>
            </a:pPr>
            <a:r>
              <a:rPr lang="en-US" smtClean="0">
                <a:ea typeface="ＭＳ Ｐゴシック" pitchFamily="34" charset="-128"/>
              </a:rPr>
              <a:t>Mutual understanding of needs</a:t>
            </a:r>
          </a:p>
          <a:p>
            <a:pPr eaLnBrk="1" hangingPunct="1">
              <a:spcBef>
                <a:spcPct val="0"/>
              </a:spcBef>
            </a:pPr>
            <a:r>
              <a:rPr lang="en-US" smtClean="0">
                <a:ea typeface="ＭＳ Ｐゴシック" pitchFamily="34" charset="-128"/>
              </a:rPr>
              <a:t>Understanding how your business will fit into a new business paradigm </a:t>
            </a:r>
          </a:p>
        </p:txBody>
      </p:sp>
      <p:grpSp>
        <p:nvGrpSpPr>
          <p:cNvPr id="12292" name="Group 15"/>
          <p:cNvGrpSpPr>
            <a:grpSpLocks/>
          </p:cNvGrpSpPr>
          <p:nvPr/>
        </p:nvGrpSpPr>
        <p:grpSpPr bwMode="auto">
          <a:xfrm>
            <a:off x="5861050" y="2205038"/>
            <a:ext cx="3032125" cy="2592387"/>
            <a:chOff x="3515" y="935"/>
            <a:chExt cx="1818" cy="1341"/>
          </a:xfrm>
        </p:grpSpPr>
        <p:sp>
          <p:nvSpPr>
            <p:cNvPr id="12293" name="Oval 4"/>
            <p:cNvSpPr>
              <a:spLocks noChangeArrowheads="1"/>
            </p:cNvSpPr>
            <p:nvPr/>
          </p:nvSpPr>
          <p:spPr bwMode="auto">
            <a:xfrm>
              <a:off x="3877" y="935"/>
              <a:ext cx="880" cy="796"/>
            </a:xfrm>
            <a:prstGeom prst="ellipse">
              <a:avLst/>
            </a:prstGeom>
            <a:noFill/>
            <a:ln w="57150">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294" name="Oval 5"/>
            <p:cNvSpPr>
              <a:spLocks noChangeArrowheads="1"/>
            </p:cNvSpPr>
            <p:nvPr/>
          </p:nvSpPr>
          <p:spPr bwMode="auto">
            <a:xfrm>
              <a:off x="4170" y="1303"/>
              <a:ext cx="881" cy="796"/>
            </a:xfrm>
            <a:prstGeom prst="ellipse">
              <a:avLst/>
            </a:prstGeom>
            <a:noFill/>
            <a:ln w="57150">
              <a:solidFill>
                <a:srgbClr val="0033CC"/>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295" name="Oval 6"/>
            <p:cNvSpPr>
              <a:spLocks noChangeArrowheads="1"/>
            </p:cNvSpPr>
            <p:nvPr/>
          </p:nvSpPr>
          <p:spPr bwMode="auto">
            <a:xfrm>
              <a:off x="3606" y="1303"/>
              <a:ext cx="881" cy="796"/>
            </a:xfrm>
            <a:prstGeom prst="ellipse">
              <a:avLst/>
            </a:prstGeom>
            <a:noFill/>
            <a:ln w="57150">
              <a:solidFill>
                <a:srgbClr val="00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endParaRPr lang="en-US" sz="2800" b="1">
                <a:solidFill>
                  <a:schemeClr val="folHlink"/>
                </a:solidFill>
              </a:endParaRPr>
            </a:p>
          </p:txBody>
        </p:sp>
        <p:sp>
          <p:nvSpPr>
            <p:cNvPr id="12296" name="Text Box 7"/>
            <p:cNvSpPr txBox="1">
              <a:spLocks noChangeArrowheads="1"/>
            </p:cNvSpPr>
            <p:nvPr/>
          </p:nvSpPr>
          <p:spPr bwMode="auto">
            <a:xfrm>
              <a:off x="4649" y="2115"/>
              <a:ext cx="684"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spcBef>
                  <a:spcPct val="50000"/>
                </a:spcBef>
              </a:pPr>
              <a:r>
                <a:rPr lang="en-US" sz="1400" b="1">
                  <a:solidFill>
                    <a:srgbClr val="0033CC"/>
                  </a:solidFill>
                </a:rPr>
                <a:t>Economic</a:t>
              </a:r>
              <a:endParaRPr lang="en-AU" sz="1400" b="1">
                <a:solidFill>
                  <a:srgbClr val="0033CC"/>
                </a:solidFill>
              </a:endParaRPr>
            </a:p>
          </p:txBody>
        </p:sp>
        <p:sp>
          <p:nvSpPr>
            <p:cNvPr id="12297" name="Text Box 8"/>
            <p:cNvSpPr txBox="1">
              <a:spLocks noChangeArrowheads="1"/>
            </p:cNvSpPr>
            <p:nvPr/>
          </p:nvSpPr>
          <p:spPr bwMode="auto">
            <a:xfrm>
              <a:off x="4059" y="981"/>
              <a:ext cx="496"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spcBef>
                  <a:spcPct val="50000"/>
                </a:spcBef>
              </a:pPr>
              <a:r>
                <a:rPr lang="en-US" sz="1400" b="1">
                  <a:solidFill>
                    <a:srgbClr val="CC0000"/>
                  </a:solidFill>
                </a:rPr>
                <a:t>Social</a:t>
              </a:r>
              <a:endParaRPr lang="en-AU" sz="1400" b="1">
                <a:solidFill>
                  <a:srgbClr val="CC0000"/>
                </a:solidFill>
              </a:endParaRPr>
            </a:p>
          </p:txBody>
        </p:sp>
        <p:sp>
          <p:nvSpPr>
            <p:cNvPr id="12298" name="Text Box 9"/>
            <p:cNvSpPr txBox="1">
              <a:spLocks noChangeArrowheads="1"/>
            </p:cNvSpPr>
            <p:nvPr/>
          </p:nvSpPr>
          <p:spPr bwMode="auto">
            <a:xfrm>
              <a:off x="3515" y="2115"/>
              <a:ext cx="907"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spcBef>
                  <a:spcPct val="50000"/>
                </a:spcBef>
              </a:pPr>
              <a:r>
                <a:rPr lang="en-US" sz="1400" b="1">
                  <a:solidFill>
                    <a:srgbClr val="009900"/>
                  </a:solidFill>
                </a:rPr>
                <a:t>Environmental</a:t>
              </a:r>
              <a:endParaRPr lang="en-AU" sz="1400" b="1">
                <a:solidFill>
                  <a:srgbClr val="009900"/>
                </a:solidFill>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Grp="1" noChangeArrowheads="1"/>
          </p:cNvSpPr>
          <p:nvPr>
            <p:ph type="title"/>
          </p:nvPr>
        </p:nvSpPr>
        <p:spPr/>
        <p:txBody>
          <a:bodyPr/>
          <a:lstStyle/>
          <a:p>
            <a:pPr eaLnBrk="1" hangingPunct="1"/>
            <a:r>
              <a:rPr lang="en-US" smtClean="0">
                <a:ea typeface="ＭＳ Ｐゴシック" pitchFamily="34" charset="-128"/>
              </a:rPr>
              <a:t>e.g. Redefining the value chain</a:t>
            </a:r>
          </a:p>
        </p:txBody>
      </p:sp>
      <p:pic>
        <p:nvPicPr>
          <p:cNvPr id="13315"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003300" y="1600200"/>
            <a:ext cx="7137400" cy="4525963"/>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Line 2"/>
          <p:cNvSpPr>
            <a:spLocks noChangeShapeType="1"/>
          </p:cNvSpPr>
          <p:nvPr/>
        </p:nvSpPr>
        <p:spPr bwMode="auto">
          <a:xfrm>
            <a:off x="1117600" y="1774825"/>
            <a:ext cx="0" cy="3744913"/>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4339" name="Line 3"/>
          <p:cNvSpPr>
            <a:spLocks noChangeShapeType="1"/>
          </p:cNvSpPr>
          <p:nvPr/>
        </p:nvSpPr>
        <p:spPr bwMode="auto">
          <a:xfrm flipH="1">
            <a:off x="1117600" y="5016500"/>
            <a:ext cx="7270750" cy="0"/>
          </a:xfrm>
          <a:prstGeom prst="line">
            <a:avLst/>
          </a:prstGeom>
          <a:noFill/>
          <a:ln w="25400">
            <a:solidFill>
              <a:schemeClr val="accent1"/>
            </a:solidFill>
            <a:round/>
            <a:headEnd type="triangle" w="med" len="med"/>
            <a:tailEnd/>
          </a:ln>
          <a:extLst>
            <a:ext uri="{909E8E84-426E-40DD-AFC4-6F175D3DCCD1}">
              <a14:hiddenFill xmlns:a14="http://schemas.microsoft.com/office/drawing/2010/main">
                <a:noFill/>
              </a14:hiddenFill>
            </a:ext>
          </a:extLst>
        </p:spPr>
        <p:txBody>
          <a:bodyPr/>
          <a:lstStyle/>
          <a:p>
            <a:endParaRPr lang="en-AU"/>
          </a:p>
        </p:txBody>
      </p:sp>
      <p:sp>
        <p:nvSpPr>
          <p:cNvPr id="14340" name="Freeform 4"/>
          <p:cNvSpPr>
            <a:spLocks/>
          </p:cNvSpPr>
          <p:nvPr/>
        </p:nvSpPr>
        <p:spPr bwMode="auto">
          <a:xfrm>
            <a:off x="1116013" y="2354263"/>
            <a:ext cx="7272337" cy="2949575"/>
          </a:xfrm>
          <a:custGeom>
            <a:avLst/>
            <a:gdLst>
              <a:gd name="T0" fmla="*/ 0 w 3720"/>
              <a:gd name="T1" fmla="*/ 2147483647 h 2132"/>
              <a:gd name="T2" fmla="*/ 2147483647 w 3720"/>
              <a:gd name="T3" fmla="*/ 2147483647 h 2132"/>
              <a:gd name="T4" fmla="*/ 2147483647 w 3720"/>
              <a:gd name="T5" fmla="*/ 2147483647 h 2132"/>
              <a:gd name="T6" fmla="*/ 2147483647 w 3720"/>
              <a:gd name="T7" fmla="*/ 2147483647 h 2132"/>
              <a:gd name="T8" fmla="*/ 2147483647 w 3720"/>
              <a:gd name="T9" fmla="*/ 0 h 2132"/>
              <a:gd name="T10" fmla="*/ 0 60000 65536"/>
              <a:gd name="T11" fmla="*/ 0 60000 65536"/>
              <a:gd name="T12" fmla="*/ 0 60000 65536"/>
              <a:gd name="T13" fmla="*/ 0 60000 65536"/>
              <a:gd name="T14" fmla="*/ 0 60000 65536"/>
              <a:gd name="T15" fmla="*/ 0 w 3720"/>
              <a:gd name="T16" fmla="*/ 0 h 2132"/>
              <a:gd name="T17" fmla="*/ 3720 w 3720"/>
              <a:gd name="T18" fmla="*/ 2132 h 2132"/>
            </a:gdLst>
            <a:ahLst/>
            <a:cxnLst>
              <a:cxn ang="T10">
                <a:pos x="T0" y="T1"/>
              </a:cxn>
              <a:cxn ang="T11">
                <a:pos x="T2" y="T3"/>
              </a:cxn>
              <a:cxn ang="T12">
                <a:pos x="T4" y="T5"/>
              </a:cxn>
              <a:cxn ang="T13">
                <a:pos x="T6" y="T7"/>
              </a:cxn>
              <a:cxn ang="T14">
                <a:pos x="T8" y="T9"/>
              </a:cxn>
            </a:cxnLst>
            <a:rect l="T15" t="T16" r="T17" b="T18"/>
            <a:pathLst>
              <a:path w="3720" h="2132">
                <a:moveTo>
                  <a:pt x="0" y="2132"/>
                </a:moveTo>
                <a:cubicBezTo>
                  <a:pt x="166" y="2105"/>
                  <a:pt x="333" y="2079"/>
                  <a:pt x="590" y="1950"/>
                </a:cubicBezTo>
                <a:cubicBezTo>
                  <a:pt x="847" y="1821"/>
                  <a:pt x="1187" y="1640"/>
                  <a:pt x="1542" y="1360"/>
                </a:cubicBezTo>
                <a:cubicBezTo>
                  <a:pt x="1897" y="1080"/>
                  <a:pt x="2359" y="499"/>
                  <a:pt x="2722" y="272"/>
                </a:cubicBezTo>
                <a:cubicBezTo>
                  <a:pt x="3085" y="45"/>
                  <a:pt x="3402" y="22"/>
                  <a:pt x="3720" y="0"/>
                </a:cubicBezTo>
              </a:path>
            </a:pathLst>
          </a:custGeom>
          <a:noFill/>
          <a:ln w="44450">
            <a:solidFill>
              <a:schemeClr val="folHlink"/>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AU"/>
          </a:p>
        </p:txBody>
      </p:sp>
      <p:sp>
        <p:nvSpPr>
          <p:cNvPr id="14341" name="Text Box 5"/>
          <p:cNvSpPr txBox="1">
            <a:spLocks noChangeArrowheads="1"/>
          </p:cNvSpPr>
          <p:nvPr/>
        </p:nvSpPr>
        <p:spPr bwMode="auto">
          <a:xfrm rot="-5400000">
            <a:off x="-1123156" y="3436144"/>
            <a:ext cx="3117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a:solidFill>
                  <a:schemeClr val="accent2"/>
                </a:solidFill>
              </a:rPr>
              <a:t>Timeframe of thinking</a:t>
            </a:r>
          </a:p>
        </p:txBody>
      </p:sp>
      <p:sp>
        <p:nvSpPr>
          <p:cNvPr id="97286" name="AutoShape 6"/>
          <p:cNvSpPr>
            <a:spLocks noChangeArrowheads="1"/>
          </p:cNvSpPr>
          <p:nvPr/>
        </p:nvSpPr>
        <p:spPr bwMode="auto">
          <a:xfrm>
            <a:off x="2627313" y="3863975"/>
            <a:ext cx="1314450" cy="431800"/>
          </a:xfrm>
          <a:prstGeom prst="roundRect">
            <a:avLst>
              <a:gd name="adj" fmla="val 31616"/>
            </a:avLst>
          </a:prstGeom>
          <a:solidFill>
            <a:schemeClr val="bg2"/>
          </a:solidFill>
          <a:ln w="12700">
            <a:noFill/>
            <a:round/>
            <a:headEnd/>
            <a:tailEnd/>
          </a:ln>
          <a:effectLst>
            <a:outerShdw blurRad="63500" dist="107763" dir="2700000" algn="ctr" rotWithShape="0">
              <a:schemeClr val="bg2">
                <a:alpha val="50000"/>
              </a:schemeClr>
            </a:outerShdw>
          </a:effectLst>
        </p:spPr>
        <p:txBody>
          <a:bodyPr anchor="ctr"/>
          <a:lstStyle/>
          <a:p>
            <a:pPr algn="ctr" eaLnBrk="0" hangingPunct="0">
              <a:defRPr/>
            </a:pPr>
            <a:r>
              <a:rPr lang="en-AU" sz="1600" b="1" dirty="0">
                <a:solidFill>
                  <a:schemeClr val="accent6">
                    <a:lumMod val="50000"/>
                  </a:schemeClr>
                </a:solidFill>
                <a:ea typeface="MS PGothic" pitchFamily="34" charset="-128"/>
                <a:cs typeface="MS PGothic" pitchFamily="34" charset="-128"/>
              </a:rPr>
              <a:t>Compliant</a:t>
            </a:r>
          </a:p>
        </p:txBody>
      </p:sp>
      <p:sp>
        <p:nvSpPr>
          <p:cNvPr id="97287" name="AutoShape 7"/>
          <p:cNvSpPr>
            <a:spLocks noChangeArrowheads="1"/>
          </p:cNvSpPr>
          <p:nvPr/>
        </p:nvSpPr>
        <p:spPr bwMode="auto">
          <a:xfrm>
            <a:off x="4140200" y="2708275"/>
            <a:ext cx="1223963" cy="431800"/>
          </a:xfrm>
          <a:prstGeom prst="roundRect">
            <a:avLst>
              <a:gd name="adj" fmla="val 28310"/>
            </a:avLst>
          </a:prstGeom>
          <a:solidFill>
            <a:schemeClr val="bg2"/>
          </a:solidFill>
          <a:ln w="12700">
            <a:noFill/>
            <a:round/>
            <a:headEnd/>
            <a:tailEnd/>
          </a:ln>
          <a:effectLst>
            <a:outerShdw blurRad="63500" dist="107763" dir="2700000" algn="ctr" rotWithShape="0">
              <a:schemeClr val="bg2">
                <a:alpha val="50000"/>
              </a:schemeClr>
            </a:outerShdw>
          </a:effectLst>
        </p:spPr>
        <p:txBody>
          <a:bodyPr anchor="ctr"/>
          <a:lstStyle/>
          <a:p>
            <a:pPr algn="ctr" eaLnBrk="0" hangingPunct="0">
              <a:defRPr/>
            </a:pPr>
            <a:r>
              <a:rPr lang="en-AU" sz="1600" b="1" dirty="0">
                <a:solidFill>
                  <a:schemeClr val="accent6">
                    <a:lumMod val="50000"/>
                  </a:schemeClr>
                </a:solidFill>
                <a:ea typeface="MS PGothic" pitchFamily="34" charset="-128"/>
                <a:cs typeface="MS PGothic" pitchFamily="34" charset="-128"/>
              </a:rPr>
              <a:t>Reactive</a:t>
            </a:r>
          </a:p>
        </p:txBody>
      </p:sp>
      <p:sp>
        <p:nvSpPr>
          <p:cNvPr id="97288" name="AutoShape 8"/>
          <p:cNvSpPr>
            <a:spLocks noChangeArrowheads="1"/>
          </p:cNvSpPr>
          <p:nvPr/>
        </p:nvSpPr>
        <p:spPr bwMode="auto">
          <a:xfrm>
            <a:off x="5724525" y="1992313"/>
            <a:ext cx="1233488" cy="431800"/>
          </a:xfrm>
          <a:prstGeom prst="roundRect">
            <a:avLst>
              <a:gd name="adj" fmla="val 28676"/>
            </a:avLst>
          </a:prstGeom>
          <a:solidFill>
            <a:schemeClr val="bg2"/>
          </a:solidFill>
          <a:ln w="12700">
            <a:noFill/>
            <a:round/>
            <a:headEnd/>
            <a:tailEnd/>
          </a:ln>
          <a:effectLst>
            <a:outerShdw blurRad="63500" dist="107763" dir="2700000" algn="ctr" rotWithShape="0">
              <a:schemeClr val="bg2">
                <a:alpha val="50000"/>
              </a:schemeClr>
            </a:outerShdw>
          </a:effectLst>
        </p:spPr>
        <p:txBody>
          <a:bodyPr anchor="ctr"/>
          <a:lstStyle/>
          <a:p>
            <a:pPr algn="ctr" eaLnBrk="0" hangingPunct="0">
              <a:defRPr/>
            </a:pPr>
            <a:r>
              <a:rPr lang="en-AU" sz="1600" b="1" dirty="0">
                <a:solidFill>
                  <a:schemeClr val="accent6">
                    <a:lumMod val="50000"/>
                  </a:schemeClr>
                </a:solidFill>
                <a:ea typeface="MS PGothic" pitchFamily="34" charset="-128"/>
                <a:cs typeface="MS PGothic" pitchFamily="34" charset="-128"/>
              </a:rPr>
              <a:t>Proactive</a:t>
            </a:r>
          </a:p>
        </p:txBody>
      </p:sp>
      <p:sp>
        <p:nvSpPr>
          <p:cNvPr id="97289" name="AutoShape 9"/>
          <p:cNvSpPr>
            <a:spLocks noChangeArrowheads="1"/>
          </p:cNvSpPr>
          <p:nvPr/>
        </p:nvSpPr>
        <p:spPr bwMode="auto">
          <a:xfrm>
            <a:off x="7237413" y="1703388"/>
            <a:ext cx="1222375" cy="431800"/>
          </a:xfrm>
          <a:prstGeom prst="roundRect">
            <a:avLst>
              <a:gd name="adj" fmla="val 28310"/>
            </a:avLst>
          </a:prstGeom>
          <a:solidFill>
            <a:schemeClr val="bg2"/>
          </a:solidFill>
          <a:ln w="12700">
            <a:noFill/>
            <a:round/>
            <a:headEnd/>
            <a:tailEnd/>
          </a:ln>
          <a:effectLst>
            <a:outerShdw blurRad="63500" dist="107763" dir="2700000" algn="ctr" rotWithShape="0">
              <a:schemeClr val="bg2">
                <a:alpha val="50000"/>
              </a:schemeClr>
            </a:outerShdw>
          </a:effectLst>
        </p:spPr>
        <p:txBody>
          <a:bodyPr anchor="ctr"/>
          <a:lstStyle/>
          <a:p>
            <a:pPr algn="ctr" eaLnBrk="0" hangingPunct="0">
              <a:defRPr/>
            </a:pPr>
            <a:r>
              <a:rPr lang="en-AU" sz="1600" b="1" dirty="0">
                <a:solidFill>
                  <a:schemeClr val="accent6">
                    <a:lumMod val="50000"/>
                  </a:schemeClr>
                </a:solidFill>
                <a:ea typeface="MS PGothic" pitchFamily="34" charset="-128"/>
                <a:cs typeface="MS PGothic" pitchFamily="34" charset="-128"/>
              </a:rPr>
              <a:t>Innovator</a:t>
            </a:r>
          </a:p>
        </p:txBody>
      </p:sp>
      <p:sp>
        <p:nvSpPr>
          <p:cNvPr id="14346" name="Text Box 10"/>
          <p:cNvSpPr txBox="1">
            <a:spLocks noChangeArrowheads="1"/>
          </p:cNvSpPr>
          <p:nvPr/>
        </p:nvSpPr>
        <p:spPr bwMode="auto">
          <a:xfrm rot="-5400000">
            <a:off x="255588" y="4849813"/>
            <a:ext cx="12922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sz="1600">
                <a:solidFill>
                  <a:schemeClr val="accent2"/>
                </a:solidFill>
              </a:rPr>
              <a:t>Immediate</a:t>
            </a:r>
          </a:p>
        </p:txBody>
      </p:sp>
      <p:sp>
        <p:nvSpPr>
          <p:cNvPr id="14347" name="Text Box 11"/>
          <p:cNvSpPr txBox="1">
            <a:spLocks noChangeArrowheads="1"/>
          </p:cNvSpPr>
          <p:nvPr/>
        </p:nvSpPr>
        <p:spPr bwMode="auto">
          <a:xfrm rot="-5400000">
            <a:off x="-4762" y="2176463"/>
            <a:ext cx="1714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sz="1600">
                <a:solidFill>
                  <a:schemeClr val="accent2"/>
                </a:solidFill>
              </a:rPr>
              <a:t>Long-Term</a:t>
            </a:r>
          </a:p>
        </p:txBody>
      </p:sp>
      <p:sp>
        <p:nvSpPr>
          <p:cNvPr id="14348" name="Text Box 12"/>
          <p:cNvSpPr txBox="1">
            <a:spLocks noChangeArrowheads="1"/>
          </p:cNvSpPr>
          <p:nvPr/>
        </p:nvSpPr>
        <p:spPr bwMode="auto">
          <a:xfrm>
            <a:off x="2916238" y="5734050"/>
            <a:ext cx="33099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a:solidFill>
                  <a:schemeClr val="accent2"/>
                </a:solidFill>
              </a:rPr>
              <a:t>Sophistication of thinking about sustainability impacts</a:t>
            </a:r>
          </a:p>
        </p:txBody>
      </p:sp>
      <p:sp>
        <p:nvSpPr>
          <p:cNvPr id="14349" name="Text Box 13"/>
          <p:cNvSpPr txBox="1">
            <a:spLocks noChangeArrowheads="1"/>
          </p:cNvSpPr>
          <p:nvPr/>
        </p:nvSpPr>
        <p:spPr bwMode="auto">
          <a:xfrm>
            <a:off x="1189038" y="5591175"/>
            <a:ext cx="771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sz="1600">
                <a:solidFill>
                  <a:schemeClr val="accent2"/>
                </a:solidFill>
              </a:rPr>
              <a:t>Low</a:t>
            </a:r>
          </a:p>
        </p:txBody>
      </p:sp>
      <p:sp>
        <p:nvSpPr>
          <p:cNvPr id="14350" name="Text Box 14"/>
          <p:cNvSpPr txBox="1">
            <a:spLocks noChangeArrowheads="1"/>
          </p:cNvSpPr>
          <p:nvPr/>
        </p:nvSpPr>
        <p:spPr bwMode="auto">
          <a:xfrm>
            <a:off x="7021513" y="5591175"/>
            <a:ext cx="771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sz="1600">
                <a:solidFill>
                  <a:schemeClr val="accent2"/>
                </a:solidFill>
              </a:rPr>
              <a:t>High</a:t>
            </a:r>
          </a:p>
        </p:txBody>
      </p:sp>
      <p:sp>
        <p:nvSpPr>
          <p:cNvPr id="97295" name="AutoShape 15"/>
          <p:cNvSpPr>
            <a:spLocks noChangeArrowheads="1"/>
          </p:cNvSpPr>
          <p:nvPr/>
        </p:nvSpPr>
        <p:spPr bwMode="auto">
          <a:xfrm>
            <a:off x="1189038" y="4511675"/>
            <a:ext cx="1081087" cy="431800"/>
          </a:xfrm>
          <a:prstGeom prst="roundRect">
            <a:avLst>
              <a:gd name="adj" fmla="val 31616"/>
            </a:avLst>
          </a:prstGeom>
          <a:solidFill>
            <a:schemeClr val="bg2"/>
          </a:solidFill>
          <a:ln w="12700">
            <a:noFill/>
            <a:round/>
            <a:headEnd/>
            <a:tailEnd/>
          </a:ln>
          <a:effectLst>
            <a:outerShdw blurRad="63500" dist="107763" dir="2700000" algn="ctr" rotWithShape="0">
              <a:schemeClr val="bg2">
                <a:alpha val="50000"/>
              </a:schemeClr>
            </a:outerShdw>
          </a:effectLst>
        </p:spPr>
        <p:txBody>
          <a:bodyPr anchor="ctr"/>
          <a:lstStyle/>
          <a:p>
            <a:pPr algn="ctr" eaLnBrk="0" hangingPunct="0">
              <a:defRPr/>
            </a:pPr>
            <a:r>
              <a:rPr lang="en-AU" sz="1600" b="1" dirty="0">
                <a:solidFill>
                  <a:schemeClr val="accent6">
                    <a:lumMod val="50000"/>
                  </a:schemeClr>
                </a:solidFill>
                <a:ea typeface="MS PGothic" pitchFamily="34" charset="-128"/>
                <a:cs typeface="MS PGothic" pitchFamily="34" charset="-128"/>
              </a:rPr>
              <a:t>Denial</a:t>
            </a:r>
          </a:p>
        </p:txBody>
      </p:sp>
      <p:grpSp>
        <p:nvGrpSpPr>
          <p:cNvPr id="14352" name="Group 16"/>
          <p:cNvGrpSpPr>
            <a:grpSpLocks/>
          </p:cNvGrpSpPr>
          <p:nvPr/>
        </p:nvGrpSpPr>
        <p:grpSpPr bwMode="auto">
          <a:xfrm>
            <a:off x="2413000" y="1847850"/>
            <a:ext cx="4608513" cy="3676650"/>
            <a:chOff x="1610" y="1389"/>
            <a:chExt cx="2903" cy="2044"/>
          </a:xfrm>
        </p:grpSpPr>
        <p:sp>
          <p:nvSpPr>
            <p:cNvPr id="14357" name="Line 17"/>
            <p:cNvSpPr>
              <a:spLocks noChangeShapeType="1"/>
            </p:cNvSpPr>
            <p:nvPr/>
          </p:nvSpPr>
          <p:spPr bwMode="auto">
            <a:xfrm>
              <a:off x="2608" y="1389"/>
              <a:ext cx="0" cy="1999"/>
            </a:xfrm>
            <a:prstGeom prst="line">
              <a:avLst/>
            </a:prstGeom>
            <a:noFill/>
            <a:ln w="19050">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AU"/>
            </a:p>
          </p:txBody>
        </p:sp>
        <p:sp>
          <p:nvSpPr>
            <p:cNvPr id="14358" name="Line 18"/>
            <p:cNvSpPr>
              <a:spLocks noChangeShapeType="1"/>
            </p:cNvSpPr>
            <p:nvPr/>
          </p:nvSpPr>
          <p:spPr bwMode="auto">
            <a:xfrm>
              <a:off x="1610" y="1389"/>
              <a:ext cx="0" cy="1999"/>
            </a:xfrm>
            <a:prstGeom prst="line">
              <a:avLst/>
            </a:prstGeom>
            <a:noFill/>
            <a:ln w="19050">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AU"/>
            </a:p>
          </p:txBody>
        </p:sp>
        <p:sp>
          <p:nvSpPr>
            <p:cNvPr id="14359" name="Line 19"/>
            <p:cNvSpPr>
              <a:spLocks noChangeShapeType="1"/>
            </p:cNvSpPr>
            <p:nvPr/>
          </p:nvSpPr>
          <p:spPr bwMode="auto">
            <a:xfrm>
              <a:off x="3606" y="1432"/>
              <a:ext cx="0" cy="1999"/>
            </a:xfrm>
            <a:prstGeom prst="line">
              <a:avLst/>
            </a:prstGeom>
            <a:noFill/>
            <a:ln w="19050">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AU"/>
            </a:p>
          </p:txBody>
        </p:sp>
        <p:sp>
          <p:nvSpPr>
            <p:cNvPr id="14360" name="Line 20"/>
            <p:cNvSpPr>
              <a:spLocks noChangeShapeType="1"/>
            </p:cNvSpPr>
            <p:nvPr/>
          </p:nvSpPr>
          <p:spPr bwMode="auto">
            <a:xfrm>
              <a:off x="4513" y="1434"/>
              <a:ext cx="0" cy="1999"/>
            </a:xfrm>
            <a:prstGeom prst="line">
              <a:avLst/>
            </a:prstGeom>
            <a:noFill/>
            <a:ln w="19050">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AU"/>
            </a:p>
          </p:txBody>
        </p:sp>
      </p:grpSp>
      <p:sp>
        <p:nvSpPr>
          <p:cNvPr id="14353" name="Rectangle 21"/>
          <p:cNvSpPr>
            <a:spLocks noChangeArrowheads="1"/>
          </p:cNvSpPr>
          <p:nvPr/>
        </p:nvSpPr>
        <p:spPr bwMode="auto">
          <a:xfrm>
            <a:off x="1260475" y="1989138"/>
            <a:ext cx="2663825" cy="1079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54000" anchor="ctr"/>
          <a:lstStyle/>
          <a:p>
            <a:r>
              <a:rPr lang="en-AU" sz="1600">
                <a:solidFill>
                  <a:srgbClr val="DD6225"/>
                </a:solidFill>
              </a:rPr>
              <a:t>Industry development is driven by relative impacts of:</a:t>
            </a:r>
          </a:p>
          <a:p>
            <a:pPr>
              <a:buFontTx/>
              <a:buChar char="•"/>
            </a:pPr>
            <a:r>
              <a:rPr lang="en-AU" sz="1600">
                <a:solidFill>
                  <a:srgbClr val="DD6225"/>
                </a:solidFill>
              </a:rPr>
              <a:t>Government Policy</a:t>
            </a:r>
          </a:p>
          <a:p>
            <a:pPr lvl="1">
              <a:buFontTx/>
              <a:buChar char="•"/>
            </a:pPr>
            <a:r>
              <a:rPr lang="en-AU" sz="1600">
                <a:solidFill>
                  <a:srgbClr val="DD6225"/>
                </a:solidFill>
              </a:rPr>
              <a:t>Industry Innovation </a:t>
            </a:r>
          </a:p>
          <a:p>
            <a:pPr lvl="1">
              <a:buFontTx/>
              <a:buChar char="•"/>
            </a:pPr>
            <a:r>
              <a:rPr lang="en-AU" sz="1600">
                <a:solidFill>
                  <a:srgbClr val="DD6225"/>
                </a:solidFill>
              </a:rPr>
              <a:t>Social Conscience</a:t>
            </a:r>
          </a:p>
        </p:txBody>
      </p:sp>
      <p:sp>
        <p:nvSpPr>
          <p:cNvPr id="14354" name="Rectangle 22"/>
          <p:cNvSpPr>
            <a:spLocks noChangeArrowheads="1"/>
          </p:cNvSpPr>
          <p:nvPr/>
        </p:nvSpPr>
        <p:spPr bwMode="auto">
          <a:xfrm>
            <a:off x="5580063" y="3717925"/>
            <a:ext cx="2663825" cy="1079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54000" anchor="ctr"/>
          <a:lstStyle/>
          <a:p>
            <a:r>
              <a:rPr lang="en-AU" sz="1600">
                <a:solidFill>
                  <a:srgbClr val="DD6225"/>
                </a:solidFill>
              </a:rPr>
              <a:t>Organisations will develop at different speeds and early movers will create sustainable competitive advantage</a:t>
            </a:r>
          </a:p>
        </p:txBody>
      </p:sp>
      <p:sp>
        <p:nvSpPr>
          <p:cNvPr id="14355" name="Rectangle 23"/>
          <p:cNvSpPr>
            <a:spLocks noGrp="1" noChangeArrowheads="1"/>
          </p:cNvSpPr>
          <p:nvPr>
            <p:ph type="title"/>
          </p:nvPr>
        </p:nvSpPr>
        <p:spPr/>
        <p:txBody>
          <a:bodyPr/>
          <a:lstStyle/>
          <a:p>
            <a:pPr eaLnBrk="1" hangingPunct="1"/>
            <a:r>
              <a:rPr lang="en-AU" smtClean="0">
                <a:ea typeface="ＭＳ Ｐゴシック" pitchFamily="34" charset="-128"/>
              </a:rPr>
              <a:t>Organisational evolution - where do want to be? </a:t>
            </a:r>
          </a:p>
        </p:txBody>
      </p:sp>
      <p:sp>
        <p:nvSpPr>
          <p:cNvPr id="14356" name="TextBox 23"/>
          <p:cNvSpPr txBox="1">
            <a:spLocks noChangeArrowheads="1"/>
          </p:cNvSpPr>
          <p:nvPr/>
        </p:nvSpPr>
        <p:spPr bwMode="auto">
          <a:xfrm>
            <a:off x="161925" y="6534150"/>
            <a:ext cx="3509963"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AU" sz="800"/>
              <a:t>© Energetics Pty Ltd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ctrTitle"/>
          </p:nvPr>
        </p:nvSpPr>
        <p:spPr/>
        <p:txBody>
          <a:bodyPr/>
          <a:lstStyle/>
          <a:p>
            <a:pPr eaLnBrk="1" hangingPunct="1"/>
            <a:r>
              <a:rPr lang="en-AU" smtClean="0">
                <a:ea typeface="ＭＳ Ｐゴシック" pitchFamily="34" charset="-128"/>
              </a:rPr>
              <a:t>Australian trends, policy and legislation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ea typeface="ＭＳ Ｐゴシック" pitchFamily="34" charset="-128"/>
              </a:rPr>
              <a:t>Australian Energy Trends</a:t>
            </a:r>
          </a:p>
        </p:txBody>
      </p:sp>
      <p:sp>
        <p:nvSpPr>
          <p:cNvPr id="99331" name="Rectangle 3"/>
          <p:cNvSpPr>
            <a:spLocks noGrp="1" noChangeArrowheads="1"/>
          </p:cNvSpPr>
          <p:nvPr>
            <p:ph idx="1"/>
          </p:nvPr>
        </p:nvSpPr>
        <p:spPr>
          <a:xfrm>
            <a:off x="341313" y="1673225"/>
            <a:ext cx="8229600" cy="4525963"/>
          </a:xfrm>
        </p:spPr>
        <p:txBody>
          <a:bodyPr rtlCol="0">
            <a:normAutofit lnSpcReduction="10000"/>
          </a:bodyPr>
          <a:lstStyle/>
          <a:p>
            <a:pPr eaLnBrk="1" fontAlgn="auto" hangingPunct="1">
              <a:spcBef>
                <a:spcPct val="0"/>
              </a:spcBef>
              <a:spcAft>
                <a:spcPts val="0"/>
              </a:spcAft>
              <a:buFont typeface="Arial" pitchFamily="34" charset="0"/>
              <a:buChar char="•"/>
              <a:defRPr/>
            </a:pPr>
            <a:r>
              <a:rPr lang="en-US" sz="2400" dirty="0" smtClean="0">
                <a:ea typeface="ＭＳ Ｐゴシック" pitchFamily="34" charset="-128"/>
              </a:rPr>
              <a:t>The cost of energy in Australia has been at a significant discount with respect to the rest of the world for the past decades. This is changing for a range of reasons including:</a:t>
            </a:r>
          </a:p>
          <a:p>
            <a:pPr lvl="1" eaLnBrk="1" fontAlgn="auto" hangingPunct="1">
              <a:spcBef>
                <a:spcPct val="0"/>
              </a:spcBef>
              <a:spcAft>
                <a:spcPts val="0"/>
              </a:spcAft>
              <a:buFont typeface="Arial" pitchFamily="34" charset="0"/>
              <a:buChar char="–"/>
              <a:defRPr/>
            </a:pPr>
            <a:r>
              <a:rPr lang="en-US" sz="2000" b="1" dirty="0" smtClean="0">
                <a:ea typeface="ＭＳ Ｐゴシック" pitchFamily="34" charset="-128"/>
              </a:rPr>
              <a:t>Water shortages</a:t>
            </a:r>
            <a:r>
              <a:rPr lang="en-US" sz="2000" dirty="0" smtClean="0">
                <a:ea typeface="ＭＳ Ｐゴシック" pitchFamily="34" charset="-128"/>
              </a:rPr>
              <a:t> has limited capacity of some large hydro electricity generation stations </a:t>
            </a:r>
          </a:p>
          <a:p>
            <a:pPr marL="1208088" lvl="2" eaLnBrk="1" fontAlgn="auto" hangingPunct="1">
              <a:spcAft>
                <a:spcPts val="0"/>
              </a:spcAft>
              <a:buFont typeface="Arial" pitchFamily="34" charset="0"/>
              <a:buChar char="•"/>
              <a:defRPr/>
            </a:pPr>
            <a:r>
              <a:rPr lang="en-US" sz="1600" dirty="0" smtClean="0">
                <a:ea typeface="ＭＳ Ｐゴシック" pitchFamily="34" charset="-128"/>
              </a:rPr>
              <a:t>Tarong &amp; Swanbank in QLD limited to 50% in 2007-2008</a:t>
            </a:r>
          </a:p>
          <a:p>
            <a:pPr lvl="1" eaLnBrk="1" fontAlgn="auto" hangingPunct="1">
              <a:spcBef>
                <a:spcPct val="0"/>
              </a:spcBef>
              <a:spcAft>
                <a:spcPts val="0"/>
              </a:spcAft>
              <a:buFont typeface="Arial" pitchFamily="34" charset="0"/>
              <a:buChar char="–"/>
              <a:defRPr/>
            </a:pPr>
            <a:r>
              <a:rPr lang="en-US" sz="2000" b="1" dirty="0" smtClean="0">
                <a:ea typeface="ＭＳ Ｐゴシック" pitchFamily="34" charset="-128"/>
              </a:rPr>
              <a:t>LNG exports</a:t>
            </a:r>
            <a:r>
              <a:rPr lang="en-US" sz="2000" dirty="0" smtClean="0">
                <a:ea typeface="ＭＳ Ｐゴシック" pitchFamily="34" charset="-128"/>
              </a:rPr>
              <a:t> will cause natural gas prices to rise to world market levels</a:t>
            </a:r>
          </a:p>
          <a:p>
            <a:pPr lvl="1" eaLnBrk="1" fontAlgn="auto" hangingPunct="1">
              <a:spcBef>
                <a:spcPct val="0"/>
              </a:spcBef>
              <a:spcAft>
                <a:spcPts val="0"/>
              </a:spcAft>
              <a:buFont typeface="Arial" pitchFamily="34" charset="0"/>
              <a:buChar char="–"/>
              <a:defRPr/>
            </a:pPr>
            <a:r>
              <a:rPr lang="en-US" sz="2000" dirty="0" smtClean="0">
                <a:ea typeface="ＭＳ Ｐゴシック" pitchFamily="34" charset="-128"/>
              </a:rPr>
              <a:t>Underinvestment in and growth in demand on </a:t>
            </a:r>
            <a:r>
              <a:rPr lang="en-US" sz="2000" b="1" dirty="0" smtClean="0">
                <a:ea typeface="ＭＳ Ｐゴシック" pitchFamily="34" charset="-128"/>
              </a:rPr>
              <a:t>electricity networks</a:t>
            </a:r>
          </a:p>
          <a:p>
            <a:pPr lvl="2" eaLnBrk="1" fontAlgn="auto" hangingPunct="1">
              <a:spcBef>
                <a:spcPct val="0"/>
              </a:spcBef>
              <a:spcAft>
                <a:spcPts val="0"/>
              </a:spcAft>
              <a:buFont typeface="Arial" pitchFamily="34" charset="0"/>
              <a:buChar char="•"/>
              <a:defRPr/>
            </a:pPr>
            <a:r>
              <a:rPr lang="en-US" sz="1600" dirty="0" smtClean="0">
                <a:ea typeface="ＭＳ Ｐゴシック" pitchFamily="34" charset="-128"/>
              </a:rPr>
              <a:t>Significant increases in price of grid electricity out to 2020</a:t>
            </a:r>
          </a:p>
          <a:p>
            <a:pPr lvl="2" eaLnBrk="1" fontAlgn="auto" hangingPunct="1">
              <a:spcBef>
                <a:spcPct val="0"/>
              </a:spcBef>
              <a:spcAft>
                <a:spcPts val="0"/>
              </a:spcAft>
              <a:buFont typeface="Arial" pitchFamily="34" charset="0"/>
              <a:buChar char="•"/>
              <a:defRPr/>
            </a:pPr>
            <a:r>
              <a:rPr lang="en-US" sz="1600" dirty="0" smtClean="0">
                <a:ea typeface="ＭＳ Ｐゴシック" pitchFamily="34" charset="-128"/>
              </a:rPr>
              <a:t>Possibilities for distributed generation?</a:t>
            </a:r>
          </a:p>
          <a:p>
            <a:pPr lvl="1" eaLnBrk="1" fontAlgn="auto" hangingPunct="1">
              <a:spcBef>
                <a:spcPct val="0"/>
              </a:spcBef>
              <a:spcAft>
                <a:spcPts val="0"/>
              </a:spcAft>
              <a:buFont typeface="Arial" pitchFamily="34" charset="0"/>
              <a:buChar char="–"/>
              <a:defRPr/>
            </a:pPr>
            <a:r>
              <a:rPr lang="en-US" sz="2000" dirty="0" smtClean="0">
                <a:ea typeface="ＭＳ Ｐゴシック" pitchFamily="34" charset="-128"/>
              </a:rPr>
              <a:t>Increasing scarcity and rising cost of </a:t>
            </a:r>
            <a:r>
              <a:rPr lang="en-US" sz="2000" b="1" dirty="0" smtClean="0">
                <a:ea typeface="ＭＳ Ｐゴシック" pitchFamily="34" charset="-128"/>
              </a:rPr>
              <a:t>petroleum</a:t>
            </a:r>
          </a:p>
          <a:p>
            <a:pPr lvl="1" eaLnBrk="1" fontAlgn="auto" hangingPunct="1">
              <a:spcBef>
                <a:spcPct val="0"/>
              </a:spcBef>
              <a:spcAft>
                <a:spcPts val="0"/>
              </a:spcAft>
              <a:buFont typeface="Arial" pitchFamily="34" charset="0"/>
              <a:buChar char="–"/>
              <a:defRPr/>
            </a:pPr>
            <a:r>
              <a:rPr lang="en-US" sz="2000" dirty="0" smtClean="0">
                <a:ea typeface="ＭＳ Ｐゴシック" pitchFamily="34" charset="-128"/>
              </a:rPr>
              <a:t>Increased </a:t>
            </a:r>
            <a:r>
              <a:rPr lang="en-US" sz="2000" b="1" dirty="0" smtClean="0">
                <a:ea typeface="ＭＳ Ｐゴシック" pitchFamily="34" charset="-128"/>
              </a:rPr>
              <a:t>renewable energy </a:t>
            </a:r>
            <a:r>
              <a:rPr lang="en-US" sz="2000" dirty="0" smtClean="0">
                <a:ea typeface="ＭＳ Ｐゴシック" pitchFamily="34" charset="-128"/>
              </a:rPr>
              <a:t>targets (MRET)</a:t>
            </a:r>
          </a:p>
          <a:p>
            <a:pPr lvl="2" eaLnBrk="1" fontAlgn="auto" hangingPunct="1">
              <a:spcBef>
                <a:spcPct val="0"/>
              </a:spcBef>
              <a:spcAft>
                <a:spcPts val="0"/>
              </a:spcAft>
              <a:buFont typeface="Arial" pitchFamily="34" charset="0"/>
              <a:buChar char="•"/>
              <a:defRPr/>
            </a:pPr>
            <a:r>
              <a:rPr lang="en-US" sz="1600" dirty="0" smtClean="0">
                <a:ea typeface="ＭＳ Ｐゴシック" pitchFamily="34" charset="-128"/>
              </a:rPr>
              <a:t>Land use and waste business decisions</a:t>
            </a:r>
          </a:p>
          <a:p>
            <a:pPr lvl="2" eaLnBrk="1" fontAlgn="auto" hangingPunct="1">
              <a:spcBef>
                <a:spcPct val="0"/>
              </a:spcBef>
              <a:spcAft>
                <a:spcPts val="0"/>
              </a:spcAft>
              <a:buFont typeface="Arial" pitchFamily="34" charset="0"/>
              <a:buChar char="•"/>
              <a:defRPr/>
            </a:pPr>
            <a:r>
              <a:rPr lang="en-US" sz="1600" dirty="0" smtClean="0">
                <a:ea typeface="ＭＳ Ｐゴシック" pitchFamily="34" charset="-128"/>
              </a:rPr>
              <a:t>Competition by biofuel for arable land</a:t>
            </a:r>
          </a:p>
          <a:p>
            <a:pPr lvl="1" eaLnBrk="1" fontAlgn="auto" hangingPunct="1">
              <a:spcBef>
                <a:spcPct val="0"/>
              </a:spcBef>
              <a:spcAft>
                <a:spcPts val="0"/>
              </a:spcAft>
              <a:buFont typeface="Arial" pitchFamily="34" charset="0"/>
              <a:buChar char="–"/>
              <a:defRPr/>
            </a:pPr>
            <a:r>
              <a:rPr lang="en-US" sz="2000" dirty="0" smtClean="0">
                <a:ea typeface="ＭＳ Ｐゴシック" pitchFamily="34" charset="-128"/>
              </a:rPr>
              <a:t>Customer and Consumer </a:t>
            </a:r>
            <a:r>
              <a:rPr lang="en-US" sz="2000" b="1" dirty="0" smtClean="0">
                <a:ea typeface="ＭＳ Ｐゴシック" pitchFamily="34" charset="-128"/>
              </a:rPr>
              <a:t>demands for green credentials </a:t>
            </a:r>
            <a:r>
              <a:rPr lang="en-US" sz="2000" dirty="0" smtClean="0">
                <a:ea typeface="ＭＳ Ｐゴシック" pitchFamily="34" charset="-128"/>
              </a:rPr>
              <a:t>including organics and carbon emissions</a:t>
            </a:r>
          </a:p>
          <a:p>
            <a:pPr eaLnBrk="1" fontAlgn="auto" hangingPunct="1">
              <a:spcBef>
                <a:spcPct val="0"/>
              </a:spcBef>
              <a:spcAft>
                <a:spcPts val="0"/>
              </a:spcAft>
              <a:buFont typeface="Arial" pitchFamily="34" charset="0"/>
              <a:buChar char="•"/>
              <a:defRPr/>
            </a:pPr>
            <a:endParaRPr lang="en-US" dirty="0" smtClean="0">
              <a:ea typeface="ＭＳ Ｐゴシック" pitchFamily="34" charset="-128"/>
            </a:endParaRPr>
          </a:p>
          <a:p>
            <a:pPr eaLnBrk="1" fontAlgn="auto" hangingPunct="1">
              <a:spcBef>
                <a:spcPct val="0"/>
              </a:spcBef>
              <a:spcAft>
                <a:spcPts val="0"/>
              </a:spcAft>
              <a:buFont typeface="Arial" pitchFamily="34" charset="0"/>
              <a:buChar char="•"/>
              <a:defRPr/>
            </a:pP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95288" y="549275"/>
            <a:ext cx="6911975" cy="777875"/>
          </a:xfrm>
        </p:spPr>
        <p:txBody>
          <a:bodyPr/>
          <a:lstStyle/>
          <a:p>
            <a:r>
              <a:rPr lang="en-US" sz="3200" smtClean="0"/>
              <a:t/>
            </a:r>
            <a:br>
              <a:rPr lang="en-US" sz="3200" smtClean="0"/>
            </a:br>
            <a:r>
              <a:rPr lang="en-US" smtClean="0"/>
              <a:t>Electricity price escalation </a:t>
            </a:r>
            <a:br>
              <a:rPr lang="en-US" smtClean="0"/>
            </a:br>
            <a:r>
              <a:rPr lang="en-US" smtClean="0"/>
              <a:t>-  doubling by 2020</a:t>
            </a:r>
          </a:p>
        </p:txBody>
      </p:sp>
      <p:sp>
        <p:nvSpPr>
          <p:cNvPr id="17411" name="Text Box 3"/>
          <p:cNvSpPr txBox="1">
            <a:spLocks noChangeArrowheads="1"/>
          </p:cNvSpPr>
          <p:nvPr/>
        </p:nvSpPr>
        <p:spPr bwMode="auto">
          <a:xfrm>
            <a:off x="6038850" y="3203575"/>
            <a:ext cx="310515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spcBef>
                <a:spcPct val="50000"/>
              </a:spcBef>
              <a:buFontTx/>
              <a:buAutoNum type="arabicPeriod"/>
            </a:pPr>
            <a:r>
              <a:rPr lang="en-US" sz="1600"/>
              <a:t>Increasing network costs</a:t>
            </a:r>
          </a:p>
          <a:p>
            <a:pPr eaLnBrk="1" hangingPunct="1">
              <a:spcBef>
                <a:spcPct val="50000"/>
              </a:spcBef>
              <a:buFontTx/>
              <a:buAutoNum type="arabicPeriod"/>
            </a:pPr>
            <a:r>
              <a:rPr lang="en-US" sz="1600"/>
              <a:t>Renewable energy target</a:t>
            </a:r>
          </a:p>
          <a:p>
            <a:pPr eaLnBrk="1" hangingPunct="1">
              <a:spcBef>
                <a:spcPct val="50000"/>
              </a:spcBef>
              <a:buFontTx/>
              <a:buAutoNum type="arabicPeriod"/>
            </a:pPr>
            <a:r>
              <a:rPr lang="en-US" sz="1600"/>
              <a:t>Energy efficiency schemes</a:t>
            </a:r>
          </a:p>
          <a:p>
            <a:pPr eaLnBrk="1" hangingPunct="1">
              <a:spcBef>
                <a:spcPct val="50000"/>
              </a:spcBef>
              <a:buFontTx/>
              <a:buAutoNum type="arabicPeriod"/>
            </a:pPr>
            <a:r>
              <a:rPr lang="en-US" sz="1600"/>
              <a:t>Carbon costs</a:t>
            </a:r>
          </a:p>
          <a:p>
            <a:pPr eaLnBrk="1" hangingPunct="1">
              <a:spcBef>
                <a:spcPct val="50000"/>
              </a:spcBef>
              <a:buFontTx/>
              <a:buAutoNum type="arabicPeriod"/>
            </a:pPr>
            <a:r>
              <a:rPr lang="en-US" sz="1600"/>
              <a:t>Increasing energy commodity prices</a:t>
            </a:r>
          </a:p>
        </p:txBody>
      </p:sp>
      <p:sp>
        <p:nvSpPr>
          <p:cNvPr id="1029" name="Rectangle 4"/>
          <p:cNvSpPr>
            <a:spLocks noChangeArrowheads="1"/>
          </p:cNvSpPr>
          <p:nvPr/>
        </p:nvSpPr>
        <p:spPr bwMode="auto">
          <a:xfrm>
            <a:off x="6011863" y="2619375"/>
            <a:ext cx="3132137" cy="360363"/>
          </a:xfrm>
          <a:prstGeom prst="rect">
            <a:avLst/>
          </a:prstGeom>
          <a:solidFill>
            <a:schemeClr val="bg1">
              <a:lumMod val="50000"/>
            </a:schemeClr>
          </a:solidFill>
          <a:ln w="9525">
            <a:noFill/>
            <a:miter lim="800000"/>
            <a:headEnd/>
            <a:tailEnd/>
          </a:ln>
        </p:spPr>
        <p:txBody>
          <a:bodyPr wrap="none" anchor="ctr"/>
          <a:lstStyle/>
          <a:p>
            <a:pPr algn="ctr">
              <a:spcBef>
                <a:spcPct val="50000"/>
              </a:spcBef>
              <a:defRPr/>
            </a:pPr>
            <a:r>
              <a:rPr lang="en-US" sz="1400" b="1" dirty="0">
                <a:solidFill>
                  <a:schemeClr val="bg1"/>
                </a:solidFill>
              </a:rPr>
              <a:t>Electricity cost increase drivers</a:t>
            </a:r>
          </a:p>
        </p:txBody>
      </p:sp>
      <p:graphicFrame>
        <p:nvGraphicFramePr>
          <p:cNvPr id="17413" name="Object 2"/>
          <p:cNvGraphicFramePr>
            <a:graphicFrameLocks noChangeAspect="1"/>
          </p:cNvGraphicFramePr>
          <p:nvPr>
            <p:ph idx="4294967295"/>
          </p:nvPr>
        </p:nvGraphicFramePr>
        <p:xfrm>
          <a:off x="0" y="2033588"/>
          <a:ext cx="6027738" cy="4032250"/>
        </p:xfrm>
        <a:graphic>
          <a:graphicData uri="http://schemas.openxmlformats.org/presentationml/2006/ole">
            <mc:AlternateContent xmlns:mc="http://schemas.openxmlformats.org/markup-compatibility/2006">
              <mc:Choice xmlns:v="urn:schemas-microsoft-com:vml" Requires="v">
                <p:oleObj spid="_x0000_s17418" name="Worksheet" r:id="rId4" imgW="7267575" imgH="3162300" progId="Excel.Sheet.8">
                  <p:embed/>
                </p:oleObj>
              </mc:Choice>
              <mc:Fallback>
                <p:oleObj name="Worksheet" r:id="rId4" imgW="7267575" imgH="316230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033588"/>
                        <a:ext cx="6027738" cy="403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4" name="Text Box 6"/>
          <p:cNvSpPr txBox="1">
            <a:spLocks noChangeArrowheads="1"/>
          </p:cNvSpPr>
          <p:nvPr/>
        </p:nvSpPr>
        <p:spPr bwMode="auto">
          <a:xfrm>
            <a:off x="1835150" y="2565400"/>
            <a:ext cx="11525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spcBef>
                <a:spcPct val="50000"/>
              </a:spcBef>
            </a:pPr>
            <a:r>
              <a:rPr lang="en-AU" sz="1400"/>
              <a:t>C Price</a:t>
            </a:r>
          </a:p>
        </p:txBody>
      </p:sp>
      <p:sp>
        <p:nvSpPr>
          <p:cNvPr id="17415" name="Line 7"/>
          <p:cNvSpPr>
            <a:spLocks noChangeShapeType="1"/>
          </p:cNvSpPr>
          <p:nvPr/>
        </p:nvSpPr>
        <p:spPr bwMode="auto">
          <a:xfrm flipH="1">
            <a:off x="2195513" y="2924175"/>
            <a:ext cx="71437"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AU"/>
          </a:p>
        </p:txBody>
      </p:sp>
      <p:sp>
        <p:nvSpPr>
          <p:cNvPr id="17416" name="Rectangle 7"/>
          <p:cNvSpPr>
            <a:spLocks noChangeArrowheads="1"/>
          </p:cNvSpPr>
          <p:nvPr/>
        </p:nvSpPr>
        <p:spPr bwMode="auto">
          <a:xfrm>
            <a:off x="6146800" y="5319713"/>
            <a:ext cx="27368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ct val="50000"/>
              </a:spcAft>
            </a:pPr>
            <a:r>
              <a:rPr lang="en-AU"/>
              <a:t>$45B infrastructure investment in 5 years for electricity supply = much higher network prices.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AU" smtClean="0"/>
              <a:t>Electricity Price Outlook</a:t>
            </a:r>
          </a:p>
        </p:txBody>
      </p:sp>
      <p:sp>
        <p:nvSpPr>
          <p:cNvPr id="18435" name="TextBox 5"/>
          <p:cNvSpPr txBox="1">
            <a:spLocks noChangeArrowheads="1"/>
          </p:cNvSpPr>
          <p:nvPr/>
        </p:nvSpPr>
        <p:spPr bwMode="auto">
          <a:xfrm>
            <a:off x="323850" y="1557338"/>
            <a:ext cx="8424863"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7313" indent="-87313"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spcBef>
                <a:spcPts val="200"/>
              </a:spcBef>
              <a:spcAft>
                <a:spcPts val="200"/>
              </a:spcAft>
              <a:buFont typeface="Arial" charset="0"/>
              <a:buChar char="•"/>
            </a:pPr>
            <a:r>
              <a:rPr lang="en-AU"/>
              <a:t>Electricity price have recently increased for carbon costs</a:t>
            </a:r>
          </a:p>
          <a:p>
            <a:pPr eaLnBrk="1" hangingPunct="1">
              <a:spcBef>
                <a:spcPts val="200"/>
              </a:spcBef>
              <a:spcAft>
                <a:spcPts val="200"/>
              </a:spcAft>
              <a:buFont typeface="Arial" charset="0"/>
              <a:buChar char="•"/>
            </a:pPr>
            <a:r>
              <a:rPr lang="en-AU"/>
              <a:t>Electricity demand is declining and is likely to be static in future</a:t>
            </a:r>
          </a:p>
          <a:p>
            <a:pPr eaLnBrk="1" hangingPunct="1">
              <a:spcBef>
                <a:spcPts val="200"/>
              </a:spcBef>
              <a:spcAft>
                <a:spcPts val="200"/>
              </a:spcAft>
              <a:buFont typeface="Arial" charset="0"/>
              <a:buChar char="•"/>
            </a:pPr>
            <a:r>
              <a:rPr lang="en-AU"/>
              <a:t>Coal input costs have abated somewhat from recent highs</a:t>
            </a:r>
          </a:p>
          <a:p>
            <a:pPr eaLnBrk="1" hangingPunct="1">
              <a:spcBef>
                <a:spcPts val="200"/>
              </a:spcBef>
              <a:spcAft>
                <a:spcPts val="200"/>
              </a:spcAft>
              <a:buFont typeface="Arial" charset="0"/>
              <a:buChar char="•"/>
            </a:pPr>
            <a:r>
              <a:rPr lang="en-AU"/>
              <a:t>Gas will play a much smaller role than we previously thought</a:t>
            </a:r>
          </a:p>
          <a:p>
            <a:pPr eaLnBrk="1" hangingPunct="1">
              <a:spcBef>
                <a:spcPts val="200"/>
              </a:spcBef>
              <a:spcAft>
                <a:spcPts val="200"/>
              </a:spcAft>
              <a:buFont typeface="Arial" charset="0"/>
              <a:buChar char="•"/>
            </a:pPr>
            <a:r>
              <a:rPr lang="en-AU"/>
              <a:t>Ample generation has traditionally led to a fight for market share</a:t>
            </a:r>
          </a:p>
          <a:p>
            <a:pPr eaLnBrk="1" hangingPunct="1">
              <a:spcBef>
                <a:spcPts val="200"/>
              </a:spcBef>
              <a:spcAft>
                <a:spcPts val="200"/>
              </a:spcAft>
              <a:buFont typeface="Arial" charset="0"/>
              <a:buChar char="•"/>
            </a:pPr>
            <a:r>
              <a:rPr lang="en-AU"/>
              <a:t>There are very few influences on the horizon that would lead to price increases</a:t>
            </a:r>
          </a:p>
          <a:p>
            <a:pPr eaLnBrk="1" hangingPunct="1">
              <a:spcBef>
                <a:spcPts val="200"/>
              </a:spcBef>
              <a:spcAft>
                <a:spcPts val="200"/>
              </a:spcAft>
              <a:buFont typeface="Arial" charset="0"/>
              <a:buChar char="•"/>
            </a:pPr>
            <a:endParaRPr lang="en-AU"/>
          </a:p>
        </p:txBody>
      </p:sp>
      <p:pic>
        <p:nvPicPr>
          <p:cNvPr id="184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738" y="3648075"/>
            <a:ext cx="4959350" cy="320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Rectangle 6"/>
          <p:cNvSpPr>
            <a:spLocks noChangeArrowheads="1"/>
          </p:cNvSpPr>
          <p:nvPr/>
        </p:nvSpPr>
        <p:spPr bwMode="auto">
          <a:xfrm>
            <a:off x="323850" y="3573463"/>
            <a:ext cx="316865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87313" indent="-87313">
              <a:spcBef>
                <a:spcPts val="200"/>
              </a:spcBef>
              <a:spcAft>
                <a:spcPts val="200"/>
              </a:spcAft>
              <a:buFont typeface="Arial" charset="0"/>
              <a:buChar char="•"/>
            </a:pPr>
            <a:r>
              <a:rPr lang="en-AU">
                <a:solidFill>
                  <a:srgbClr val="3E3A39"/>
                </a:solidFill>
              </a:rPr>
              <a:t>Carbon cost changes will be the key price influence in the short term</a:t>
            </a:r>
          </a:p>
        </p:txBody>
      </p:sp>
      <p:sp>
        <p:nvSpPr>
          <p:cNvPr id="18438" name="TextBox 5"/>
          <p:cNvSpPr txBox="1">
            <a:spLocks noChangeArrowheads="1"/>
          </p:cNvSpPr>
          <p:nvPr/>
        </p:nvSpPr>
        <p:spPr bwMode="auto">
          <a:xfrm>
            <a:off x="927100" y="5768975"/>
            <a:ext cx="2063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AU" sz="1000"/>
              <a:t>Reproduced with kind permission</a:t>
            </a:r>
          </a:p>
          <a:p>
            <a:pPr eaLnBrk="1" hangingPunct="1"/>
            <a:r>
              <a:rPr lang="en-AU" sz="1000"/>
              <a:t> from Energetics Pty Ltd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AU" smtClean="0"/>
              <a:t>Australian Gas Price Outlook</a:t>
            </a:r>
          </a:p>
        </p:txBody>
      </p:sp>
      <p:pic>
        <p:nvPicPr>
          <p:cNvPr id="1945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7900" y="1773238"/>
            <a:ext cx="4094163" cy="317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323850" y="1916113"/>
            <a:ext cx="4535488" cy="4760912"/>
          </a:xfrm>
          <a:prstGeom prst="rect">
            <a:avLst/>
          </a:prstGeom>
          <a:noFill/>
        </p:spPr>
        <p:txBody>
          <a:bodyPr>
            <a:spAutoFit/>
          </a:bodyPr>
          <a:lstStyle/>
          <a:p>
            <a:pPr>
              <a:spcBef>
                <a:spcPts val="200"/>
              </a:spcBef>
              <a:spcAft>
                <a:spcPts val="200"/>
              </a:spcAft>
              <a:defRPr/>
            </a:pPr>
            <a:r>
              <a:rPr lang="en-AU" b="1" dirty="0"/>
              <a:t>Wholesale Gas (Wellhead)</a:t>
            </a:r>
          </a:p>
          <a:p>
            <a:pPr marL="87313" indent="-87313">
              <a:spcBef>
                <a:spcPts val="200"/>
              </a:spcBef>
              <a:spcAft>
                <a:spcPts val="200"/>
              </a:spcAft>
              <a:buFont typeface="Arial" pitchFamily="34" charset="0"/>
              <a:buChar char="•"/>
              <a:defRPr/>
            </a:pPr>
            <a:r>
              <a:rPr lang="en-AU" dirty="0"/>
              <a:t>Gas prices have doubled</a:t>
            </a:r>
          </a:p>
          <a:p>
            <a:pPr marL="87313" indent="-87313">
              <a:spcBef>
                <a:spcPts val="200"/>
              </a:spcBef>
              <a:spcAft>
                <a:spcPts val="200"/>
              </a:spcAft>
              <a:buFont typeface="Arial" pitchFamily="34" charset="0"/>
              <a:buChar char="•"/>
              <a:defRPr/>
            </a:pPr>
            <a:r>
              <a:rPr lang="en-AU" dirty="0"/>
              <a:t>2015 gas now sells for $8-$9/GJ</a:t>
            </a:r>
            <a:r>
              <a:rPr lang="en-AU" sz="1200" dirty="0"/>
              <a:t> (inc carbon)</a:t>
            </a:r>
          </a:p>
          <a:p>
            <a:pPr marL="87313" indent="-87313">
              <a:spcBef>
                <a:spcPts val="200"/>
              </a:spcBef>
              <a:spcAft>
                <a:spcPts val="200"/>
              </a:spcAft>
              <a:buFont typeface="Arial" pitchFamily="34" charset="0"/>
              <a:buChar char="•"/>
              <a:defRPr/>
            </a:pPr>
            <a:r>
              <a:rPr lang="en-AU" dirty="0"/>
              <a:t>LNG has bought global prices to Australian gas</a:t>
            </a:r>
          </a:p>
          <a:p>
            <a:pPr marL="87313" indent="-87313">
              <a:spcBef>
                <a:spcPts val="200"/>
              </a:spcBef>
              <a:spcAft>
                <a:spcPts val="200"/>
              </a:spcAft>
              <a:buFont typeface="Arial" pitchFamily="34" charset="0"/>
              <a:buChar char="•"/>
              <a:defRPr/>
            </a:pPr>
            <a:r>
              <a:rPr lang="en-AU" dirty="0"/>
              <a:t>Future prices will be set by Asian LNG prices, not local issues</a:t>
            </a:r>
          </a:p>
          <a:p>
            <a:pPr marL="87313" indent="-87313">
              <a:spcBef>
                <a:spcPts val="200"/>
              </a:spcBef>
              <a:spcAft>
                <a:spcPts val="200"/>
              </a:spcAft>
              <a:buFont typeface="Arial" pitchFamily="34" charset="0"/>
              <a:buChar char="•"/>
              <a:defRPr/>
            </a:pPr>
            <a:r>
              <a:rPr lang="en-AU" dirty="0"/>
              <a:t>This already happens in WA</a:t>
            </a:r>
          </a:p>
          <a:p>
            <a:pPr marL="87313" indent="-87313">
              <a:spcBef>
                <a:spcPts val="200"/>
              </a:spcBef>
              <a:spcAft>
                <a:spcPts val="200"/>
              </a:spcAft>
              <a:buFont typeface="Arial" pitchFamily="34" charset="0"/>
              <a:buChar char="•"/>
              <a:defRPr/>
            </a:pPr>
            <a:endParaRPr lang="en-AU" dirty="0"/>
          </a:p>
          <a:p>
            <a:pPr marL="87313" indent="-87313">
              <a:spcBef>
                <a:spcPts val="200"/>
              </a:spcBef>
              <a:spcAft>
                <a:spcPts val="200"/>
              </a:spcAft>
              <a:buFont typeface="Arial" pitchFamily="34" charset="0"/>
              <a:buChar char="•"/>
              <a:defRPr/>
            </a:pPr>
            <a:r>
              <a:rPr lang="en-AU" dirty="0"/>
              <a:t>Local demand is static to declining</a:t>
            </a:r>
          </a:p>
          <a:p>
            <a:pPr marL="87313" indent="-87313">
              <a:spcBef>
                <a:spcPts val="200"/>
              </a:spcBef>
              <a:spcAft>
                <a:spcPts val="200"/>
              </a:spcAft>
              <a:buFont typeface="Arial" pitchFamily="34" charset="0"/>
              <a:buChar char="•"/>
              <a:defRPr/>
            </a:pPr>
            <a:r>
              <a:rPr lang="en-AU" dirty="0"/>
              <a:t>Gas volume quadruples with the introduction of LNG  but the price doubles</a:t>
            </a:r>
          </a:p>
          <a:p>
            <a:pPr marL="87313" indent="-87313">
              <a:spcBef>
                <a:spcPts val="200"/>
              </a:spcBef>
              <a:spcAft>
                <a:spcPts val="200"/>
              </a:spcAft>
              <a:buFont typeface="Arial" pitchFamily="34" charset="0"/>
              <a:buChar char="•"/>
              <a:defRPr/>
            </a:pPr>
            <a:r>
              <a:rPr lang="en-AU" dirty="0"/>
              <a:t>New Gas generation isn’t needed for the near future</a:t>
            </a:r>
          </a:p>
          <a:p>
            <a:pPr marL="87313" indent="-87313">
              <a:spcBef>
                <a:spcPts val="200"/>
              </a:spcBef>
              <a:spcAft>
                <a:spcPts val="200"/>
              </a:spcAft>
              <a:buFont typeface="Arial" pitchFamily="34" charset="0"/>
              <a:buChar char="•"/>
              <a:defRPr/>
            </a:pPr>
            <a:endParaRPr lang="en-AU" dirty="0"/>
          </a:p>
        </p:txBody>
      </p:sp>
      <p:sp>
        <p:nvSpPr>
          <p:cNvPr id="19461" name="TextBox 7"/>
          <p:cNvSpPr txBox="1">
            <a:spLocks noChangeArrowheads="1"/>
          </p:cNvSpPr>
          <p:nvPr/>
        </p:nvSpPr>
        <p:spPr bwMode="auto">
          <a:xfrm>
            <a:off x="5076825" y="5229225"/>
            <a:ext cx="40671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AU" b="1">
                <a:solidFill>
                  <a:srgbClr val="0070C0"/>
                </a:solidFill>
              </a:rPr>
              <a:t>Recent  gas tender prices (July 12)</a:t>
            </a:r>
          </a:p>
          <a:p>
            <a:pPr eaLnBrk="1" hangingPunct="1"/>
            <a:r>
              <a:rPr lang="en-AU">
                <a:solidFill>
                  <a:srgbClr val="0070C0"/>
                </a:solidFill>
              </a:rPr>
              <a:t>2014 : $6.50-$7.00 / GJ (</a:t>
            </a:r>
            <a:r>
              <a:rPr lang="en-AU" sz="1400">
                <a:solidFill>
                  <a:srgbClr val="0070C0"/>
                </a:solidFill>
              </a:rPr>
              <a:t>inc carbon)</a:t>
            </a:r>
          </a:p>
          <a:p>
            <a:pPr eaLnBrk="1" hangingPunct="1"/>
            <a:r>
              <a:rPr lang="en-AU">
                <a:solidFill>
                  <a:srgbClr val="0070C0"/>
                </a:solidFill>
              </a:rPr>
              <a:t>2014 : $8.30-$8.60 / GJ (</a:t>
            </a:r>
            <a:r>
              <a:rPr lang="en-AU" sz="1400">
                <a:solidFill>
                  <a:srgbClr val="0070C0"/>
                </a:solidFill>
              </a:rPr>
              <a:t>inc carbon)</a:t>
            </a:r>
            <a:endParaRPr lang="en-AU">
              <a:solidFill>
                <a:srgbClr val="0070C0"/>
              </a:solidFill>
            </a:endParaRPr>
          </a:p>
          <a:p>
            <a:pPr eaLnBrk="1" hangingPunct="1"/>
            <a:r>
              <a:rPr lang="en-AU">
                <a:solidFill>
                  <a:srgbClr val="0070C0"/>
                </a:solidFill>
              </a:rPr>
              <a:t>2016 onwards </a:t>
            </a:r>
            <a:r>
              <a:rPr lang="en-AU" i="1">
                <a:solidFill>
                  <a:srgbClr val="0070C0"/>
                </a:solidFill>
              </a:rPr>
              <a:t>not available</a:t>
            </a:r>
          </a:p>
        </p:txBody>
      </p:sp>
      <p:sp>
        <p:nvSpPr>
          <p:cNvPr id="19462" name="TextBox 6"/>
          <p:cNvSpPr txBox="1">
            <a:spLocks noChangeArrowheads="1"/>
          </p:cNvSpPr>
          <p:nvPr/>
        </p:nvSpPr>
        <p:spPr bwMode="auto">
          <a:xfrm>
            <a:off x="2411413" y="6129338"/>
            <a:ext cx="20653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AU" sz="1000"/>
              <a:t>Reproduced with kind permission</a:t>
            </a:r>
          </a:p>
          <a:p>
            <a:pPr eaLnBrk="1" hangingPunct="1"/>
            <a:r>
              <a:rPr lang="en-AU" sz="1000"/>
              <a:t> from Energetics Pty Ltd © 2013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539750" y="404813"/>
            <a:ext cx="7453313" cy="1008062"/>
          </a:xfrm>
        </p:spPr>
        <p:txBody>
          <a:bodyPr/>
          <a:lstStyle/>
          <a:p>
            <a:r>
              <a:rPr lang="en-AU" sz="3600" smtClean="0"/>
              <a:t>Energy price increase from </a:t>
            </a:r>
            <a:br>
              <a:rPr lang="en-AU" sz="3600" smtClean="0"/>
            </a:br>
            <a:r>
              <a:rPr lang="en-AU" sz="3600" smtClean="0"/>
              <a:t>Carbon price at $23 per tonne CO</a:t>
            </a:r>
            <a:r>
              <a:rPr lang="en-AU" sz="3600" baseline="-25000" smtClean="0"/>
              <a:t>2</a:t>
            </a:r>
            <a:r>
              <a:rPr lang="en-AU" sz="3600" smtClean="0"/>
              <a:t>-e</a:t>
            </a:r>
          </a:p>
        </p:txBody>
      </p:sp>
      <p:pic>
        <p:nvPicPr>
          <p:cNvPr id="20483" name="Picture 3" descr="Figure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1673225"/>
            <a:ext cx="5761038" cy="462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TextBox 3"/>
          <p:cNvSpPr txBox="1">
            <a:spLocks noChangeArrowheads="1"/>
          </p:cNvSpPr>
          <p:nvPr/>
        </p:nvSpPr>
        <p:spPr bwMode="auto">
          <a:xfrm>
            <a:off x="1601788" y="6354763"/>
            <a:ext cx="2430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AU" sz="1200"/>
              <a:t>Source : Energetics Pty Ltd 2012</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39750" y="260350"/>
            <a:ext cx="7812088" cy="1008063"/>
          </a:xfrm>
        </p:spPr>
        <p:txBody>
          <a:bodyPr/>
          <a:lstStyle/>
          <a:p>
            <a:r>
              <a:rPr lang="en-AU" sz="3200" smtClean="0"/>
              <a:t>The game has changed! How 8 year payback project in 2008 is 3.5 years in 2012</a:t>
            </a:r>
            <a:endParaRPr lang="en-AU" smtClean="0"/>
          </a:p>
        </p:txBody>
      </p:sp>
      <p:graphicFrame>
        <p:nvGraphicFramePr>
          <p:cNvPr id="5" name="Chart 4"/>
          <p:cNvGraphicFramePr>
            <a:graphicFrameLocks noGrp="1"/>
          </p:cNvGraphicFramePr>
          <p:nvPr/>
        </p:nvGraphicFramePr>
        <p:xfrm>
          <a:off x="-75543" y="1484784"/>
          <a:ext cx="9295086"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21508" name="TextBox 3"/>
          <p:cNvSpPr txBox="1">
            <a:spLocks noChangeArrowheads="1"/>
          </p:cNvSpPr>
          <p:nvPr/>
        </p:nvSpPr>
        <p:spPr bwMode="auto">
          <a:xfrm>
            <a:off x="2987675" y="1628775"/>
            <a:ext cx="36004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AU" i="1"/>
              <a:t>Note also reduction in capital cost from strong $A (not included)</a:t>
            </a:r>
          </a:p>
        </p:txBody>
      </p:sp>
      <p:sp>
        <p:nvSpPr>
          <p:cNvPr id="21509" name="TextBox 5"/>
          <p:cNvSpPr txBox="1">
            <a:spLocks noChangeArrowheads="1"/>
          </p:cNvSpPr>
          <p:nvPr/>
        </p:nvSpPr>
        <p:spPr bwMode="auto">
          <a:xfrm>
            <a:off x="431800" y="6303963"/>
            <a:ext cx="274478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AU" sz="1200"/>
              <a:t>Source: Energetics Pty Ltd 2012</a:t>
            </a:r>
          </a:p>
          <a:p>
            <a:pPr eaLnBrk="1" hangingPunct="1"/>
            <a:endParaRPr lang="en-A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pPr eaLnBrk="1" hangingPunct="1"/>
            <a:r>
              <a:rPr lang="en-AU" smtClean="0">
                <a:ea typeface="ＭＳ Ｐゴシック" pitchFamily="34" charset="-128"/>
              </a:rPr>
              <a:t>Context – resource use and cost at this site (from Energy baseline tool)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AU" sz="4000" smtClean="0"/>
              <a:t>Impact of electricity costs, exchange rate, carbon price (and capital grant)</a:t>
            </a:r>
          </a:p>
        </p:txBody>
      </p:sp>
      <p:graphicFrame>
        <p:nvGraphicFramePr>
          <p:cNvPr id="4" name="Chart 3"/>
          <p:cNvGraphicFramePr>
            <a:graphicFrameLocks noGrp="1"/>
          </p:cNvGraphicFramePr>
          <p:nvPr/>
        </p:nvGraphicFramePr>
        <p:xfrm>
          <a:off x="0" y="1340768"/>
          <a:ext cx="9144000" cy="551723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ea typeface="ＭＳ Ｐゴシック" pitchFamily="34" charset="-128"/>
              </a:rPr>
              <a:t>Energy programs / initiatives</a:t>
            </a:r>
          </a:p>
        </p:txBody>
      </p:sp>
      <p:sp>
        <p:nvSpPr>
          <p:cNvPr id="33795" name="Rectangle 3"/>
          <p:cNvSpPr>
            <a:spLocks noChangeArrowheads="1"/>
          </p:cNvSpPr>
          <p:nvPr/>
        </p:nvSpPr>
        <p:spPr bwMode="auto">
          <a:xfrm>
            <a:off x="179388" y="1628775"/>
            <a:ext cx="2592387" cy="1092200"/>
          </a:xfrm>
          <a:prstGeom prst="rect">
            <a:avLst/>
          </a:prstGeom>
          <a:solidFill>
            <a:schemeClr val="accent6">
              <a:lumMod val="75000"/>
            </a:schemeClr>
          </a:solidFill>
          <a:ln w="9525">
            <a:noFill/>
            <a:miter lim="800000"/>
            <a:headEnd/>
            <a:tailEnd/>
          </a:ln>
        </p:spPr>
        <p:txBody>
          <a:bodyPr anchor="ctr"/>
          <a:lstStyle/>
          <a:p>
            <a:pPr algn="ctr" eaLnBrk="0" hangingPunct="0">
              <a:defRPr/>
            </a:pPr>
            <a:r>
              <a:rPr lang="en-US" sz="1600" b="1" dirty="0">
                <a:solidFill>
                  <a:schemeClr val="bg1"/>
                </a:solidFill>
                <a:latin typeface="+mn-lt"/>
              </a:rPr>
              <a:t>Improving</a:t>
            </a:r>
          </a:p>
          <a:p>
            <a:pPr algn="ctr" eaLnBrk="0" hangingPunct="0">
              <a:defRPr/>
            </a:pPr>
            <a:r>
              <a:rPr lang="en-US" sz="1600" b="1" dirty="0">
                <a:solidFill>
                  <a:schemeClr val="bg1"/>
                </a:solidFill>
                <a:latin typeface="+mn-lt"/>
              </a:rPr>
              <a:t>Energy Efficiency</a:t>
            </a:r>
          </a:p>
        </p:txBody>
      </p:sp>
      <p:sp>
        <p:nvSpPr>
          <p:cNvPr id="33796" name="Rectangle 4"/>
          <p:cNvSpPr>
            <a:spLocks noChangeArrowheads="1"/>
          </p:cNvSpPr>
          <p:nvPr/>
        </p:nvSpPr>
        <p:spPr bwMode="auto">
          <a:xfrm>
            <a:off x="2916238" y="1628775"/>
            <a:ext cx="2951162" cy="1092200"/>
          </a:xfrm>
          <a:prstGeom prst="rect">
            <a:avLst/>
          </a:prstGeom>
          <a:solidFill>
            <a:srgbClr val="3E3A39"/>
          </a:solidFill>
          <a:ln w="9525">
            <a:noFill/>
            <a:miter lim="800000"/>
            <a:headEnd/>
            <a:tailEnd/>
          </a:ln>
        </p:spPr>
        <p:txBody>
          <a:bodyPr anchor="ctr"/>
          <a:lstStyle/>
          <a:p>
            <a:pPr algn="ctr" eaLnBrk="0" hangingPunct="0">
              <a:defRPr/>
            </a:pPr>
            <a:r>
              <a:rPr lang="en-US" sz="1600" b="1" dirty="0">
                <a:solidFill>
                  <a:schemeClr val="bg1"/>
                </a:solidFill>
                <a:latin typeface="+mn-lt"/>
              </a:rPr>
              <a:t>Reducing</a:t>
            </a:r>
          </a:p>
          <a:p>
            <a:pPr algn="ctr" eaLnBrk="0" hangingPunct="0">
              <a:defRPr/>
            </a:pPr>
            <a:r>
              <a:rPr lang="en-US" sz="1600" b="1" dirty="0">
                <a:solidFill>
                  <a:schemeClr val="bg1"/>
                </a:solidFill>
                <a:latin typeface="+mn-lt"/>
              </a:rPr>
              <a:t>Greenhouse Gas &amp;</a:t>
            </a:r>
          </a:p>
          <a:p>
            <a:pPr algn="ctr" eaLnBrk="0" hangingPunct="0">
              <a:defRPr/>
            </a:pPr>
            <a:r>
              <a:rPr lang="en-US" sz="1600" b="1" dirty="0">
                <a:solidFill>
                  <a:schemeClr val="bg1"/>
                </a:solidFill>
                <a:latin typeface="+mn-lt"/>
              </a:rPr>
              <a:t>Carbon Emissions</a:t>
            </a:r>
          </a:p>
        </p:txBody>
      </p:sp>
      <p:sp>
        <p:nvSpPr>
          <p:cNvPr id="33797" name="Rectangle 5"/>
          <p:cNvSpPr>
            <a:spLocks noChangeArrowheads="1"/>
          </p:cNvSpPr>
          <p:nvPr/>
        </p:nvSpPr>
        <p:spPr bwMode="auto">
          <a:xfrm>
            <a:off x="6011863" y="1628775"/>
            <a:ext cx="2881312" cy="1092200"/>
          </a:xfrm>
          <a:prstGeom prst="rect">
            <a:avLst/>
          </a:prstGeom>
          <a:solidFill>
            <a:srgbClr val="DDDDDD"/>
          </a:solidFill>
          <a:ln w="9525">
            <a:noFill/>
            <a:miter lim="800000"/>
            <a:headEnd/>
            <a:tailEnd/>
          </a:ln>
        </p:spPr>
        <p:txBody>
          <a:bodyPr anchor="ctr"/>
          <a:lstStyle/>
          <a:p>
            <a:pPr algn="ctr" eaLnBrk="0" hangingPunct="0">
              <a:defRPr/>
            </a:pPr>
            <a:r>
              <a:rPr lang="en-US" sz="1600" b="1" dirty="0">
                <a:solidFill>
                  <a:schemeClr val="bg1"/>
                </a:solidFill>
                <a:latin typeface="+mn-lt"/>
              </a:rPr>
              <a:t>Increasing</a:t>
            </a:r>
          </a:p>
          <a:p>
            <a:pPr algn="ctr" eaLnBrk="0" hangingPunct="0">
              <a:defRPr/>
            </a:pPr>
            <a:r>
              <a:rPr lang="en-US" sz="1600" b="1" dirty="0">
                <a:solidFill>
                  <a:schemeClr val="bg1"/>
                </a:solidFill>
                <a:latin typeface="+mn-lt"/>
              </a:rPr>
              <a:t>Renewable Energy</a:t>
            </a:r>
          </a:p>
        </p:txBody>
      </p:sp>
      <p:sp>
        <p:nvSpPr>
          <p:cNvPr id="33798" name="Rectangle 6"/>
          <p:cNvSpPr>
            <a:spLocks noChangeArrowheads="1"/>
          </p:cNvSpPr>
          <p:nvPr/>
        </p:nvSpPr>
        <p:spPr bwMode="auto">
          <a:xfrm>
            <a:off x="179388" y="2997200"/>
            <a:ext cx="2376487" cy="576263"/>
          </a:xfrm>
          <a:prstGeom prst="rect">
            <a:avLst/>
          </a:prstGeom>
          <a:noFill/>
          <a:ln w="19050">
            <a:solidFill>
              <a:srgbClr val="CC6600"/>
            </a:solidFill>
            <a:miter lim="800000"/>
            <a:headEnd/>
            <a:tailEnd/>
          </a:ln>
        </p:spPr>
        <p:txBody>
          <a:bodyPr anchor="ctr"/>
          <a:lstStyle/>
          <a:p>
            <a:pPr algn="ctr" eaLnBrk="0" hangingPunct="0">
              <a:defRPr/>
            </a:pPr>
            <a:r>
              <a:rPr lang="en-US" sz="1600" b="1" dirty="0">
                <a:latin typeface="+mn-lt"/>
              </a:rPr>
              <a:t>EEO</a:t>
            </a:r>
          </a:p>
          <a:p>
            <a:pPr algn="ctr" eaLnBrk="0" hangingPunct="0">
              <a:defRPr/>
            </a:pPr>
            <a:r>
              <a:rPr lang="en-US" sz="1200" b="1" dirty="0">
                <a:latin typeface="+mn-lt"/>
              </a:rPr>
              <a:t>Energy Efficiency Opportunity Act</a:t>
            </a:r>
          </a:p>
        </p:txBody>
      </p:sp>
      <p:sp>
        <p:nvSpPr>
          <p:cNvPr id="33799" name="Rectangle 7"/>
          <p:cNvSpPr>
            <a:spLocks noChangeArrowheads="1"/>
          </p:cNvSpPr>
          <p:nvPr/>
        </p:nvSpPr>
        <p:spPr bwMode="auto">
          <a:xfrm>
            <a:off x="3132138" y="2997200"/>
            <a:ext cx="2447925" cy="576263"/>
          </a:xfrm>
          <a:prstGeom prst="rect">
            <a:avLst/>
          </a:prstGeom>
          <a:noFill/>
          <a:ln w="19050">
            <a:solidFill>
              <a:srgbClr val="008000"/>
            </a:solidFill>
            <a:prstDash val="solid"/>
            <a:miter lim="800000"/>
            <a:headEnd/>
            <a:tailEnd/>
          </a:ln>
        </p:spPr>
        <p:txBody>
          <a:bodyPr anchor="ctr"/>
          <a:lstStyle/>
          <a:p>
            <a:pPr algn="ctr" eaLnBrk="0" hangingPunct="0">
              <a:defRPr/>
            </a:pPr>
            <a:r>
              <a:rPr lang="en-US" sz="1600" b="1" dirty="0">
                <a:latin typeface="+mn-lt"/>
              </a:rPr>
              <a:t>Voluntary  Greenhouse reduction programs</a:t>
            </a:r>
          </a:p>
        </p:txBody>
      </p:sp>
      <p:sp>
        <p:nvSpPr>
          <p:cNvPr id="33800" name="Rectangle 8"/>
          <p:cNvSpPr>
            <a:spLocks noChangeArrowheads="1"/>
          </p:cNvSpPr>
          <p:nvPr/>
        </p:nvSpPr>
        <p:spPr bwMode="auto">
          <a:xfrm>
            <a:off x="2051050" y="3789363"/>
            <a:ext cx="3744913" cy="576262"/>
          </a:xfrm>
          <a:prstGeom prst="rect">
            <a:avLst/>
          </a:prstGeom>
          <a:noFill/>
          <a:ln w="19050">
            <a:solidFill>
              <a:srgbClr val="008000"/>
            </a:solidFill>
            <a:miter lim="800000"/>
            <a:headEnd/>
            <a:tailEnd/>
          </a:ln>
        </p:spPr>
        <p:txBody>
          <a:bodyPr anchor="ctr"/>
          <a:lstStyle/>
          <a:p>
            <a:pPr algn="ctr" eaLnBrk="0" hangingPunct="0">
              <a:defRPr/>
            </a:pPr>
            <a:r>
              <a:rPr lang="en-US" sz="1600" b="1" dirty="0">
                <a:latin typeface="+mn-lt"/>
              </a:rPr>
              <a:t>NGER</a:t>
            </a:r>
          </a:p>
          <a:p>
            <a:pPr algn="ctr" eaLnBrk="0" hangingPunct="0">
              <a:defRPr/>
            </a:pPr>
            <a:r>
              <a:rPr lang="en-US" sz="1200" b="1" dirty="0"/>
              <a:t>National Greenhouse &amp; Energy Reporting Act</a:t>
            </a:r>
          </a:p>
        </p:txBody>
      </p:sp>
      <p:sp>
        <p:nvSpPr>
          <p:cNvPr id="33801" name="Rectangle 9"/>
          <p:cNvSpPr>
            <a:spLocks noChangeArrowheads="1"/>
          </p:cNvSpPr>
          <p:nvPr/>
        </p:nvSpPr>
        <p:spPr bwMode="auto">
          <a:xfrm>
            <a:off x="6156325" y="3789363"/>
            <a:ext cx="2735263" cy="576262"/>
          </a:xfrm>
          <a:prstGeom prst="rect">
            <a:avLst/>
          </a:prstGeom>
          <a:noFill/>
          <a:ln w="19050">
            <a:solidFill>
              <a:schemeClr val="accent2"/>
            </a:solidFill>
            <a:miter lim="800000"/>
            <a:headEnd/>
            <a:tailEnd/>
          </a:ln>
        </p:spPr>
        <p:txBody>
          <a:bodyPr anchor="ctr"/>
          <a:lstStyle/>
          <a:p>
            <a:pPr algn="ctr" eaLnBrk="0" hangingPunct="0">
              <a:defRPr/>
            </a:pPr>
            <a:r>
              <a:rPr lang="en-US" sz="1600" b="1" dirty="0">
                <a:latin typeface="+mn-lt"/>
              </a:rPr>
              <a:t>RET (LRET and SRES)</a:t>
            </a:r>
          </a:p>
          <a:p>
            <a:pPr algn="ctr" eaLnBrk="0" hangingPunct="0">
              <a:defRPr/>
            </a:pPr>
            <a:r>
              <a:rPr lang="en-US" sz="1200" b="1" dirty="0"/>
              <a:t>Renewable energy targets</a:t>
            </a:r>
          </a:p>
        </p:txBody>
      </p:sp>
      <p:sp>
        <p:nvSpPr>
          <p:cNvPr id="33802" name="Rectangle 10"/>
          <p:cNvSpPr>
            <a:spLocks noChangeArrowheads="1"/>
          </p:cNvSpPr>
          <p:nvPr/>
        </p:nvSpPr>
        <p:spPr bwMode="auto">
          <a:xfrm>
            <a:off x="6588125" y="2997200"/>
            <a:ext cx="1728788" cy="576263"/>
          </a:xfrm>
          <a:prstGeom prst="rect">
            <a:avLst/>
          </a:prstGeom>
          <a:noFill/>
          <a:ln w="19050">
            <a:solidFill>
              <a:schemeClr val="accent2"/>
            </a:solidFill>
            <a:prstDash val="solid"/>
            <a:miter lim="800000"/>
            <a:headEnd/>
            <a:tailEnd/>
          </a:ln>
        </p:spPr>
        <p:txBody>
          <a:bodyPr anchor="ctr"/>
          <a:lstStyle/>
          <a:p>
            <a:pPr algn="ctr" eaLnBrk="0" hangingPunct="0">
              <a:defRPr/>
            </a:pPr>
            <a:r>
              <a:rPr lang="en-US" sz="1600" b="1" dirty="0">
                <a:latin typeface="+mn-lt"/>
              </a:rPr>
              <a:t>Voluntary </a:t>
            </a:r>
          </a:p>
          <a:p>
            <a:pPr algn="ctr" eaLnBrk="0" hangingPunct="0">
              <a:defRPr/>
            </a:pPr>
            <a:r>
              <a:rPr lang="en-US" sz="1600" b="1" dirty="0">
                <a:latin typeface="+mn-lt"/>
              </a:rPr>
              <a:t>GreenPower</a:t>
            </a:r>
          </a:p>
        </p:txBody>
      </p:sp>
      <p:sp>
        <p:nvSpPr>
          <p:cNvPr id="33803" name="Rectangle 11"/>
          <p:cNvSpPr>
            <a:spLocks noChangeArrowheads="1"/>
          </p:cNvSpPr>
          <p:nvPr/>
        </p:nvSpPr>
        <p:spPr bwMode="auto">
          <a:xfrm>
            <a:off x="2987675" y="4581525"/>
            <a:ext cx="2808288" cy="576263"/>
          </a:xfrm>
          <a:prstGeom prst="rect">
            <a:avLst/>
          </a:prstGeom>
          <a:noFill/>
          <a:ln w="19050" cap="rnd">
            <a:solidFill>
              <a:srgbClr val="008000"/>
            </a:solidFill>
            <a:prstDash val="solid"/>
            <a:miter lim="800000"/>
            <a:headEnd/>
            <a:tailEnd/>
          </a:ln>
        </p:spPr>
        <p:txBody>
          <a:bodyPr anchor="ctr"/>
          <a:lstStyle/>
          <a:p>
            <a:pPr algn="ctr" eaLnBrk="0" hangingPunct="0">
              <a:defRPr/>
            </a:pPr>
            <a:r>
              <a:rPr lang="en-US" sz="1600" b="1" dirty="0">
                <a:latin typeface="+mn-lt"/>
              </a:rPr>
              <a:t>Carbon Pricing</a:t>
            </a:r>
          </a:p>
          <a:p>
            <a:pPr algn="ctr" eaLnBrk="0" hangingPunct="0">
              <a:defRPr/>
            </a:pPr>
            <a:r>
              <a:rPr lang="en-US" sz="1200" b="1" dirty="0">
                <a:latin typeface="+mn-lt"/>
              </a:rPr>
              <a:t>(Future ETS post-2015)</a:t>
            </a:r>
          </a:p>
        </p:txBody>
      </p:sp>
      <p:sp>
        <p:nvSpPr>
          <p:cNvPr id="23564" name="Line 12"/>
          <p:cNvSpPr>
            <a:spLocks noChangeShapeType="1"/>
          </p:cNvSpPr>
          <p:nvPr/>
        </p:nvSpPr>
        <p:spPr bwMode="auto">
          <a:xfrm>
            <a:off x="2843213" y="1557338"/>
            <a:ext cx="0" cy="4895850"/>
          </a:xfrm>
          <a:prstGeom prst="line">
            <a:avLst/>
          </a:prstGeom>
          <a:noFill/>
          <a:ln w="19050">
            <a:solidFill>
              <a:srgbClr val="4D4D4D"/>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n-AU"/>
          </a:p>
        </p:txBody>
      </p:sp>
      <p:sp>
        <p:nvSpPr>
          <p:cNvPr id="23565" name="Line 13"/>
          <p:cNvSpPr>
            <a:spLocks noChangeShapeType="1"/>
          </p:cNvSpPr>
          <p:nvPr/>
        </p:nvSpPr>
        <p:spPr bwMode="auto">
          <a:xfrm>
            <a:off x="5940425" y="1628775"/>
            <a:ext cx="0" cy="4824413"/>
          </a:xfrm>
          <a:prstGeom prst="line">
            <a:avLst/>
          </a:prstGeom>
          <a:noFill/>
          <a:ln w="19050">
            <a:solidFill>
              <a:srgbClr val="4D4D4D"/>
            </a:solidFill>
            <a:prstDash val="sysDot"/>
            <a:round/>
            <a:headEnd/>
            <a:tailEnd/>
          </a:ln>
          <a:extLst>
            <a:ext uri="{909E8E84-426E-40DD-AFC4-6F175D3DCCD1}">
              <a14:hiddenFill xmlns:a14="http://schemas.microsoft.com/office/drawing/2010/main">
                <a:noFill/>
              </a14:hiddenFill>
            </a:ext>
          </a:extLst>
        </p:spPr>
        <p:txBody>
          <a:bodyPr>
            <a:spAutoFit/>
          </a:bodyPr>
          <a:lstStyle/>
          <a:p>
            <a:endParaRPr lang="en-AU"/>
          </a:p>
        </p:txBody>
      </p:sp>
      <p:sp>
        <p:nvSpPr>
          <p:cNvPr id="23566" name="Text Box 15"/>
          <p:cNvSpPr txBox="1">
            <a:spLocks noChangeArrowheads="1"/>
          </p:cNvSpPr>
          <p:nvPr/>
        </p:nvSpPr>
        <p:spPr bwMode="auto">
          <a:xfrm>
            <a:off x="376238" y="4314825"/>
            <a:ext cx="16748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endParaRPr lang="en-US" sz="2400">
              <a:latin typeface="Times" charset="0"/>
            </a:endParaRPr>
          </a:p>
        </p:txBody>
      </p:sp>
      <p:sp>
        <p:nvSpPr>
          <p:cNvPr id="33808" name="Text Box 16"/>
          <p:cNvSpPr txBox="1">
            <a:spLocks noChangeArrowheads="1"/>
          </p:cNvSpPr>
          <p:nvPr/>
        </p:nvSpPr>
        <p:spPr bwMode="auto">
          <a:xfrm>
            <a:off x="179388" y="4581525"/>
            <a:ext cx="2376487" cy="757238"/>
          </a:xfrm>
          <a:prstGeom prst="rect">
            <a:avLst/>
          </a:prstGeom>
          <a:noFill/>
          <a:ln w="9525">
            <a:solidFill>
              <a:srgbClr val="FF6600"/>
            </a:solidFill>
            <a:miter lim="800000"/>
            <a:headEnd/>
            <a:tailEnd/>
          </a:ln>
        </p:spPr>
        <p:txBody>
          <a:bodyPr>
            <a:spAutoFit/>
          </a:bodyPr>
          <a:lstStyle/>
          <a:p>
            <a:pPr marL="174625" indent="-87313" eaLnBrk="0" hangingPunct="0">
              <a:lnSpc>
                <a:spcPct val="120000"/>
              </a:lnSpc>
              <a:defRPr/>
            </a:pPr>
            <a:r>
              <a:rPr lang="en-US" sz="1200" b="1" dirty="0">
                <a:latin typeface="+mn-lt"/>
              </a:rPr>
              <a:t>State Energy Efficiency programs e.g. VEET, ESS, EREP, Sustainability Advantage, SESP</a:t>
            </a:r>
          </a:p>
        </p:txBody>
      </p:sp>
      <p:sp>
        <p:nvSpPr>
          <p:cNvPr id="33809" name="Text Box 17"/>
          <p:cNvSpPr txBox="1">
            <a:spLocks noChangeArrowheads="1"/>
          </p:cNvSpPr>
          <p:nvPr/>
        </p:nvSpPr>
        <p:spPr bwMode="auto">
          <a:xfrm>
            <a:off x="6156325" y="4581525"/>
            <a:ext cx="2808288" cy="298450"/>
          </a:xfrm>
          <a:prstGeom prst="rect">
            <a:avLst/>
          </a:prstGeom>
          <a:noFill/>
          <a:ln w="9525">
            <a:solidFill>
              <a:srgbClr val="FF6600"/>
            </a:solidFill>
            <a:miter lim="800000"/>
            <a:headEnd/>
            <a:tailEnd/>
          </a:ln>
        </p:spPr>
        <p:txBody>
          <a:bodyPr>
            <a:spAutoFit/>
          </a:bodyPr>
          <a:lstStyle/>
          <a:p>
            <a:pPr marL="174625" indent="-87313" algn="ctr" eaLnBrk="0" hangingPunct="0">
              <a:lnSpc>
                <a:spcPct val="120000"/>
              </a:lnSpc>
              <a:defRPr/>
            </a:pPr>
            <a:r>
              <a:rPr lang="en-US" sz="1200" b="1" dirty="0">
                <a:latin typeface="+mn-lt"/>
              </a:rPr>
              <a:t>State renewable energy targets </a:t>
            </a:r>
          </a:p>
        </p:txBody>
      </p:sp>
      <p:sp>
        <p:nvSpPr>
          <p:cNvPr id="23569" name="TextBox 16"/>
          <p:cNvSpPr txBox="1">
            <a:spLocks noChangeArrowheads="1"/>
          </p:cNvSpPr>
          <p:nvPr/>
        </p:nvSpPr>
        <p:spPr bwMode="auto">
          <a:xfrm>
            <a:off x="161925" y="6534150"/>
            <a:ext cx="3509963"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AU" sz="800"/>
              <a:t>© Energetics Pty Ltd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50825" y="274638"/>
            <a:ext cx="8642350" cy="1143000"/>
          </a:xfrm>
        </p:spPr>
        <p:txBody>
          <a:bodyPr rtlCol="0">
            <a:normAutofit fontScale="90000"/>
          </a:bodyPr>
          <a:lstStyle/>
          <a:p>
            <a:pPr eaLnBrk="1" fontAlgn="auto" hangingPunct="1">
              <a:spcAft>
                <a:spcPts val="0"/>
              </a:spcAft>
              <a:defRPr/>
            </a:pPr>
            <a:r>
              <a:rPr lang="en-AU" dirty="0" smtClean="0">
                <a:ea typeface="ＭＳ Ｐゴシック" pitchFamily="34" charset="-128"/>
              </a:rPr>
              <a:t>Efficiency to underpin carbon abatement to 2020</a:t>
            </a:r>
          </a:p>
        </p:txBody>
      </p:sp>
      <p:grpSp>
        <p:nvGrpSpPr>
          <p:cNvPr id="24579" name="Group 3"/>
          <p:cNvGrpSpPr>
            <a:grpSpLocks/>
          </p:cNvGrpSpPr>
          <p:nvPr/>
        </p:nvGrpSpPr>
        <p:grpSpPr bwMode="auto">
          <a:xfrm>
            <a:off x="296863" y="2303463"/>
            <a:ext cx="8305800" cy="3938587"/>
            <a:chOff x="385" y="1117"/>
            <a:chExt cx="5232" cy="2481"/>
          </a:xfrm>
        </p:grpSpPr>
        <p:pic>
          <p:nvPicPr>
            <p:cNvPr id="2458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 y="1117"/>
              <a:ext cx="5232" cy="2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2" name="Freeform 6"/>
            <p:cNvSpPr>
              <a:spLocks/>
            </p:cNvSpPr>
            <p:nvPr/>
          </p:nvSpPr>
          <p:spPr bwMode="auto">
            <a:xfrm>
              <a:off x="3274" y="1824"/>
              <a:ext cx="2267" cy="1334"/>
            </a:xfrm>
            <a:custGeom>
              <a:avLst/>
              <a:gdLst>
                <a:gd name="T0" fmla="*/ 0 w 2267"/>
                <a:gd name="T1" fmla="*/ 0 h 1588"/>
                <a:gd name="T2" fmla="*/ 2267 w 2267"/>
                <a:gd name="T3" fmla="*/ 17 h 1588"/>
                <a:gd name="T4" fmla="*/ 2267 w 2267"/>
                <a:gd name="T5" fmla="*/ 24 h 1588"/>
                <a:gd name="T6" fmla="*/ 0 w 2267"/>
                <a:gd name="T7" fmla="*/ 0 h 1588"/>
                <a:gd name="T8" fmla="*/ 0 60000 65536"/>
                <a:gd name="T9" fmla="*/ 0 60000 65536"/>
                <a:gd name="T10" fmla="*/ 0 60000 65536"/>
                <a:gd name="T11" fmla="*/ 0 60000 65536"/>
                <a:gd name="T12" fmla="*/ 0 w 2267"/>
                <a:gd name="T13" fmla="*/ 0 h 1588"/>
                <a:gd name="T14" fmla="*/ 2267 w 2267"/>
                <a:gd name="T15" fmla="*/ 1588 h 1588"/>
              </a:gdLst>
              <a:ahLst/>
              <a:cxnLst>
                <a:cxn ang="T8">
                  <a:pos x="T0" y="T1"/>
                </a:cxn>
                <a:cxn ang="T9">
                  <a:pos x="T2" y="T3"/>
                </a:cxn>
                <a:cxn ang="T10">
                  <a:pos x="T4" y="T5"/>
                </a:cxn>
                <a:cxn ang="T11">
                  <a:pos x="T6" y="T7"/>
                </a:cxn>
              </a:cxnLst>
              <a:rect l="T12" t="T13" r="T14" b="T15"/>
              <a:pathLst>
                <a:path w="2267" h="1588">
                  <a:moveTo>
                    <a:pt x="0" y="0"/>
                  </a:moveTo>
                  <a:lnTo>
                    <a:pt x="2267" y="1089"/>
                  </a:lnTo>
                  <a:lnTo>
                    <a:pt x="2267" y="1588"/>
                  </a:lnTo>
                  <a:lnTo>
                    <a:pt x="0" y="0"/>
                  </a:lnTo>
                  <a:close/>
                </a:path>
              </a:pathLst>
            </a:custGeom>
            <a:solidFill>
              <a:schemeClr val="accent1"/>
            </a:solidFill>
            <a:ln w="9525">
              <a:solidFill>
                <a:schemeClr val="tx1"/>
              </a:solidFill>
              <a:round/>
              <a:headEnd/>
              <a:tailEnd/>
            </a:ln>
          </p:spPr>
          <p:txBody>
            <a:bodyPr/>
            <a:lstStyle/>
            <a:p>
              <a:endParaRPr lang="en-AU"/>
            </a:p>
          </p:txBody>
        </p:sp>
      </p:grpSp>
      <p:sp>
        <p:nvSpPr>
          <p:cNvPr id="9" name="TextBox 8"/>
          <p:cNvSpPr txBox="1"/>
          <p:nvPr/>
        </p:nvSpPr>
        <p:spPr>
          <a:xfrm>
            <a:off x="250825" y="1412875"/>
            <a:ext cx="8551863" cy="738188"/>
          </a:xfrm>
          <a:prstGeom prst="rect">
            <a:avLst/>
          </a:prstGeom>
          <a:noFill/>
        </p:spPr>
        <p:txBody>
          <a:bodyPr>
            <a:spAutoFit/>
          </a:bodyPr>
          <a:lstStyle/>
          <a:p>
            <a:pPr>
              <a:defRPr/>
            </a:pPr>
            <a:r>
              <a:rPr lang="en-AU" sz="1400" dirty="0">
                <a:latin typeface="+mn-lt"/>
              </a:rPr>
              <a:t>Significant drops in emissions are required to meet Australia’s Kyoto commitments as outlined by the figure below. How will this be achieved? Energy efficiency is forecast by the International Energy Agency to be the major source of carbon reductions out to 2020 in industrialised countries.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000" y="1358900"/>
            <a:ext cx="6635750" cy="473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Text Box 3"/>
          <p:cNvSpPr txBox="1">
            <a:spLocks noChangeArrowheads="1"/>
          </p:cNvSpPr>
          <p:nvPr/>
        </p:nvSpPr>
        <p:spPr bwMode="auto">
          <a:xfrm>
            <a:off x="4876800" y="1676400"/>
            <a:ext cx="370363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a:spcBef>
                <a:spcPct val="50000"/>
              </a:spcBef>
            </a:pPr>
            <a:endParaRPr lang="en-US" sz="1200">
              <a:solidFill>
                <a:srgbClr val="003399"/>
              </a:solidFill>
              <a:latin typeface="Arial Narrow" pitchFamily="34" charset="0"/>
            </a:endParaRPr>
          </a:p>
        </p:txBody>
      </p:sp>
      <p:sp>
        <p:nvSpPr>
          <p:cNvPr id="25604" name="Rectangle 4"/>
          <p:cNvSpPr>
            <a:spLocks noGrp="1" noChangeArrowheads="1"/>
          </p:cNvSpPr>
          <p:nvPr>
            <p:ph type="title"/>
          </p:nvPr>
        </p:nvSpPr>
        <p:spPr/>
        <p:txBody>
          <a:bodyPr/>
          <a:lstStyle/>
          <a:p>
            <a:pPr eaLnBrk="1" hangingPunct="1"/>
            <a:r>
              <a:rPr lang="en-AU" smtClean="0">
                <a:ea typeface="ＭＳ Ｐゴシック" pitchFamily="34" charset="-128"/>
              </a:rPr>
              <a:t>McKinsey’s MAC analysis agrees</a:t>
            </a:r>
          </a:p>
        </p:txBody>
      </p:sp>
      <p:cxnSp>
        <p:nvCxnSpPr>
          <p:cNvPr id="7" name="Straight Arrow Connector 6"/>
          <p:cNvCxnSpPr/>
          <p:nvPr/>
        </p:nvCxnSpPr>
        <p:spPr>
          <a:xfrm flipH="1" flipV="1">
            <a:off x="1827213" y="4508500"/>
            <a:ext cx="1709737" cy="15763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606" name="TextBox 7"/>
          <p:cNvSpPr txBox="1">
            <a:spLocks noChangeArrowheads="1"/>
          </p:cNvSpPr>
          <p:nvPr/>
        </p:nvSpPr>
        <p:spPr bwMode="auto">
          <a:xfrm>
            <a:off x="161925" y="6534150"/>
            <a:ext cx="3509963"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endParaRPr lang="en-US" sz="800"/>
          </a:p>
        </p:txBody>
      </p:sp>
      <p:sp>
        <p:nvSpPr>
          <p:cNvPr id="10" name="Rectangle 9"/>
          <p:cNvSpPr/>
          <p:nvPr/>
        </p:nvSpPr>
        <p:spPr>
          <a:xfrm>
            <a:off x="1106488" y="3384550"/>
            <a:ext cx="1844675" cy="22939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5" name="TextBox 4"/>
          <p:cNvSpPr txBox="1"/>
          <p:nvPr/>
        </p:nvSpPr>
        <p:spPr>
          <a:xfrm>
            <a:off x="2411413" y="5994400"/>
            <a:ext cx="5113337" cy="738188"/>
          </a:xfrm>
          <a:prstGeom prst="rect">
            <a:avLst/>
          </a:prstGeom>
          <a:noFill/>
        </p:spPr>
        <p:txBody>
          <a:bodyPr>
            <a:spAutoFit/>
          </a:bodyPr>
          <a:lstStyle/>
          <a:p>
            <a:pPr>
              <a:defRPr/>
            </a:pPr>
            <a:r>
              <a:rPr lang="en-AU" sz="1400" dirty="0">
                <a:latin typeface="+mn-lt"/>
              </a:rPr>
              <a:t>McKinsey’s analysis shows energy efficiency to be among the most cost effective carbon abatement measures. Sitting to the left, below the line are the ‘just do it’ projects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txBox="1">
            <a:spLocks noChangeArrowheads="1"/>
          </p:cNvSpPr>
          <p:nvPr/>
        </p:nvSpPr>
        <p:spPr>
          <a:xfrm>
            <a:off x="685800" y="2130425"/>
            <a:ext cx="7772400" cy="1470025"/>
          </a:xfrm>
          <a:prstGeom prst="rect">
            <a:avLst/>
          </a:prstGeom>
        </p:spPr>
        <p:txBody>
          <a:bodyPr anchor="ctr">
            <a:normAutofit/>
          </a:bodyPr>
          <a:lstStyle/>
          <a:p>
            <a:pPr algn="ctr" fontAlgn="auto">
              <a:spcAft>
                <a:spcPts val="0"/>
              </a:spcAft>
              <a:defRPr/>
            </a:pPr>
            <a:r>
              <a:rPr lang="en-AU" sz="4400" dirty="0">
                <a:latin typeface="+mj-lt"/>
                <a:cs typeface="+mj-cs"/>
              </a:rPr>
              <a:t>Energy  planning model</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74638"/>
            <a:ext cx="8229600" cy="1533525"/>
          </a:xfrm>
        </p:spPr>
        <p:txBody>
          <a:bodyPr/>
          <a:lstStyle/>
          <a:p>
            <a:pPr eaLnBrk="1" hangingPunct="1"/>
            <a:r>
              <a:rPr lang="en-US" sz="3600" smtClean="0">
                <a:ea typeface="ＭＳ Ｐゴシック" pitchFamily="34" charset="-128"/>
              </a:rPr>
              <a:t>Planning a strategic response to energy related business trends in the Foundry and Fabrication industries</a:t>
            </a:r>
          </a:p>
        </p:txBody>
      </p:sp>
      <p:cxnSp>
        <p:nvCxnSpPr>
          <p:cNvPr id="27651" name="AutoShape 18"/>
          <p:cNvCxnSpPr>
            <a:cxnSpLocks noChangeShapeType="1"/>
          </p:cNvCxnSpPr>
          <p:nvPr/>
        </p:nvCxnSpPr>
        <p:spPr bwMode="auto">
          <a:xfrm>
            <a:off x="7180263" y="3427413"/>
            <a:ext cx="271462" cy="158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7652" name="AutoShape 18"/>
          <p:cNvCxnSpPr>
            <a:cxnSpLocks noChangeShapeType="1"/>
          </p:cNvCxnSpPr>
          <p:nvPr/>
        </p:nvCxnSpPr>
        <p:spPr bwMode="auto">
          <a:xfrm>
            <a:off x="4371975" y="3429000"/>
            <a:ext cx="271463" cy="158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7653" name="AutoShape 18"/>
          <p:cNvCxnSpPr>
            <a:cxnSpLocks noChangeShapeType="1"/>
          </p:cNvCxnSpPr>
          <p:nvPr/>
        </p:nvCxnSpPr>
        <p:spPr bwMode="auto">
          <a:xfrm>
            <a:off x="2139950" y="3427413"/>
            <a:ext cx="271463" cy="158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7300" name="AutoShape 20"/>
          <p:cNvSpPr>
            <a:spLocks noChangeArrowheads="1"/>
          </p:cNvSpPr>
          <p:nvPr/>
        </p:nvSpPr>
        <p:spPr bwMode="auto">
          <a:xfrm>
            <a:off x="251520" y="5563071"/>
            <a:ext cx="8712968" cy="530225"/>
          </a:xfrm>
          <a:prstGeom prst="rightArrow">
            <a:avLst>
              <a:gd name="adj1" fmla="val 50000"/>
              <a:gd name="adj2" fmla="val 431138"/>
            </a:avLst>
          </a:prstGeom>
          <a:solidFill>
            <a:srgbClr val="3E3A39"/>
          </a:solidFill>
          <a:ln w="12700">
            <a:solidFill>
              <a:schemeClr val="tx1"/>
            </a:solidFill>
            <a:miter lim="800000"/>
            <a:headEnd/>
            <a:tailEnd/>
          </a:ln>
          <a:effectLst/>
          <a:scene3d>
            <a:camera prst="orthographicFront"/>
            <a:lightRig rig="threePt" dir="t"/>
          </a:scene3d>
          <a:sp3d>
            <a:bevelT w="165100" prst="coolSlant"/>
          </a:sp3d>
        </p:spPr>
        <p:txBody>
          <a:bodyPr wrap="none" anchor="ctr"/>
          <a:lstStyle/>
          <a:p>
            <a:pPr>
              <a:defRPr/>
            </a:pPr>
            <a:endParaRPr lang="en-US">
              <a:ea typeface="+mn-ea"/>
            </a:endParaRPr>
          </a:p>
        </p:txBody>
      </p:sp>
      <p:sp>
        <p:nvSpPr>
          <p:cNvPr id="27657" name="Text Box 21"/>
          <p:cNvSpPr txBox="1">
            <a:spLocks noChangeArrowheads="1"/>
          </p:cNvSpPr>
          <p:nvPr/>
        </p:nvSpPr>
        <p:spPr bwMode="auto">
          <a:xfrm>
            <a:off x="1709738" y="5645150"/>
            <a:ext cx="26463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spcBef>
                <a:spcPct val="50000"/>
              </a:spcBef>
            </a:pPr>
            <a:r>
              <a:rPr lang="en-AU" sz="1400" b="1">
                <a:solidFill>
                  <a:schemeClr val="bg1"/>
                </a:solidFill>
              </a:rPr>
              <a:t>Current status</a:t>
            </a:r>
            <a:endParaRPr lang="en-US" sz="1400" b="1">
              <a:solidFill>
                <a:schemeClr val="bg1"/>
              </a:solidFill>
            </a:endParaRPr>
          </a:p>
        </p:txBody>
      </p:sp>
      <p:sp>
        <p:nvSpPr>
          <p:cNvPr id="27658" name="Text Box 22"/>
          <p:cNvSpPr txBox="1">
            <a:spLocks noChangeArrowheads="1"/>
          </p:cNvSpPr>
          <p:nvPr/>
        </p:nvSpPr>
        <p:spPr bwMode="auto">
          <a:xfrm>
            <a:off x="5983288" y="5634038"/>
            <a:ext cx="21891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spcBef>
                <a:spcPct val="50000"/>
              </a:spcBef>
            </a:pPr>
            <a:r>
              <a:rPr lang="en-AU" sz="1400" b="1">
                <a:solidFill>
                  <a:schemeClr val="bg1"/>
                </a:solidFill>
              </a:rPr>
              <a:t>Program development</a:t>
            </a:r>
            <a:endParaRPr lang="en-US" sz="1400" b="1">
              <a:solidFill>
                <a:schemeClr val="bg1"/>
              </a:solidFill>
            </a:endParaRPr>
          </a:p>
        </p:txBody>
      </p:sp>
      <p:sp>
        <p:nvSpPr>
          <p:cNvPr id="19479" name="AutoShape 23"/>
          <p:cNvSpPr>
            <a:spLocks noChangeArrowheads="1"/>
          </p:cNvSpPr>
          <p:nvPr/>
        </p:nvSpPr>
        <p:spPr bwMode="auto">
          <a:xfrm>
            <a:off x="755576" y="3140968"/>
            <a:ext cx="1440160" cy="817245"/>
          </a:xfrm>
          <a:prstGeom prst="roundRect">
            <a:avLst>
              <a:gd name="adj" fmla="val 16667"/>
            </a:avLst>
          </a:prstGeom>
          <a:solidFill>
            <a:srgbClr val="DD6225"/>
          </a:solidFill>
          <a:ln w="12700">
            <a:solidFill>
              <a:schemeClr val="tx1"/>
            </a:solidFill>
            <a:round/>
            <a:headEnd/>
            <a:tailEnd/>
          </a:ln>
          <a:scene3d>
            <a:camera prst="orthographicFront"/>
            <a:lightRig rig="threePt" dir="t"/>
          </a:scene3d>
          <a:sp3d>
            <a:bevelT w="165100" prst="coolSlant"/>
          </a:sp3d>
        </p:spPr>
        <p:txBody>
          <a:bodyPr anchor="ctr">
            <a:spAutoFit/>
          </a:bodyPr>
          <a:lstStyle/>
          <a:p>
            <a:pPr eaLnBrk="0" hangingPunct="0">
              <a:defRPr/>
            </a:pPr>
            <a:r>
              <a:rPr lang="en-US" sz="1400" dirty="0">
                <a:latin typeface="+mn-lt"/>
              </a:rPr>
              <a:t>External trends (environmental scanning)</a:t>
            </a:r>
          </a:p>
        </p:txBody>
      </p:sp>
      <p:sp>
        <p:nvSpPr>
          <p:cNvPr id="34" name="AutoShape 24"/>
          <p:cNvSpPr>
            <a:spLocks noChangeArrowheads="1"/>
          </p:cNvSpPr>
          <p:nvPr/>
        </p:nvSpPr>
        <p:spPr bwMode="auto">
          <a:xfrm>
            <a:off x="2413695" y="3021464"/>
            <a:ext cx="2014290" cy="1055608"/>
          </a:xfrm>
          <a:prstGeom prst="roundRect">
            <a:avLst>
              <a:gd name="adj" fmla="val 16667"/>
            </a:avLst>
          </a:prstGeom>
          <a:solidFill>
            <a:srgbClr val="DD6225"/>
          </a:solidFill>
          <a:ln w="12700">
            <a:solidFill>
              <a:schemeClr val="tx1"/>
            </a:solidFill>
            <a:round/>
            <a:headEnd/>
            <a:tailEnd/>
          </a:ln>
          <a:scene3d>
            <a:camera prst="orthographicFront"/>
            <a:lightRig rig="threePt" dir="t"/>
          </a:scene3d>
          <a:sp3d>
            <a:bevelT w="165100" prst="coolSlant"/>
          </a:sp3d>
        </p:spPr>
        <p:txBody>
          <a:bodyPr anchor="ctr">
            <a:spAutoFit/>
          </a:bodyPr>
          <a:lstStyle/>
          <a:p>
            <a:pPr eaLnBrk="0" hangingPunct="0">
              <a:defRPr/>
            </a:pPr>
            <a:r>
              <a:rPr lang="en-US" sz="1400" dirty="0">
                <a:latin typeface="+mn-lt"/>
              </a:rPr>
              <a:t>Contextualizing:</a:t>
            </a:r>
          </a:p>
          <a:p>
            <a:pPr eaLnBrk="0" hangingPunct="0">
              <a:defRPr/>
            </a:pPr>
            <a:r>
              <a:rPr lang="en-US" sz="1400" dirty="0">
                <a:latin typeface="+mn-lt"/>
              </a:rPr>
              <a:t>Internal impacts</a:t>
            </a:r>
          </a:p>
          <a:p>
            <a:pPr eaLnBrk="0" hangingPunct="0">
              <a:defRPr/>
            </a:pPr>
            <a:r>
              <a:rPr lang="en-US" sz="1400" dirty="0">
                <a:latin typeface="+mn-lt"/>
              </a:rPr>
              <a:t>Existing business plans and initiatives</a:t>
            </a:r>
          </a:p>
        </p:txBody>
      </p:sp>
      <p:sp>
        <p:nvSpPr>
          <p:cNvPr id="35" name="AutoShape 25"/>
          <p:cNvSpPr>
            <a:spLocks noChangeArrowheads="1"/>
          </p:cNvSpPr>
          <p:nvPr/>
        </p:nvSpPr>
        <p:spPr bwMode="auto">
          <a:xfrm>
            <a:off x="7452320" y="2830275"/>
            <a:ext cx="1583878" cy="1293971"/>
          </a:xfrm>
          <a:prstGeom prst="roundRect">
            <a:avLst>
              <a:gd name="adj" fmla="val 16667"/>
            </a:avLst>
          </a:prstGeom>
          <a:solidFill>
            <a:srgbClr val="DD6225"/>
          </a:solidFill>
          <a:ln w="12700">
            <a:solidFill>
              <a:schemeClr val="tx1"/>
            </a:solidFill>
            <a:round/>
            <a:headEnd/>
            <a:tailEnd/>
          </a:ln>
          <a:scene3d>
            <a:camera prst="orthographicFront"/>
            <a:lightRig rig="threePt" dir="t"/>
          </a:scene3d>
          <a:sp3d>
            <a:bevelT w="165100" prst="coolSlant"/>
          </a:sp3d>
        </p:spPr>
        <p:txBody>
          <a:bodyPr anchor="ctr">
            <a:spAutoFit/>
          </a:bodyPr>
          <a:lstStyle/>
          <a:p>
            <a:pPr eaLnBrk="0" hangingPunct="0">
              <a:defRPr/>
            </a:pPr>
            <a:r>
              <a:rPr lang="en-US" sz="1400" dirty="0">
                <a:latin typeface="+mn-lt"/>
              </a:rPr>
              <a:t>Strategic Guidelines</a:t>
            </a:r>
          </a:p>
          <a:p>
            <a:pPr eaLnBrk="0" hangingPunct="0">
              <a:defRPr/>
            </a:pPr>
            <a:r>
              <a:rPr lang="en-US" sz="1400" dirty="0">
                <a:latin typeface="+mn-lt"/>
              </a:rPr>
              <a:t>Policies</a:t>
            </a:r>
          </a:p>
          <a:p>
            <a:pPr eaLnBrk="0" hangingPunct="0">
              <a:defRPr/>
            </a:pPr>
            <a:r>
              <a:rPr lang="en-US" sz="1400" dirty="0">
                <a:latin typeface="+mn-lt"/>
              </a:rPr>
              <a:t>Plans</a:t>
            </a:r>
          </a:p>
          <a:p>
            <a:pPr eaLnBrk="0" hangingPunct="0">
              <a:defRPr/>
            </a:pPr>
            <a:r>
              <a:rPr lang="en-US" sz="1400" dirty="0">
                <a:latin typeface="+mn-lt"/>
              </a:rPr>
              <a:t>Programs</a:t>
            </a:r>
          </a:p>
        </p:txBody>
      </p:sp>
      <p:sp>
        <p:nvSpPr>
          <p:cNvPr id="37" name="AutoShape 27"/>
          <p:cNvSpPr>
            <a:spLocks noChangeArrowheads="1"/>
          </p:cNvSpPr>
          <p:nvPr/>
        </p:nvSpPr>
        <p:spPr bwMode="auto">
          <a:xfrm>
            <a:off x="4644008" y="2974615"/>
            <a:ext cx="2527027" cy="1055608"/>
          </a:xfrm>
          <a:prstGeom prst="roundRect">
            <a:avLst>
              <a:gd name="adj" fmla="val 16667"/>
            </a:avLst>
          </a:prstGeom>
          <a:solidFill>
            <a:srgbClr val="DD6225"/>
          </a:solidFill>
          <a:ln w="12700">
            <a:solidFill>
              <a:schemeClr val="tx1"/>
            </a:solidFill>
            <a:round/>
            <a:headEnd/>
            <a:tailEnd/>
          </a:ln>
          <a:scene3d>
            <a:camera prst="orthographicFront"/>
            <a:lightRig rig="threePt" dir="t"/>
          </a:scene3d>
          <a:sp3d>
            <a:bevelT w="165100" prst="coolSlant"/>
          </a:sp3d>
        </p:spPr>
        <p:txBody>
          <a:bodyPr anchor="ctr">
            <a:spAutoFit/>
          </a:bodyPr>
          <a:lstStyle/>
          <a:p>
            <a:pPr eaLnBrk="0" hangingPunct="0">
              <a:defRPr/>
            </a:pPr>
            <a:r>
              <a:rPr lang="en-US" sz="1400" dirty="0">
                <a:latin typeface="+mn-lt"/>
              </a:rPr>
              <a:t>Risks and opportunities</a:t>
            </a:r>
          </a:p>
          <a:p>
            <a:pPr eaLnBrk="0" hangingPunct="0">
              <a:defRPr/>
            </a:pPr>
            <a:r>
              <a:rPr lang="en-US" sz="1400" dirty="0">
                <a:latin typeface="+mn-lt"/>
              </a:rPr>
              <a:t>Business goals</a:t>
            </a:r>
          </a:p>
          <a:p>
            <a:pPr eaLnBrk="0" hangingPunct="0">
              <a:defRPr/>
            </a:pPr>
            <a:r>
              <a:rPr lang="en-US" sz="1400" dirty="0">
                <a:latin typeface="+mn-lt"/>
              </a:rPr>
              <a:t>Development of strategic questions</a:t>
            </a:r>
          </a:p>
        </p:txBody>
      </p:sp>
      <p:sp>
        <p:nvSpPr>
          <p:cNvPr id="27671" name="Text Box 22"/>
          <p:cNvSpPr txBox="1">
            <a:spLocks noChangeArrowheads="1"/>
          </p:cNvSpPr>
          <p:nvPr/>
        </p:nvSpPr>
        <p:spPr bwMode="auto">
          <a:xfrm>
            <a:off x="4327525" y="5645150"/>
            <a:ext cx="2189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spcBef>
                <a:spcPct val="50000"/>
              </a:spcBef>
            </a:pPr>
            <a:r>
              <a:rPr lang="en-AU" sz="1400" b="1">
                <a:solidFill>
                  <a:schemeClr val="bg1"/>
                </a:solidFill>
              </a:rPr>
              <a:t>Potential status</a:t>
            </a:r>
            <a:endParaRPr lang="en-US" sz="1400" b="1">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AU" smtClean="0">
                <a:ea typeface="ＭＳ Ｐゴシック" pitchFamily="34" charset="-128"/>
              </a:rPr>
              <a:t>Where do you want to be?</a:t>
            </a:r>
          </a:p>
        </p:txBody>
      </p:sp>
      <p:sp>
        <p:nvSpPr>
          <p:cNvPr id="28675" name="Rectangle 3"/>
          <p:cNvSpPr>
            <a:spLocks noGrp="1" noChangeArrowheads="1"/>
          </p:cNvSpPr>
          <p:nvPr>
            <p:ph idx="1"/>
          </p:nvPr>
        </p:nvSpPr>
        <p:spPr>
          <a:xfrm>
            <a:off x="341313" y="1673225"/>
            <a:ext cx="8229600" cy="4525963"/>
          </a:xfrm>
        </p:spPr>
        <p:txBody>
          <a:bodyPr/>
          <a:lstStyle/>
          <a:p>
            <a:pPr eaLnBrk="1" hangingPunct="1">
              <a:spcBef>
                <a:spcPct val="0"/>
              </a:spcBef>
            </a:pPr>
            <a:r>
              <a:rPr lang="en-AU" smtClean="0">
                <a:ea typeface="ＭＳ Ｐゴシック" pitchFamily="34" charset="-128"/>
              </a:rPr>
              <a:t>What is important to you?</a:t>
            </a:r>
          </a:p>
          <a:p>
            <a:pPr eaLnBrk="1" hangingPunct="1">
              <a:spcBef>
                <a:spcPct val="0"/>
              </a:spcBef>
            </a:pPr>
            <a:r>
              <a:rPr lang="en-AU" smtClean="0">
                <a:ea typeface="ＭＳ Ｐゴシック" pitchFamily="34" charset="-128"/>
              </a:rPr>
              <a:t>Where do you want to be?</a:t>
            </a:r>
          </a:p>
          <a:p>
            <a:pPr eaLnBrk="1" hangingPunct="1">
              <a:spcBef>
                <a:spcPct val="0"/>
              </a:spcBef>
            </a:pPr>
            <a:r>
              <a:rPr lang="en-AU" smtClean="0">
                <a:ea typeface="ＭＳ Ｐゴシック" pitchFamily="34" charset="-128"/>
              </a:rPr>
              <a:t>How does the global situation impact  you?</a:t>
            </a:r>
          </a:p>
          <a:p>
            <a:pPr eaLnBrk="1" hangingPunct="1">
              <a:spcBef>
                <a:spcPct val="0"/>
              </a:spcBef>
            </a:pPr>
            <a:r>
              <a:rPr lang="en-AU" smtClean="0">
                <a:ea typeface="ＭＳ Ｐゴシック" pitchFamily="34" charset="-128"/>
              </a:rPr>
              <a:t>Are you prepared?</a:t>
            </a:r>
          </a:p>
          <a:p>
            <a:pPr eaLnBrk="1" hangingPunct="1">
              <a:spcBef>
                <a:spcPct val="0"/>
              </a:spcBef>
            </a:pPr>
            <a:endParaRPr lang="en-AU" smtClean="0">
              <a:ea typeface="ＭＳ Ｐゴシック" pitchFamily="34" charset="-128"/>
            </a:endParaRPr>
          </a:p>
        </p:txBody>
      </p:sp>
      <p:pic>
        <p:nvPicPr>
          <p:cNvPr id="2867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3703638"/>
            <a:ext cx="5291137" cy="315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AU" smtClean="0">
                <a:ea typeface="ＭＳ Ｐゴシック" pitchFamily="34" charset="-128"/>
              </a:rPr>
              <a:t>Identify business initiatives &amp; plans</a:t>
            </a:r>
          </a:p>
        </p:txBody>
      </p:sp>
      <p:sp>
        <p:nvSpPr>
          <p:cNvPr id="29699" name="Rectangle 3"/>
          <p:cNvSpPr>
            <a:spLocks noGrp="1" noChangeArrowheads="1"/>
          </p:cNvSpPr>
          <p:nvPr>
            <p:ph idx="1"/>
          </p:nvPr>
        </p:nvSpPr>
        <p:spPr>
          <a:xfrm>
            <a:off x="341313" y="1673225"/>
            <a:ext cx="8229600" cy="4525963"/>
          </a:xfrm>
        </p:spPr>
        <p:txBody>
          <a:bodyPr/>
          <a:lstStyle/>
          <a:p>
            <a:pPr eaLnBrk="1" hangingPunct="1">
              <a:spcBef>
                <a:spcPct val="0"/>
              </a:spcBef>
            </a:pPr>
            <a:r>
              <a:rPr lang="en-AU" smtClean="0">
                <a:ea typeface="ＭＳ Ｐゴシック" pitchFamily="34" charset="-128"/>
              </a:rPr>
              <a:t>Identify your current initiatives that your business is doing / planning that align with economic, social and environmental performance goals</a:t>
            </a:r>
          </a:p>
          <a:p>
            <a:pPr lvl="1" eaLnBrk="1" hangingPunct="1"/>
            <a:r>
              <a:rPr lang="en-AU" sz="2400" smtClean="0">
                <a:ea typeface="ＭＳ Ｐゴシック" pitchFamily="34" charset="-128"/>
              </a:rPr>
              <a:t>List business initiatives</a:t>
            </a:r>
          </a:p>
          <a:p>
            <a:pPr lvl="1" eaLnBrk="1" hangingPunct="1"/>
            <a:r>
              <a:rPr lang="en-AU" sz="2400" smtClean="0">
                <a:ea typeface="ＭＳ Ｐゴシック" pitchFamily="34" charset="-128"/>
              </a:rPr>
              <a:t>Map onto Venn diagram</a:t>
            </a:r>
          </a:p>
          <a:p>
            <a:pPr lvl="1" eaLnBrk="1" hangingPunct="1"/>
            <a:r>
              <a:rPr lang="en-AU" sz="2400" smtClean="0">
                <a:ea typeface="ＭＳ Ｐゴシック" pitchFamily="34" charset="-128"/>
              </a:rPr>
              <a:t>Where do they fit? - provides basis for understanding business approach, defining your current approach, and starting to highlight ‘gaps’ in your systems that you may want to close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p:spPr>
        <p:txBody>
          <a:bodyPr wrap="none" anchor="ctr"/>
          <a:lstStyle/>
          <a:p>
            <a:endParaRPr lang="en-US"/>
          </a:p>
        </p:txBody>
      </p:sp>
      <p:grpSp>
        <p:nvGrpSpPr>
          <p:cNvPr id="30723" name="Group 3"/>
          <p:cNvGrpSpPr>
            <a:grpSpLocks/>
          </p:cNvGrpSpPr>
          <p:nvPr/>
        </p:nvGrpSpPr>
        <p:grpSpPr bwMode="auto">
          <a:xfrm>
            <a:off x="1511300" y="684213"/>
            <a:ext cx="6794500" cy="5830887"/>
            <a:chOff x="1392" y="960"/>
            <a:chExt cx="3072" cy="2736"/>
          </a:xfrm>
        </p:grpSpPr>
        <p:sp>
          <p:nvSpPr>
            <p:cNvPr id="30737" name="Oval 4"/>
            <p:cNvSpPr>
              <a:spLocks noChangeArrowheads="1"/>
            </p:cNvSpPr>
            <p:nvPr/>
          </p:nvSpPr>
          <p:spPr bwMode="auto">
            <a:xfrm>
              <a:off x="1968" y="960"/>
              <a:ext cx="1872" cy="1872"/>
            </a:xfrm>
            <a:prstGeom prst="ellipse">
              <a:avLst/>
            </a:prstGeom>
            <a:noFill/>
            <a:ln w="57150">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738" name="Oval 5"/>
            <p:cNvSpPr>
              <a:spLocks noChangeArrowheads="1"/>
            </p:cNvSpPr>
            <p:nvPr/>
          </p:nvSpPr>
          <p:spPr bwMode="auto">
            <a:xfrm>
              <a:off x="2592" y="1824"/>
              <a:ext cx="1872" cy="1872"/>
            </a:xfrm>
            <a:prstGeom prst="ellipse">
              <a:avLst/>
            </a:prstGeom>
            <a:noFill/>
            <a:ln w="57150">
              <a:solidFill>
                <a:srgbClr val="0033CC"/>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739" name="Oval 6"/>
            <p:cNvSpPr>
              <a:spLocks noChangeArrowheads="1"/>
            </p:cNvSpPr>
            <p:nvPr/>
          </p:nvSpPr>
          <p:spPr bwMode="auto">
            <a:xfrm>
              <a:off x="1392" y="1824"/>
              <a:ext cx="1872" cy="1872"/>
            </a:xfrm>
            <a:prstGeom prst="ellipse">
              <a:avLst/>
            </a:prstGeom>
            <a:noFill/>
            <a:ln w="57150">
              <a:solidFill>
                <a:srgbClr val="00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endParaRPr lang="en-US" sz="2800" b="1">
                <a:solidFill>
                  <a:schemeClr val="folHlink"/>
                </a:solidFill>
              </a:endParaRPr>
            </a:p>
          </p:txBody>
        </p:sp>
        <p:sp>
          <p:nvSpPr>
            <p:cNvPr id="30740" name="Text Box 7"/>
            <p:cNvSpPr txBox="1">
              <a:spLocks noChangeArrowheads="1"/>
            </p:cNvSpPr>
            <p:nvPr/>
          </p:nvSpPr>
          <p:spPr bwMode="auto">
            <a:xfrm>
              <a:off x="3216" y="3360"/>
              <a:ext cx="105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spcBef>
                  <a:spcPct val="50000"/>
                </a:spcBef>
              </a:pPr>
              <a:r>
                <a:rPr lang="en-US" sz="1400" b="1">
                  <a:solidFill>
                    <a:srgbClr val="0033CC"/>
                  </a:solidFill>
                </a:rPr>
                <a:t>Economic</a:t>
              </a:r>
              <a:endParaRPr lang="en-AU" sz="1400" b="1">
                <a:solidFill>
                  <a:srgbClr val="0033CC"/>
                </a:solidFill>
              </a:endParaRPr>
            </a:p>
          </p:txBody>
        </p:sp>
        <p:sp>
          <p:nvSpPr>
            <p:cNvPr id="30741" name="Text Box 8"/>
            <p:cNvSpPr txBox="1">
              <a:spLocks noChangeArrowheads="1"/>
            </p:cNvSpPr>
            <p:nvPr/>
          </p:nvSpPr>
          <p:spPr bwMode="auto">
            <a:xfrm>
              <a:off x="2688" y="1008"/>
              <a:ext cx="105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spcBef>
                  <a:spcPct val="50000"/>
                </a:spcBef>
              </a:pPr>
              <a:r>
                <a:rPr lang="en-US" sz="1400" b="1">
                  <a:solidFill>
                    <a:srgbClr val="CC0000"/>
                  </a:solidFill>
                </a:rPr>
                <a:t>Social</a:t>
              </a:r>
              <a:endParaRPr lang="en-AU" sz="1400" b="1">
                <a:solidFill>
                  <a:srgbClr val="CC0000"/>
                </a:solidFill>
              </a:endParaRPr>
            </a:p>
          </p:txBody>
        </p:sp>
        <p:sp>
          <p:nvSpPr>
            <p:cNvPr id="30742" name="Text Box 9"/>
            <p:cNvSpPr txBox="1">
              <a:spLocks noChangeArrowheads="1"/>
            </p:cNvSpPr>
            <p:nvPr/>
          </p:nvSpPr>
          <p:spPr bwMode="auto">
            <a:xfrm>
              <a:off x="1776" y="3360"/>
              <a:ext cx="105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spcBef>
                  <a:spcPct val="50000"/>
                </a:spcBef>
              </a:pPr>
              <a:r>
                <a:rPr lang="en-US" sz="1400" b="1">
                  <a:solidFill>
                    <a:srgbClr val="009900"/>
                  </a:solidFill>
                </a:rPr>
                <a:t>Environmental</a:t>
              </a:r>
              <a:endParaRPr lang="en-AU" sz="1400" b="1">
                <a:solidFill>
                  <a:srgbClr val="009900"/>
                </a:solidFill>
              </a:endParaRPr>
            </a:p>
          </p:txBody>
        </p:sp>
      </p:grpSp>
      <p:sp>
        <p:nvSpPr>
          <p:cNvPr id="30724" name="Rectangle 2"/>
          <p:cNvSpPr>
            <a:spLocks noGrp="1" noChangeArrowheads="1"/>
          </p:cNvSpPr>
          <p:nvPr>
            <p:ph type="title"/>
          </p:nvPr>
        </p:nvSpPr>
        <p:spPr/>
        <p:txBody>
          <a:bodyPr/>
          <a:lstStyle/>
          <a:p>
            <a:pPr algn="l" eaLnBrk="1" hangingPunct="1"/>
            <a:r>
              <a:rPr lang="en-AU" smtClean="0">
                <a:ea typeface="ＭＳ Ｐゴシック" pitchFamily="34" charset="-128"/>
              </a:rPr>
              <a:t>For example</a:t>
            </a:r>
          </a:p>
        </p:txBody>
      </p:sp>
      <p:sp>
        <p:nvSpPr>
          <p:cNvPr id="11" name="TextBox 10"/>
          <p:cNvSpPr txBox="1"/>
          <p:nvPr/>
        </p:nvSpPr>
        <p:spPr>
          <a:xfrm>
            <a:off x="4211638" y="4643438"/>
            <a:ext cx="1439862" cy="523875"/>
          </a:xfrm>
          <a:prstGeom prst="rect">
            <a:avLst/>
          </a:prstGeom>
          <a:noFill/>
        </p:spPr>
        <p:txBody>
          <a:bodyPr>
            <a:spAutoFit/>
          </a:bodyPr>
          <a:lstStyle/>
          <a:p>
            <a:pPr algn="ctr">
              <a:defRPr/>
            </a:pPr>
            <a:r>
              <a:rPr lang="en-AU" sz="1400" dirty="0">
                <a:latin typeface="+mn-lt"/>
              </a:rPr>
              <a:t>Water efficiency target</a:t>
            </a:r>
          </a:p>
        </p:txBody>
      </p:sp>
      <p:sp>
        <p:nvSpPr>
          <p:cNvPr id="12" name="TextBox 11"/>
          <p:cNvSpPr txBox="1"/>
          <p:nvPr/>
        </p:nvSpPr>
        <p:spPr>
          <a:xfrm>
            <a:off x="3492500" y="1587500"/>
            <a:ext cx="1439863" cy="738188"/>
          </a:xfrm>
          <a:prstGeom prst="rect">
            <a:avLst/>
          </a:prstGeom>
          <a:noFill/>
        </p:spPr>
        <p:txBody>
          <a:bodyPr>
            <a:spAutoFit/>
          </a:bodyPr>
          <a:lstStyle/>
          <a:p>
            <a:pPr algn="ctr">
              <a:defRPr/>
            </a:pPr>
            <a:r>
              <a:rPr lang="en-AU" sz="1400" dirty="0">
                <a:latin typeface="+mn-lt"/>
              </a:rPr>
              <a:t>Employee Development Programs</a:t>
            </a:r>
          </a:p>
        </p:txBody>
      </p:sp>
      <p:sp>
        <p:nvSpPr>
          <p:cNvPr id="13" name="TextBox 12"/>
          <p:cNvSpPr txBox="1"/>
          <p:nvPr/>
        </p:nvSpPr>
        <p:spPr>
          <a:xfrm>
            <a:off x="5876925" y="5353050"/>
            <a:ext cx="1439863" cy="307975"/>
          </a:xfrm>
          <a:prstGeom prst="rect">
            <a:avLst/>
          </a:prstGeom>
          <a:noFill/>
        </p:spPr>
        <p:txBody>
          <a:bodyPr>
            <a:spAutoFit/>
          </a:bodyPr>
          <a:lstStyle/>
          <a:p>
            <a:pPr algn="ctr">
              <a:defRPr/>
            </a:pPr>
            <a:r>
              <a:rPr lang="en-AU" sz="1400" dirty="0">
                <a:latin typeface="+mn-lt"/>
              </a:rPr>
              <a:t>EBIT target</a:t>
            </a:r>
          </a:p>
        </p:txBody>
      </p:sp>
      <p:sp>
        <p:nvSpPr>
          <p:cNvPr id="14" name="TextBox 13"/>
          <p:cNvSpPr txBox="1"/>
          <p:nvPr/>
        </p:nvSpPr>
        <p:spPr>
          <a:xfrm>
            <a:off x="6281738" y="4643438"/>
            <a:ext cx="1439862" cy="523875"/>
          </a:xfrm>
          <a:prstGeom prst="rect">
            <a:avLst/>
          </a:prstGeom>
          <a:noFill/>
        </p:spPr>
        <p:txBody>
          <a:bodyPr>
            <a:spAutoFit/>
          </a:bodyPr>
          <a:lstStyle/>
          <a:p>
            <a:pPr algn="ctr">
              <a:defRPr/>
            </a:pPr>
            <a:r>
              <a:rPr lang="en-AU" sz="1400" dirty="0">
                <a:latin typeface="+mn-lt"/>
              </a:rPr>
              <a:t>Production volume increase</a:t>
            </a:r>
          </a:p>
        </p:txBody>
      </p:sp>
      <p:sp>
        <p:nvSpPr>
          <p:cNvPr id="15" name="TextBox 14"/>
          <p:cNvSpPr txBox="1"/>
          <p:nvPr/>
        </p:nvSpPr>
        <p:spPr>
          <a:xfrm>
            <a:off x="6551613" y="3789363"/>
            <a:ext cx="1441450" cy="522287"/>
          </a:xfrm>
          <a:prstGeom prst="rect">
            <a:avLst/>
          </a:prstGeom>
          <a:noFill/>
        </p:spPr>
        <p:txBody>
          <a:bodyPr>
            <a:spAutoFit/>
          </a:bodyPr>
          <a:lstStyle/>
          <a:p>
            <a:pPr algn="ctr">
              <a:defRPr/>
            </a:pPr>
            <a:r>
              <a:rPr lang="en-AU" sz="1400" dirty="0">
                <a:latin typeface="+mn-lt"/>
              </a:rPr>
              <a:t>Master plan process</a:t>
            </a:r>
          </a:p>
        </p:txBody>
      </p:sp>
      <p:sp>
        <p:nvSpPr>
          <p:cNvPr id="16" name="TextBox 15"/>
          <p:cNvSpPr txBox="1"/>
          <p:nvPr/>
        </p:nvSpPr>
        <p:spPr>
          <a:xfrm>
            <a:off x="5246688" y="2979738"/>
            <a:ext cx="1439862" cy="522287"/>
          </a:xfrm>
          <a:prstGeom prst="rect">
            <a:avLst/>
          </a:prstGeom>
          <a:noFill/>
        </p:spPr>
        <p:txBody>
          <a:bodyPr>
            <a:spAutoFit/>
          </a:bodyPr>
          <a:lstStyle/>
          <a:p>
            <a:pPr algn="ctr">
              <a:defRPr/>
            </a:pPr>
            <a:r>
              <a:rPr lang="en-AU" sz="1400" dirty="0">
                <a:latin typeface="+mn-lt"/>
              </a:rPr>
              <a:t>Parental leave policies</a:t>
            </a:r>
          </a:p>
        </p:txBody>
      </p:sp>
      <p:sp>
        <p:nvSpPr>
          <p:cNvPr id="17" name="TextBox 16"/>
          <p:cNvSpPr txBox="1"/>
          <p:nvPr/>
        </p:nvSpPr>
        <p:spPr>
          <a:xfrm>
            <a:off x="4211638" y="5229225"/>
            <a:ext cx="1439862" cy="523875"/>
          </a:xfrm>
          <a:prstGeom prst="rect">
            <a:avLst/>
          </a:prstGeom>
          <a:noFill/>
        </p:spPr>
        <p:txBody>
          <a:bodyPr>
            <a:spAutoFit/>
          </a:bodyPr>
          <a:lstStyle/>
          <a:p>
            <a:pPr algn="ctr">
              <a:defRPr/>
            </a:pPr>
            <a:r>
              <a:rPr lang="en-AU" sz="1400" dirty="0">
                <a:latin typeface="+mn-lt"/>
              </a:rPr>
              <a:t>Recycle </a:t>
            </a:r>
          </a:p>
          <a:p>
            <a:pPr algn="ctr">
              <a:defRPr/>
            </a:pPr>
            <a:r>
              <a:rPr lang="en-AU" sz="1400" dirty="0">
                <a:solidFill>
                  <a:srgbClr val="00B050"/>
                </a:solidFill>
                <a:latin typeface="+mn-lt"/>
              </a:rPr>
              <a:t>materials</a:t>
            </a:r>
          </a:p>
        </p:txBody>
      </p:sp>
      <p:sp>
        <p:nvSpPr>
          <p:cNvPr id="18" name="TextBox 17"/>
          <p:cNvSpPr txBox="1"/>
          <p:nvPr/>
        </p:nvSpPr>
        <p:spPr>
          <a:xfrm>
            <a:off x="2322513" y="4824413"/>
            <a:ext cx="1439862" cy="954087"/>
          </a:xfrm>
          <a:prstGeom prst="rect">
            <a:avLst/>
          </a:prstGeom>
          <a:noFill/>
        </p:spPr>
        <p:txBody>
          <a:bodyPr>
            <a:spAutoFit/>
          </a:bodyPr>
          <a:lstStyle/>
          <a:p>
            <a:pPr algn="ctr">
              <a:defRPr/>
            </a:pPr>
            <a:r>
              <a:rPr lang="en-AU" sz="1400" dirty="0">
                <a:latin typeface="+mn-lt"/>
              </a:rPr>
              <a:t>Automation of pH sampling of wastewater stream</a:t>
            </a:r>
          </a:p>
        </p:txBody>
      </p:sp>
      <p:sp>
        <p:nvSpPr>
          <p:cNvPr id="19" name="TextBox 18"/>
          <p:cNvSpPr txBox="1"/>
          <p:nvPr/>
        </p:nvSpPr>
        <p:spPr>
          <a:xfrm>
            <a:off x="4792663" y="1568450"/>
            <a:ext cx="1670050" cy="738188"/>
          </a:xfrm>
          <a:prstGeom prst="rect">
            <a:avLst/>
          </a:prstGeom>
          <a:noFill/>
        </p:spPr>
        <p:txBody>
          <a:bodyPr>
            <a:spAutoFit/>
          </a:bodyPr>
          <a:lstStyle/>
          <a:p>
            <a:pPr algn="ctr">
              <a:defRPr/>
            </a:pPr>
            <a:r>
              <a:rPr lang="en-AU" sz="1400" dirty="0">
                <a:latin typeface="+mn-lt"/>
              </a:rPr>
              <a:t>Outplacement support, Job search assistance</a:t>
            </a:r>
          </a:p>
        </p:txBody>
      </p:sp>
      <p:sp>
        <p:nvSpPr>
          <p:cNvPr id="20" name="TextBox 19"/>
          <p:cNvSpPr txBox="1"/>
          <p:nvPr/>
        </p:nvSpPr>
        <p:spPr>
          <a:xfrm>
            <a:off x="3086100" y="3076575"/>
            <a:ext cx="1441450" cy="738188"/>
          </a:xfrm>
          <a:prstGeom prst="rect">
            <a:avLst/>
          </a:prstGeom>
          <a:noFill/>
        </p:spPr>
        <p:txBody>
          <a:bodyPr>
            <a:spAutoFit/>
          </a:bodyPr>
          <a:lstStyle/>
          <a:p>
            <a:pPr algn="ctr">
              <a:defRPr/>
            </a:pPr>
            <a:r>
              <a:rPr lang="en-AU" sz="1400" dirty="0">
                <a:latin typeface="+mn-lt"/>
              </a:rPr>
              <a:t>Community clean up campaigns</a:t>
            </a:r>
          </a:p>
        </p:txBody>
      </p:sp>
      <p:sp>
        <p:nvSpPr>
          <p:cNvPr id="21" name="TextBox 20"/>
          <p:cNvSpPr txBox="1"/>
          <p:nvPr/>
        </p:nvSpPr>
        <p:spPr>
          <a:xfrm>
            <a:off x="4211638" y="3706813"/>
            <a:ext cx="1439862" cy="522287"/>
          </a:xfrm>
          <a:prstGeom prst="rect">
            <a:avLst/>
          </a:prstGeom>
          <a:noFill/>
        </p:spPr>
        <p:txBody>
          <a:bodyPr>
            <a:spAutoFit/>
          </a:bodyPr>
          <a:lstStyle/>
          <a:p>
            <a:pPr algn="ctr">
              <a:defRPr/>
            </a:pPr>
            <a:r>
              <a:rPr lang="en-AU" sz="1400" dirty="0">
                <a:latin typeface="+mn-lt"/>
              </a:rPr>
              <a:t>Green skills development</a:t>
            </a:r>
          </a:p>
        </p:txBody>
      </p:sp>
      <p:sp>
        <p:nvSpPr>
          <p:cNvPr id="22" name="TextBox 21"/>
          <p:cNvSpPr txBox="1"/>
          <p:nvPr/>
        </p:nvSpPr>
        <p:spPr>
          <a:xfrm>
            <a:off x="1736725" y="3930650"/>
            <a:ext cx="1439863" cy="523875"/>
          </a:xfrm>
          <a:prstGeom prst="rect">
            <a:avLst/>
          </a:prstGeom>
          <a:noFill/>
        </p:spPr>
        <p:txBody>
          <a:bodyPr>
            <a:spAutoFit/>
          </a:bodyPr>
          <a:lstStyle/>
          <a:p>
            <a:pPr algn="ctr">
              <a:defRPr/>
            </a:pPr>
            <a:r>
              <a:rPr lang="en-AU" sz="1400" dirty="0">
                <a:latin typeface="+mn-lt"/>
              </a:rPr>
              <a:t>Lower emissions to air</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p:spPr>
        <p:txBody>
          <a:bodyPr wrap="none" anchor="ctr"/>
          <a:lstStyle/>
          <a:p>
            <a:endParaRPr lang="en-US"/>
          </a:p>
        </p:txBody>
      </p:sp>
      <p:grpSp>
        <p:nvGrpSpPr>
          <p:cNvPr id="31747" name="Group 3"/>
          <p:cNvGrpSpPr>
            <a:grpSpLocks/>
          </p:cNvGrpSpPr>
          <p:nvPr/>
        </p:nvGrpSpPr>
        <p:grpSpPr bwMode="auto">
          <a:xfrm>
            <a:off x="838200" y="342900"/>
            <a:ext cx="7467600" cy="6172200"/>
            <a:chOff x="1392" y="960"/>
            <a:chExt cx="3072" cy="2736"/>
          </a:xfrm>
        </p:grpSpPr>
        <p:sp>
          <p:nvSpPr>
            <p:cNvPr id="31748" name="Oval 4"/>
            <p:cNvSpPr>
              <a:spLocks noChangeArrowheads="1"/>
            </p:cNvSpPr>
            <p:nvPr/>
          </p:nvSpPr>
          <p:spPr bwMode="auto">
            <a:xfrm>
              <a:off x="1968" y="960"/>
              <a:ext cx="1872" cy="1872"/>
            </a:xfrm>
            <a:prstGeom prst="ellipse">
              <a:avLst/>
            </a:prstGeom>
            <a:noFill/>
            <a:ln w="57150">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49" name="Oval 5"/>
            <p:cNvSpPr>
              <a:spLocks noChangeArrowheads="1"/>
            </p:cNvSpPr>
            <p:nvPr/>
          </p:nvSpPr>
          <p:spPr bwMode="auto">
            <a:xfrm>
              <a:off x="2592" y="1824"/>
              <a:ext cx="1872" cy="1872"/>
            </a:xfrm>
            <a:prstGeom prst="ellipse">
              <a:avLst/>
            </a:prstGeom>
            <a:noFill/>
            <a:ln w="57150">
              <a:solidFill>
                <a:srgbClr val="0033CC"/>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50" name="Oval 6"/>
            <p:cNvSpPr>
              <a:spLocks noChangeArrowheads="1"/>
            </p:cNvSpPr>
            <p:nvPr/>
          </p:nvSpPr>
          <p:spPr bwMode="auto">
            <a:xfrm>
              <a:off x="1392" y="1824"/>
              <a:ext cx="1872" cy="1872"/>
            </a:xfrm>
            <a:prstGeom prst="ellipse">
              <a:avLst/>
            </a:prstGeom>
            <a:noFill/>
            <a:ln w="57150">
              <a:solidFill>
                <a:srgbClr val="00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endParaRPr lang="en-US" sz="2800" b="1">
                <a:solidFill>
                  <a:schemeClr val="folHlink"/>
                </a:solidFill>
              </a:endParaRPr>
            </a:p>
          </p:txBody>
        </p:sp>
        <p:sp>
          <p:nvSpPr>
            <p:cNvPr id="31751" name="Text Box 7"/>
            <p:cNvSpPr txBox="1">
              <a:spLocks noChangeArrowheads="1"/>
            </p:cNvSpPr>
            <p:nvPr/>
          </p:nvSpPr>
          <p:spPr bwMode="auto">
            <a:xfrm>
              <a:off x="3216" y="3360"/>
              <a:ext cx="105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spcBef>
                  <a:spcPct val="50000"/>
                </a:spcBef>
              </a:pPr>
              <a:r>
                <a:rPr lang="en-US" sz="1400" b="1">
                  <a:solidFill>
                    <a:srgbClr val="0033CC"/>
                  </a:solidFill>
                </a:rPr>
                <a:t>Economic</a:t>
              </a:r>
              <a:endParaRPr lang="en-AU" sz="1400" b="1">
                <a:solidFill>
                  <a:srgbClr val="0033CC"/>
                </a:solidFill>
              </a:endParaRPr>
            </a:p>
          </p:txBody>
        </p:sp>
        <p:sp>
          <p:nvSpPr>
            <p:cNvPr id="31752" name="Text Box 8"/>
            <p:cNvSpPr txBox="1">
              <a:spLocks noChangeArrowheads="1"/>
            </p:cNvSpPr>
            <p:nvPr/>
          </p:nvSpPr>
          <p:spPr bwMode="auto">
            <a:xfrm>
              <a:off x="2688" y="1008"/>
              <a:ext cx="105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spcBef>
                  <a:spcPct val="50000"/>
                </a:spcBef>
              </a:pPr>
              <a:r>
                <a:rPr lang="en-US" sz="1400" b="1">
                  <a:solidFill>
                    <a:srgbClr val="CC0000"/>
                  </a:solidFill>
                </a:rPr>
                <a:t>Social</a:t>
              </a:r>
              <a:endParaRPr lang="en-AU" sz="1400" b="1">
                <a:solidFill>
                  <a:srgbClr val="CC0000"/>
                </a:solidFill>
              </a:endParaRPr>
            </a:p>
          </p:txBody>
        </p:sp>
        <p:sp>
          <p:nvSpPr>
            <p:cNvPr id="31753" name="Text Box 9"/>
            <p:cNvSpPr txBox="1">
              <a:spLocks noChangeArrowheads="1"/>
            </p:cNvSpPr>
            <p:nvPr/>
          </p:nvSpPr>
          <p:spPr bwMode="auto">
            <a:xfrm>
              <a:off x="1776" y="3360"/>
              <a:ext cx="105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spcBef>
                  <a:spcPct val="50000"/>
                </a:spcBef>
              </a:pPr>
              <a:r>
                <a:rPr lang="en-US" sz="1400" b="1">
                  <a:solidFill>
                    <a:srgbClr val="009900"/>
                  </a:solidFill>
                </a:rPr>
                <a:t>Environmental</a:t>
              </a:r>
              <a:endParaRPr lang="en-AU" sz="1400" b="1">
                <a:solidFill>
                  <a:srgbClr val="009900"/>
                </a:solidFill>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AU" smtClean="0"/>
              <a:t>Site business plans and existing energy related targets/goals</a:t>
            </a:r>
          </a:p>
        </p:txBody>
      </p:sp>
      <p:sp>
        <p:nvSpPr>
          <p:cNvPr id="5123" name="Content Placeholder 3"/>
          <p:cNvSpPr>
            <a:spLocks noGrp="1"/>
          </p:cNvSpPr>
          <p:nvPr>
            <p:ph sz="half" idx="1"/>
          </p:nvPr>
        </p:nvSpPr>
        <p:spPr/>
        <p:txBody>
          <a:bodyPr/>
          <a:lstStyle/>
          <a:p>
            <a:r>
              <a:rPr lang="en-AU" smtClean="0"/>
              <a:t>Business plans</a:t>
            </a:r>
          </a:p>
          <a:p>
            <a:r>
              <a:rPr lang="en-AU" smtClean="0"/>
              <a:t>Expansion / acquisitions</a:t>
            </a:r>
          </a:p>
          <a:p>
            <a:r>
              <a:rPr lang="en-AU" smtClean="0"/>
              <a:t>Product changes</a:t>
            </a:r>
          </a:p>
          <a:p>
            <a:r>
              <a:rPr lang="en-AU" smtClean="0"/>
              <a:t>Plant and equipment upgrades</a:t>
            </a:r>
          </a:p>
          <a:p>
            <a:r>
              <a:rPr lang="en-AU" smtClean="0"/>
              <a:t>Suppliers and customers</a:t>
            </a:r>
          </a:p>
          <a:p>
            <a:r>
              <a:rPr lang="en-AU" smtClean="0"/>
              <a:t>Compliance changes</a:t>
            </a:r>
          </a:p>
          <a:p>
            <a:endParaRPr lang="en-AU" smtClean="0"/>
          </a:p>
        </p:txBody>
      </p:sp>
      <p:sp>
        <p:nvSpPr>
          <p:cNvPr id="5124" name="Content Placeholder 4"/>
          <p:cNvSpPr>
            <a:spLocks noGrp="1"/>
          </p:cNvSpPr>
          <p:nvPr>
            <p:ph sz="half" idx="2"/>
          </p:nvPr>
        </p:nvSpPr>
        <p:spPr/>
        <p:txBody>
          <a:bodyPr/>
          <a:lstStyle/>
          <a:p>
            <a:r>
              <a:rPr lang="en-AU" smtClean="0"/>
              <a:t>Profit and / or efficiency targets</a:t>
            </a:r>
          </a:p>
          <a:p>
            <a:r>
              <a:rPr lang="en-AU" smtClean="0"/>
              <a:t>LEAN targets</a:t>
            </a:r>
          </a:p>
          <a:p>
            <a:r>
              <a:rPr lang="en-AU" smtClean="0"/>
              <a:t>Energy targets/ goals</a:t>
            </a:r>
          </a:p>
          <a:p>
            <a:r>
              <a:rPr lang="en-AU" smtClean="0"/>
              <a:t>Sustainability/environment targets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Line 2"/>
          <p:cNvSpPr>
            <a:spLocks noChangeShapeType="1"/>
          </p:cNvSpPr>
          <p:nvPr/>
        </p:nvSpPr>
        <p:spPr bwMode="auto">
          <a:xfrm>
            <a:off x="1117600" y="1774825"/>
            <a:ext cx="0" cy="3744913"/>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2771" name="Line 3"/>
          <p:cNvSpPr>
            <a:spLocks noChangeShapeType="1"/>
          </p:cNvSpPr>
          <p:nvPr/>
        </p:nvSpPr>
        <p:spPr bwMode="auto">
          <a:xfrm flipH="1">
            <a:off x="1117600" y="5016500"/>
            <a:ext cx="7270750" cy="0"/>
          </a:xfrm>
          <a:prstGeom prst="line">
            <a:avLst/>
          </a:prstGeom>
          <a:noFill/>
          <a:ln w="25400">
            <a:solidFill>
              <a:schemeClr val="accent1"/>
            </a:solidFill>
            <a:round/>
            <a:headEnd type="triangle" w="med" len="med"/>
            <a:tailEnd/>
          </a:ln>
          <a:extLst>
            <a:ext uri="{909E8E84-426E-40DD-AFC4-6F175D3DCCD1}">
              <a14:hiddenFill xmlns:a14="http://schemas.microsoft.com/office/drawing/2010/main">
                <a:noFill/>
              </a14:hiddenFill>
            </a:ext>
          </a:extLst>
        </p:spPr>
        <p:txBody>
          <a:bodyPr/>
          <a:lstStyle/>
          <a:p>
            <a:endParaRPr lang="en-AU"/>
          </a:p>
        </p:txBody>
      </p:sp>
      <p:sp>
        <p:nvSpPr>
          <p:cNvPr id="32772" name="Freeform 4"/>
          <p:cNvSpPr>
            <a:spLocks/>
          </p:cNvSpPr>
          <p:nvPr/>
        </p:nvSpPr>
        <p:spPr bwMode="auto">
          <a:xfrm>
            <a:off x="1116013" y="2354263"/>
            <a:ext cx="7272337" cy="2949575"/>
          </a:xfrm>
          <a:custGeom>
            <a:avLst/>
            <a:gdLst>
              <a:gd name="T0" fmla="*/ 0 w 3720"/>
              <a:gd name="T1" fmla="*/ 2147483647 h 2132"/>
              <a:gd name="T2" fmla="*/ 2147483647 w 3720"/>
              <a:gd name="T3" fmla="*/ 2147483647 h 2132"/>
              <a:gd name="T4" fmla="*/ 2147483647 w 3720"/>
              <a:gd name="T5" fmla="*/ 2147483647 h 2132"/>
              <a:gd name="T6" fmla="*/ 2147483647 w 3720"/>
              <a:gd name="T7" fmla="*/ 2147483647 h 2132"/>
              <a:gd name="T8" fmla="*/ 2147483647 w 3720"/>
              <a:gd name="T9" fmla="*/ 0 h 2132"/>
              <a:gd name="T10" fmla="*/ 0 60000 65536"/>
              <a:gd name="T11" fmla="*/ 0 60000 65536"/>
              <a:gd name="T12" fmla="*/ 0 60000 65536"/>
              <a:gd name="T13" fmla="*/ 0 60000 65536"/>
              <a:gd name="T14" fmla="*/ 0 60000 65536"/>
              <a:gd name="T15" fmla="*/ 0 w 3720"/>
              <a:gd name="T16" fmla="*/ 0 h 2132"/>
              <a:gd name="T17" fmla="*/ 3720 w 3720"/>
              <a:gd name="T18" fmla="*/ 2132 h 2132"/>
            </a:gdLst>
            <a:ahLst/>
            <a:cxnLst>
              <a:cxn ang="T10">
                <a:pos x="T0" y="T1"/>
              </a:cxn>
              <a:cxn ang="T11">
                <a:pos x="T2" y="T3"/>
              </a:cxn>
              <a:cxn ang="T12">
                <a:pos x="T4" y="T5"/>
              </a:cxn>
              <a:cxn ang="T13">
                <a:pos x="T6" y="T7"/>
              </a:cxn>
              <a:cxn ang="T14">
                <a:pos x="T8" y="T9"/>
              </a:cxn>
            </a:cxnLst>
            <a:rect l="T15" t="T16" r="T17" b="T18"/>
            <a:pathLst>
              <a:path w="3720" h="2132">
                <a:moveTo>
                  <a:pt x="0" y="2132"/>
                </a:moveTo>
                <a:cubicBezTo>
                  <a:pt x="166" y="2105"/>
                  <a:pt x="333" y="2079"/>
                  <a:pt x="590" y="1950"/>
                </a:cubicBezTo>
                <a:cubicBezTo>
                  <a:pt x="847" y="1821"/>
                  <a:pt x="1187" y="1640"/>
                  <a:pt x="1542" y="1360"/>
                </a:cubicBezTo>
                <a:cubicBezTo>
                  <a:pt x="1897" y="1080"/>
                  <a:pt x="2359" y="499"/>
                  <a:pt x="2722" y="272"/>
                </a:cubicBezTo>
                <a:cubicBezTo>
                  <a:pt x="3085" y="45"/>
                  <a:pt x="3402" y="22"/>
                  <a:pt x="3720" y="0"/>
                </a:cubicBezTo>
              </a:path>
            </a:pathLst>
          </a:custGeom>
          <a:noFill/>
          <a:ln w="44450">
            <a:solidFill>
              <a:schemeClr val="folHlink"/>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AU"/>
          </a:p>
        </p:txBody>
      </p:sp>
      <p:sp>
        <p:nvSpPr>
          <p:cNvPr id="32773" name="Text Box 5"/>
          <p:cNvSpPr txBox="1">
            <a:spLocks noChangeArrowheads="1"/>
          </p:cNvSpPr>
          <p:nvPr/>
        </p:nvSpPr>
        <p:spPr bwMode="auto">
          <a:xfrm rot="-5400000">
            <a:off x="-1123156" y="3436144"/>
            <a:ext cx="3117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a:solidFill>
                  <a:schemeClr val="accent2"/>
                </a:solidFill>
              </a:rPr>
              <a:t>Timeframe of thinking</a:t>
            </a:r>
          </a:p>
        </p:txBody>
      </p:sp>
      <p:sp>
        <p:nvSpPr>
          <p:cNvPr id="117766" name="AutoShape 6"/>
          <p:cNvSpPr>
            <a:spLocks noChangeArrowheads="1"/>
          </p:cNvSpPr>
          <p:nvPr/>
        </p:nvSpPr>
        <p:spPr bwMode="auto">
          <a:xfrm>
            <a:off x="2627313" y="3863975"/>
            <a:ext cx="1358900" cy="431800"/>
          </a:xfrm>
          <a:prstGeom prst="roundRect">
            <a:avLst>
              <a:gd name="adj" fmla="val 31616"/>
            </a:avLst>
          </a:prstGeom>
          <a:solidFill>
            <a:schemeClr val="bg2"/>
          </a:solidFill>
          <a:ln w="12700">
            <a:noFill/>
            <a:round/>
            <a:headEnd/>
            <a:tailEnd/>
          </a:ln>
          <a:effectLst>
            <a:outerShdw blurRad="63500" dist="107763" dir="2700000" algn="ctr" rotWithShape="0">
              <a:schemeClr val="bg2">
                <a:alpha val="50000"/>
              </a:schemeClr>
            </a:outerShdw>
          </a:effectLst>
        </p:spPr>
        <p:txBody>
          <a:bodyPr anchor="ctr"/>
          <a:lstStyle/>
          <a:p>
            <a:pPr algn="ctr" eaLnBrk="0" hangingPunct="0">
              <a:defRPr/>
            </a:pPr>
            <a:r>
              <a:rPr lang="en-AU" sz="1600" b="1" dirty="0">
                <a:solidFill>
                  <a:schemeClr val="accent6">
                    <a:lumMod val="50000"/>
                  </a:schemeClr>
                </a:solidFill>
                <a:ea typeface="MS PGothic" pitchFamily="34" charset="-128"/>
                <a:cs typeface="MS PGothic" pitchFamily="34" charset="-128"/>
              </a:rPr>
              <a:t>Compliant</a:t>
            </a:r>
          </a:p>
        </p:txBody>
      </p:sp>
      <p:sp>
        <p:nvSpPr>
          <p:cNvPr id="117767" name="AutoShape 7"/>
          <p:cNvSpPr>
            <a:spLocks noChangeArrowheads="1"/>
          </p:cNvSpPr>
          <p:nvPr/>
        </p:nvSpPr>
        <p:spPr bwMode="auto">
          <a:xfrm>
            <a:off x="4140200" y="2708275"/>
            <a:ext cx="1223963" cy="431800"/>
          </a:xfrm>
          <a:prstGeom prst="roundRect">
            <a:avLst>
              <a:gd name="adj" fmla="val 28310"/>
            </a:avLst>
          </a:prstGeom>
          <a:solidFill>
            <a:schemeClr val="bg2"/>
          </a:solidFill>
          <a:ln w="12700">
            <a:noFill/>
            <a:round/>
            <a:headEnd/>
            <a:tailEnd/>
          </a:ln>
          <a:effectLst>
            <a:outerShdw blurRad="63500" dist="107763" dir="2700000" algn="ctr" rotWithShape="0">
              <a:schemeClr val="bg2">
                <a:alpha val="50000"/>
              </a:schemeClr>
            </a:outerShdw>
          </a:effectLst>
        </p:spPr>
        <p:txBody>
          <a:bodyPr anchor="ctr"/>
          <a:lstStyle/>
          <a:p>
            <a:pPr algn="ctr" eaLnBrk="0" hangingPunct="0">
              <a:defRPr/>
            </a:pPr>
            <a:r>
              <a:rPr lang="en-AU" sz="1600" b="1" dirty="0">
                <a:solidFill>
                  <a:schemeClr val="accent6">
                    <a:lumMod val="50000"/>
                  </a:schemeClr>
                </a:solidFill>
                <a:ea typeface="MS PGothic" pitchFamily="34" charset="-128"/>
                <a:cs typeface="MS PGothic" pitchFamily="34" charset="-128"/>
              </a:rPr>
              <a:t>Reactive</a:t>
            </a:r>
          </a:p>
        </p:txBody>
      </p:sp>
      <p:sp>
        <p:nvSpPr>
          <p:cNvPr id="117768" name="AutoShape 8"/>
          <p:cNvSpPr>
            <a:spLocks noChangeArrowheads="1"/>
          </p:cNvSpPr>
          <p:nvPr/>
        </p:nvSpPr>
        <p:spPr bwMode="auto">
          <a:xfrm>
            <a:off x="5724525" y="1992313"/>
            <a:ext cx="1233488" cy="431800"/>
          </a:xfrm>
          <a:prstGeom prst="roundRect">
            <a:avLst>
              <a:gd name="adj" fmla="val 28676"/>
            </a:avLst>
          </a:prstGeom>
          <a:solidFill>
            <a:schemeClr val="bg2"/>
          </a:solidFill>
          <a:ln w="12700">
            <a:noFill/>
            <a:round/>
            <a:headEnd/>
            <a:tailEnd/>
          </a:ln>
          <a:effectLst>
            <a:outerShdw blurRad="63500" dist="107763" dir="2700000" algn="ctr" rotWithShape="0">
              <a:schemeClr val="bg2">
                <a:alpha val="50000"/>
              </a:schemeClr>
            </a:outerShdw>
          </a:effectLst>
        </p:spPr>
        <p:txBody>
          <a:bodyPr anchor="ctr"/>
          <a:lstStyle/>
          <a:p>
            <a:pPr algn="ctr" eaLnBrk="0" hangingPunct="0">
              <a:defRPr/>
            </a:pPr>
            <a:r>
              <a:rPr lang="en-AU" sz="1600" b="1" dirty="0">
                <a:solidFill>
                  <a:schemeClr val="accent6">
                    <a:lumMod val="50000"/>
                  </a:schemeClr>
                </a:solidFill>
                <a:ea typeface="MS PGothic" pitchFamily="34" charset="-128"/>
                <a:cs typeface="MS PGothic" pitchFamily="34" charset="-128"/>
              </a:rPr>
              <a:t>Proactive</a:t>
            </a:r>
          </a:p>
        </p:txBody>
      </p:sp>
      <p:sp>
        <p:nvSpPr>
          <p:cNvPr id="117769" name="AutoShape 9"/>
          <p:cNvSpPr>
            <a:spLocks noChangeArrowheads="1"/>
          </p:cNvSpPr>
          <p:nvPr/>
        </p:nvSpPr>
        <p:spPr bwMode="auto">
          <a:xfrm>
            <a:off x="7237413" y="1703388"/>
            <a:ext cx="1222375" cy="431800"/>
          </a:xfrm>
          <a:prstGeom prst="roundRect">
            <a:avLst>
              <a:gd name="adj" fmla="val 28310"/>
            </a:avLst>
          </a:prstGeom>
          <a:solidFill>
            <a:schemeClr val="bg2"/>
          </a:solidFill>
          <a:ln w="12700">
            <a:noFill/>
            <a:round/>
            <a:headEnd/>
            <a:tailEnd/>
          </a:ln>
          <a:effectLst>
            <a:outerShdw blurRad="63500" dist="107763" dir="2700000" algn="ctr" rotWithShape="0">
              <a:schemeClr val="bg2">
                <a:alpha val="50000"/>
              </a:schemeClr>
            </a:outerShdw>
          </a:effectLst>
        </p:spPr>
        <p:txBody>
          <a:bodyPr anchor="ctr"/>
          <a:lstStyle/>
          <a:p>
            <a:pPr algn="ctr" eaLnBrk="0" hangingPunct="0">
              <a:defRPr/>
            </a:pPr>
            <a:r>
              <a:rPr lang="en-AU" sz="1600" b="1" dirty="0">
                <a:solidFill>
                  <a:schemeClr val="accent6">
                    <a:lumMod val="50000"/>
                  </a:schemeClr>
                </a:solidFill>
                <a:ea typeface="MS PGothic" pitchFamily="34" charset="-128"/>
                <a:cs typeface="MS PGothic" pitchFamily="34" charset="-128"/>
              </a:rPr>
              <a:t>Innovator</a:t>
            </a:r>
          </a:p>
        </p:txBody>
      </p:sp>
      <p:sp>
        <p:nvSpPr>
          <p:cNvPr id="32778" name="Text Box 10"/>
          <p:cNvSpPr txBox="1">
            <a:spLocks noChangeArrowheads="1"/>
          </p:cNvSpPr>
          <p:nvPr/>
        </p:nvSpPr>
        <p:spPr bwMode="auto">
          <a:xfrm rot="-5400000">
            <a:off x="233363" y="4827588"/>
            <a:ext cx="13366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sz="1600">
                <a:solidFill>
                  <a:schemeClr val="accent2"/>
                </a:solidFill>
              </a:rPr>
              <a:t>Immediate</a:t>
            </a:r>
          </a:p>
        </p:txBody>
      </p:sp>
      <p:sp>
        <p:nvSpPr>
          <p:cNvPr id="32779" name="Text Box 11"/>
          <p:cNvSpPr txBox="1">
            <a:spLocks noChangeArrowheads="1"/>
          </p:cNvSpPr>
          <p:nvPr/>
        </p:nvSpPr>
        <p:spPr bwMode="auto">
          <a:xfrm rot="-5400000">
            <a:off x="-4762" y="2176463"/>
            <a:ext cx="1714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sz="1600">
                <a:solidFill>
                  <a:schemeClr val="accent2"/>
                </a:solidFill>
              </a:rPr>
              <a:t>Long-Term</a:t>
            </a:r>
          </a:p>
        </p:txBody>
      </p:sp>
      <p:sp>
        <p:nvSpPr>
          <p:cNvPr id="32780" name="Text Box 12"/>
          <p:cNvSpPr txBox="1">
            <a:spLocks noChangeArrowheads="1"/>
          </p:cNvSpPr>
          <p:nvPr/>
        </p:nvSpPr>
        <p:spPr bwMode="auto">
          <a:xfrm>
            <a:off x="2366963" y="5734050"/>
            <a:ext cx="45910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a:solidFill>
                  <a:schemeClr val="accent2"/>
                </a:solidFill>
              </a:rPr>
              <a:t>Sophistication of thinking about energy carbon and sustainability</a:t>
            </a:r>
          </a:p>
        </p:txBody>
      </p:sp>
      <p:sp>
        <p:nvSpPr>
          <p:cNvPr id="32781" name="Text Box 13"/>
          <p:cNvSpPr txBox="1">
            <a:spLocks noChangeArrowheads="1"/>
          </p:cNvSpPr>
          <p:nvPr/>
        </p:nvSpPr>
        <p:spPr bwMode="auto">
          <a:xfrm>
            <a:off x="1189038" y="5591175"/>
            <a:ext cx="771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sz="1600">
                <a:solidFill>
                  <a:schemeClr val="accent2"/>
                </a:solidFill>
              </a:rPr>
              <a:t>Low</a:t>
            </a:r>
          </a:p>
        </p:txBody>
      </p:sp>
      <p:sp>
        <p:nvSpPr>
          <p:cNvPr id="32782" name="Text Box 14"/>
          <p:cNvSpPr txBox="1">
            <a:spLocks noChangeArrowheads="1"/>
          </p:cNvSpPr>
          <p:nvPr/>
        </p:nvSpPr>
        <p:spPr bwMode="auto">
          <a:xfrm>
            <a:off x="7021513" y="5591175"/>
            <a:ext cx="771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sz="1600">
                <a:solidFill>
                  <a:schemeClr val="accent2"/>
                </a:solidFill>
              </a:rPr>
              <a:t>High</a:t>
            </a:r>
          </a:p>
        </p:txBody>
      </p:sp>
      <p:sp>
        <p:nvSpPr>
          <p:cNvPr id="117775" name="AutoShape 15"/>
          <p:cNvSpPr>
            <a:spLocks noChangeArrowheads="1"/>
          </p:cNvSpPr>
          <p:nvPr/>
        </p:nvSpPr>
        <p:spPr bwMode="auto">
          <a:xfrm>
            <a:off x="1189038" y="4511675"/>
            <a:ext cx="1081087" cy="431800"/>
          </a:xfrm>
          <a:prstGeom prst="roundRect">
            <a:avLst>
              <a:gd name="adj" fmla="val 31616"/>
            </a:avLst>
          </a:prstGeom>
          <a:solidFill>
            <a:schemeClr val="bg2"/>
          </a:solidFill>
          <a:ln w="12700">
            <a:noFill/>
            <a:round/>
            <a:headEnd/>
            <a:tailEnd/>
          </a:ln>
          <a:effectLst>
            <a:outerShdw blurRad="63500" dist="107763" dir="2700000" algn="ctr" rotWithShape="0">
              <a:schemeClr val="bg2">
                <a:alpha val="50000"/>
              </a:schemeClr>
            </a:outerShdw>
          </a:effectLst>
        </p:spPr>
        <p:txBody>
          <a:bodyPr anchor="ctr"/>
          <a:lstStyle/>
          <a:p>
            <a:pPr algn="ctr" eaLnBrk="0" hangingPunct="0">
              <a:defRPr/>
            </a:pPr>
            <a:r>
              <a:rPr lang="en-AU" sz="1600" b="1" dirty="0">
                <a:solidFill>
                  <a:schemeClr val="accent6">
                    <a:lumMod val="50000"/>
                  </a:schemeClr>
                </a:solidFill>
                <a:ea typeface="MS PGothic" pitchFamily="34" charset="-128"/>
                <a:cs typeface="MS PGothic" pitchFamily="34" charset="-128"/>
              </a:rPr>
              <a:t>Denial</a:t>
            </a:r>
          </a:p>
        </p:txBody>
      </p:sp>
      <p:grpSp>
        <p:nvGrpSpPr>
          <p:cNvPr id="32784" name="Group 16"/>
          <p:cNvGrpSpPr>
            <a:grpSpLocks/>
          </p:cNvGrpSpPr>
          <p:nvPr/>
        </p:nvGrpSpPr>
        <p:grpSpPr bwMode="auto">
          <a:xfrm>
            <a:off x="2413000" y="1847850"/>
            <a:ext cx="4608513" cy="3676650"/>
            <a:chOff x="1610" y="1389"/>
            <a:chExt cx="2903" cy="2044"/>
          </a:xfrm>
        </p:grpSpPr>
        <p:sp>
          <p:nvSpPr>
            <p:cNvPr id="32790" name="Line 17"/>
            <p:cNvSpPr>
              <a:spLocks noChangeShapeType="1"/>
            </p:cNvSpPr>
            <p:nvPr/>
          </p:nvSpPr>
          <p:spPr bwMode="auto">
            <a:xfrm>
              <a:off x="2608" y="1389"/>
              <a:ext cx="0" cy="1999"/>
            </a:xfrm>
            <a:prstGeom prst="line">
              <a:avLst/>
            </a:prstGeom>
            <a:noFill/>
            <a:ln w="19050">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AU"/>
            </a:p>
          </p:txBody>
        </p:sp>
        <p:sp>
          <p:nvSpPr>
            <p:cNvPr id="32791" name="Line 18"/>
            <p:cNvSpPr>
              <a:spLocks noChangeShapeType="1"/>
            </p:cNvSpPr>
            <p:nvPr/>
          </p:nvSpPr>
          <p:spPr bwMode="auto">
            <a:xfrm>
              <a:off x="1610" y="1389"/>
              <a:ext cx="0" cy="1999"/>
            </a:xfrm>
            <a:prstGeom prst="line">
              <a:avLst/>
            </a:prstGeom>
            <a:noFill/>
            <a:ln w="19050">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AU"/>
            </a:p>
          </p:txBody>
        </p:sp>
        <p:sp>
          <p:nvSpPr>
            <p:cNvPr id="32792" name="Line 19"/>
            <p:cNvSpPr>
              <a:spLocks noChangeShapeType="1"/>
            </p:cNvSpPr>
            <p:nvPr/>
          </p:nvSpPr>
          <p:spPr bwMode="auto">
            <a:xfrm>
              <a:off x="3606" y="1432"/>
              <a:ext cx="0" cy="1999"/>
            </a:xfrm>
            <a:prstGeom prst="line">
              <a:avLst/>
            </a:prstGeom>
            <a:noFill/>
            <a:ln w="19050">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AU"/>
            </a:p>
          </p:txBody>
        </p:sp>
        <p:sp>
          <p:nvSpPr>
            <p:cNvPr id="32793" name="Line 20"/>
            <p:cNvSpPr>
              <a:spLocks noChangeShapeType="1"/>
            </p:cNvSpPr>
            <p:nvPr/>
          </p:nvSpPr>
          <p:spPr bwMode="auto">
            <a:xfrm>
              <a:off x="4513" y="1434"/>
              <a:ext cx="0" cy="1999"/>
            </a:xfrm>
            <a:prstGeom prst="line">
              <a:avLst/>
            </a:prstGeom>
            <a:noFill/>
            <a:ln w="19050">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AU"/>
            </a:p>
          </p:txBody>
        </p:sp>
      </p:grpSp>
      <p:sp>
        <p:nvSpPr>
          <p:cNvPr id="32785" name="Rectangle 21"/>
          <p:cNvSpPr>
            <a:spLocks noChangeArrowheads="1"/>
          </p:cNvSpPr>
          <p:nvPr/>
        </p:nvSpPr>
        <p:spPr bwMode="auto">
          <a:xfrm>
            <a:off x="1260475" y="1989138"/>
            <a:ext cx="2663825" cy="1079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54000" anchor="ctr"/>
          <a:lstStyle/>
          <a:p>
            <a:r>
              <a:rPr lang="en-AU" sz="1600">
                <a:solidFill>
                  <a:srgbClr val="DD6225"/>
                </a:solidFill>
              </a:rPr>
              <a:t>Industry development is driven by relative impacts of:</a:t>
            </a:r>
          </a:p>
          <a:p>
            <a:pPr>
              <a:buFontTx/>
              <a:buChar char="•"/>
            </a:pPr>
            <a:r>
              <a:rPr lang="en-AU" sz="1600">
                <a:solidFill>
                  <a:srgbClr val="DD6225"/>
                </a:solidFill>
              </a:rPr>
              <a:t>Government Policy</a:t>
            </a:r>
          </a:p>
          <a:p>
            <a:pPr lvl="1">
              <a:buFontTx/>
              <a:buChar char="•"/>
            </a:pPr>
            <a:r>
              <a:rPr lang="en-AU" sz="1600">
                <a:solidFill>
                  <a:srgbClr val="DD6225"/>
                </a:solidFill>
              </a:rPr>
              <a:t>Industry Innovation </a:t>
            </a:r>
          </a:p>
          <a:p>
            <a:pPr lvl="1">
              <a:buFontTx/>
              <a:buChar char="•"/>
            </a:pPr>
            <a:r>
              <a:rPr lang="en-AU" sz="1600">
                <a:solidFill>
                  <a:srgbClr val="DD6225"/>
                </a:solidFill>
              </a:rPr>
              <a:t>Social Conscience</a:t>
            </a:r>
          </a:p>
        </p:txBody>
      </p:sp>
      <p:sp>
        <p:nvSpPr>
          <p:cNvPr id="32786" name="Rectangle 22"/>
          <p:cNvSpPr>
            <a:spLocks noChangeArrowheads="1"/>
          </p:cNvSpPr>
          <p:nvPr/>
        </p:nvSpPr>
        <p:spPr bwMode="auto">
          <a:xfrm>
            <a:off x="5580063" y="3717925"/>
            <a:ext cx="2663825" cy="1079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54000" anchor="ctr"/>
          <a:lstStyle/>
          <a:p>
            <a:r>
              <a:rPr lang="en-AU" sz="1600">
                <a:solidFill>
                  <a:srgbClr val="DD6225"/>
                </a:solidFill>
              </a:rPr>
              <a:t>Organisations will develop at different speeds and early movers will create sustainable competitive advantage</a:t>
            </a:r>
          </a:p>
        </p:txBody>
      </p:sp>
      <p:sp>
        <p:nvSpPr>
          <p:cNvPr id="32787" name="Rectangle 23"/>
          <p:cNvSpPr>
            <a:spLocks noGrp="1" noChangeArrowheads="1"/>
          </p:cNvSpPr>
          <p:nvPr>
            <p:ph type="title"/>
          </p:nvPr>
        </p:nvSpPr>
        <p:spPr/>
        <p:txBody>
          <a:bodyPr/>
          <a:lstStyle/>
          <a:p>
            <a:pPr eaLnBrk="1" hangingPunct="1"/>
            <a:r>
              <a:rPr lang="en-AU" smtClean="0">
                <a:ea typeface="ＭＳ Ｐゴシック" pitchFamily="34" charset="-128"/>
              </a:rPr>
              <a:t>Given these plans, where are you placed on energy / carbon?</a:t>
            </a:r>
          </a:p>
        </p:txBody>
      </p:sp>
      <p:sp>
        <p:nvSpPr>
          <p:cNvPr id="32788" name="TextBox 23"/>
          <p:cNvSpPr txBox="1">
            <a:spLocks noChangeArrowheads="1"/>
          </p:cNvSpPr>
          <p:nvPr/>
        </p:nvSpPr>
        <p:spPr bwMode="auto">
          <a:xfrm>
            <a:off x="161925" y="6534150"/>
            <a:ext cx="3509963"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AU" sz="800"/>
              <a:t>© Energetics Pty Ltd</a:t>
            </a:r>
          </a:p>
        </p:txBody>
      </p:sp>
      <p:sp>
        <p:nvSpPr>
          <p:cNvPr id="32789" name="TextBox 25"/>
          <p:cNvSpPr txBox="1">
            <a:spLocks noChangeArrowheads="1"/>
          </p:cNvSpPr>
          <p:nvPr/>
        </p:nvSpPr>
        <p:spPr bwMode="auto">
          <a:xfrm>
            <a:off x="206375" y="6173788"/>
            <a:ext cx="25606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AU" sz="1000"/>
              <a:t>Reproduced with kind permission</a:t>
            </a:r>
          </a:p>
          <a:p>
            <a:pPr eaLnBrk="1" hangingPunct="1"/>
            <a:r>
              <a:rPr lang="en-AU" sz="1000"/>
              <a:t> from Energetics Pty Ltd</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Line 2"/>
          <p:cNvSpPr>
            <a:spLocks noChangeShapeType="1"/>
          </p:cNvSpPr>
          <p:nvPr/>
        </p:nvSpPr>
        <p:spPr bwMode="auto">
          <a:xfrm>
            <a:off x="1117600" y="1774825"/>
            <a:ext cx="0" cy="3744913"/>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33795" name="Line 3"/>
          <p:cNvSpPr>
            <a:spLocks noChangeShapeType="1"/>
          </p:cNvSpPr>
          <p:nvPr/>
        </p:nvSpPr>
        <p:spPr bwMode="auto">
          <a:xfrm flipH="1">
            <a:off x="1117600" y="5016500"/>
            <a:ext cx="7270750" cy="0"/>
          </a:xfrm>
          <a:prstGeom prst="line">
            <a:avLst/>
          </a:prstGeom>
          <a:noFill/>
          <a:ln w="25400">
            <a:solidFill>
              <a:schemeClr val="accent1"/>
            </a:solidFill>
            <a:round/>
            <a:headEnd type="triangle" w="med" len="med"/>
            <a:tailEnd/>
          </a:ln>
          <a:extLst>
            <a:ext uri="{909E8E84-426E-40DD-AFC4-6F175D3DCCD1}">
              <a14:hiddenFill xmlns:a14="http://schemas.microsoft.com/office/drawing/2010/main">
                <a:noFill/>
              </a14:hiddenFill>
            </a:ext>
          </a:extLst>
        </p:spPr>
        <p:txBody>
          <a:bodyPr/>
          <a:lstStyle/>
          <a:p>
            <a:endParaRPr lang="en-AU"/>
          </a:p>
        </p:txBody>
      </p:sp>
      <p:sp>
        <p:nvSpPr>
          <p:cNvPr id="33796" name="Freeform 4"/>
          <p:cNvSpPr>
            <a:spLocks/>
          </p:cNvSpPr>
          <p:nvPr/>
        </p:nvSpPr>
        <p:spPr bwMode="auto">
          <a:xfrm>
            <a:off x="1116013" y="2354263"/>
            <a:ext cx="7272337" cy="2949575"/>
          </a:xfrm>
          <a:custGeom>
            <a:avLst/>
            <a:gdLst>
              <a:gd name="T0" fmla="*/ 0 w 3720"/>
              <a:gd name="T1" fmla="*/ 2147483647 h 2132"/>
              <a:gd name="T2" fmla="*/ 2147483647 w 3720"/>
              <a:gd name="T3" fmla="*/ 2147483647 h 2132"/>
              <a:gd name="T4" fmla="*/ 2147483647 w 3720"/>
              <a:gd name="T5" fmla="*/ 2147483647 h 2132"/>
              <a:gd name="T6" fmla="*/ 2147483647 w 3720"/>
              <a:gd name="T7" fmla="*/ 2147483647 h 2132"/>
              <a:gd name="T8" fmla="*/ 2147483647 w 3720"/>
              <a:gd name="T9" fmla="*/ 0 h 2132"/>
              <a:gd name="T10" fmla="*/ 0 60000 65536"/>
              <a:gd name="T11" fmla="*/ 0 60000 65536"/>
              <a:gd name="T12" fmla="*/ 0 60000 65536"/>
              <a:gd name="T13" fmla="*/ 0 60000 65536"/>
              <a:gd name="T14" fmla="*/ 0 60000 65536"/>
              <a:gd name="T15" fmla="*/ 0 w 3720"/>
              <a:gd name="T16" fmla="*/ 0 h 2132"/>
              <a:gd name="T17" fmla="*/ 3720 w 3720"/>
              <a:gd name="T18" fmla="*/ 2132 h 2132"/>
            </a:gdLst>
            <a:ahLst/>
            <a:cxnLst>
              <a:cxn ang="T10">
                <a:pos x="T0" y="T1"/>
              </a:cxn>
              <a:cxn ang="T11">
                <a:pos x="T2" y="T3"/>
              </a:cxn>
              <a:cxn ang="T12">
                <a:pos x="T4" y="T5"/>
              </a:cxn>
              <a:cxn ang="T13">
                <a:pos x="T6" y="T7"/>
              </a:cxn>
              <a:cxn ang="T14">
                <a:pos x="T8" y="T9"/>
              </a:cxn>
            </a:cxnLst>
            <a:rect l="T15" t="T16" r="T17" b="T18"/>
            <a:pathLst>
              <a:path w="3720" h="2132">
                <a:moveTo>
                  <a:pt x="0" y="2132"/>
                </a:moveTo>
                <a:cubicBezTo>
                  <a:pt x="166" y="2105"/>
                  <a:pt x="333" y="2079"/>
                  <a:pt x="590" y="1950"/>
                </a:cubicBezTo>
                <a:cubicBezTo>
                  <a:pt x="847" y="1821"/>
                  <a:pt x="1187" y="1640"/>
                  <a:pt x="1542" y="1360"/>
                </a:cubicBezTo>
                <a:cubicBezTo>
                  <a:pt x="1897" y="1080"/>
                  <a:pt x="2359" y="499"/>
                  <a:pt x="2722" y="272"/>
                </a:cubicBezTo>
                <a:cubicBezTo>
                  <a:pt x="3085" y="45"/>
                  <a:pt x="3402" y="22"/>
                  <a:pt x="3720" y="0"/>
                </a:cubicBezTo>
              </a:path>
            </a:pathLst>
          </a:custGeom>
          <a:noFill/>
          <a:ln w="44450">
            <a:solidFill>
              <a:schemeClr val="folHlink"/>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AU"/>
          </a:p>
        </p:txBody>
      </p:sp>
      <p:sp>
        <p:nvSpPr>
          <p:cNvPr id="33797" name="Text Box 5"/>
          <p:cNvSpPr txBox="1">
            <a:spLocks noChangeArrowheads="1"/>
          </p:cNvSpPr>
          <p:nvPr/>
        </p:nvSpPr>
        <p:spPr bwMode="auto">
          <a:xfrm rot="-5400000">
            <a:off x="-1123156" y="3436144"/>
            <a:ext cx="3117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a:solidFill>
                  <a:schemeClr val="accent2"/>
                </a:solidFill>
              </a:rPr>
              <a:t>Timeframe of thinking</a:t>
            </a:r>
          </a:p>
        </p:txBody>
      </p:sp>
      <p:sp>
        <p:nvSpPr>
          <p:cNvPr id="117766" name="AutoShape 6"/>
          <p:cNvSpPr>
            <a:spLocks noChangeArrowheads="1"/>
          </p:cNvSpPr>
          <p:nvPr/>
        </p:nvSpPr>
        <p:spPr bwMode="auto">
          <a:xfrm>
            <a:off x="2627313" y="3863975"/>
            <a:ext cx="1314450" cy="431800"/>
          </a:xfrm>
          <a:prstGeom prst="roundRect">
            <a:avLst>
              <a:gd name="adj" fmla="val 31616"/>
            </a:avLst>
          </a:prstGeom>
          <a:solidFill>
            <a:schemeClr val="bg2"/>
          </a:solidFill>
          <a:ln w="12700">
            <a:noFill/>
            <a:round/>
            <a:headEnd/>
            <a:tailEnd/>
          </a:ln>
          <a:effectLst>
            <a:outerShdw blurRad="63500" dist="107763" dir="2700000" algn="ctr" rotWithShape="0">
              <a:schemeClr val="bg2">
                <a:alpha val="50000"/>
              </a:schemeClr>
            </a:outerShdw>
          </a:effectLst>
        </p:spPr>
        <p:txBody>
          <a:bodyPr anchor="ctr"/>
          <a:lstStyle/>
          <a:p>
            <a:pPr algn="ctr" eaLnBrk="0" hangingPunct="0">
              <a:defRPr/>
            </a:pPr>
            <a:r>
              <a:rPr lang="en-AU" sz="1600" b="1" dirty="0">
                <a:solidFill>
                  <a:schemeClr val="accent6">
                    <a:lumMod val="50000"/>
                  </a:schemeClr>
                </a:solidFill>
                <a:ea typeface="MS PGothic" pitchFamily="34" charset="-128"/>
                <a:cs typeface="MS PGothic" pitchFamily="34" charset="-128"/>
              </a:rPr>
              <a:t>Compliant</a:t>
            </a:r>
          </a:p>
        </p:txBody>
      </p:sp>
      <p:sp>
        <p:nvSpPr>
          <p:cNvPr id="117767" name="AutoShape 7"/>
          <p:cNvSpPr>
            <a:spLocks noChangeArrowheads="1"/>
          </p:cNvSpPr>
          <p:nvPr/>
        </p:nvSpPr>
        <p:spPr bwMode="auto">
          <a:xfrm>
            <a:off x="4140200" y="2708275"/>
            <a:ext cx="1223963" cy="431800"/>
          </a:xfrm>
          <a:prstGeom prst="roundRect">
            <a:avLst>
              <a:gd name="adj" fmla="val 28310"/>
            </a:avLst>
          </a:prstGeom>
          <a:solidFill>
            <a:schemeClr val="bg2"/>
          </a:solidFill>
          <a:ln w="12700">
            <a:noFill/>
            <a:round/>
            <a:headEnd/>
            <a:tailEnd/>
          </a:ln>
          <a:effectLst>
            <a:outerShdw blurRad="63500" dist="107763" dir="2700000" algn="ctr" rotWithShape="0">
              <a:schemeClr val="bg2">
                <a:alpha val="50000"/>
              </a:schemeClr>
            </a:outerShdw>
          </a:effectLst>
        </p:spPr>
        <p:txBody>
          <a:bodyPr anchor="ctr"/>
          <a:lstStyle/>
          <a:p>
            <a:pPr algn="ctr" eaLnBrk="0" hangingPunct="0">
              <a:defRPr/>
            </a:pPr>
            <a:r>
              <a:rPr lang="en-AU" sz="1600" b="1" dirty="0">
                <a:solidFill>
                  <a:schemeClr val="accent6">
                    <a:lumMod val="50000"/>
                  </a:schemeClr>
                </a:solidFill>
                <a:ea typeface="MS PGothic" pitchFamily="34" charset="-128"/>
                <a:cs typeface="MS PGothic" pitchFamily="34" charset="-128"/>
              </a:rPr>
              <a:t>Reactive</a:t>
            </a:r>
          </a:p>
        </p:txBody>
      </p:sp>
      <p:sp>
        <p:nvSpPr>
          <p:cNvPr id="117768" name="AutoShape 8"/>
          <p:cNvSpPr>
            <a:spLocks noChangeArrowheads="1"/>
          </p:cNvSpPr>
          <p:nvPr/>
        </p:nvSpPr>
        <p:spPr bwMode="auto">
          <a:xfrm>
            <a:off x="5724525" y="1992313"/>
            <a:ext cx="1277938" cy="431800"/>
          </a:xfrm>
          <a:prstGeom prst="roundRect">
            <a:avLst>
              <a:gd name="adj" fmla="val 28676"/>
            </a:avLst>
          </a:prstGeom>
          <a:solidFill>
            <a:schemeClr val="bg2"/>
          </a:solidFill>
          <a:ln w="12700">
            <a:noFill/>
            <a:round/>
            <a:headEnd/>
            <a:tailEnd/>
          </a:ln>
          <a:effectLst>
            <a:outerShdw blurRad="63500" dist="107763" dir="2700000" algn="ctr" rotWithShape="0">
              <a:schemeClr val="bg2">
                <a:alpha val="50000"/>
              </a:schemeClr>
            </a:outerShdw>
          </a:effectLst>
        </p:spPr>
        <p:txBody>
          <a:bodyPr anchor="ctr"/>
          <a:lstStyle/>
          <a:p>
            <a:pPr algn="ctr" eaLnBrk="0" hangingPunct="0">
              <a:defRPr/>
            </a:pPr>
            <a:r>
              <a:rPr lang="en-AU" sz="1600" b="1" dirty="0">
                <a:solidFill>
                  <a:schemeClr val="accent6">
                    <a:lumMod val="50000"/>
                  </a:schemeClr>
                </a:solidFill>
                <a:ea typeface="MS PGothic" pitchFamily="34" charset="-128"/>
                <a:cs typeface="MS PGothic" pitchFamily="34" charset="-128"/>
              </a:rPr>
              <a:t>Proactive</a:t>
            </a:r>
          </a:p>
        </p:txBody>
      </p:sp>
      <p:sp>
        <p:nvSpPr>
          <p:cNvPr id="117769" name="AutoShape 9"/>
          <p:cNvSpPr>
            <a:spLocks noChangeArrowheads="1"/>
          </p:cNvSpPr>
          <p:nvPr/>
        </p:nvSpPr>
        <p:spPr bwMode="auto">
          <a:xfrm>
            <a:off x="7237413" y="1703388"/>
            <a:ext cx="1222375" cy="431800"/>
          </a:xfrm>
          <a:prstGeom prst="roundRect">
            <a:avLst>
              <a:gd name="adj" fmla="val 28310"/>
            </a:avLst>
          </a:prstGeom>
          <a:solidFill>
            <a:schemeClr val="bg2"/>
          </a:solidFill>
          <a:ln w="12700">
            <a:noFill/>
            <a:round/>
            <a:headEnd/>
            <a:tailEnd/>
          </a:ln>
          <a:effectLst>
            <a:outerShdw blurRad="63500" dist="107763" dir="2700000" algn="ctr" rotWithShape="0">
              <a:schemeClr val="bg2">
                <a:alpha val="50000"/>
              </a:schemeClr>
            </a:outerShdw>
          </a:effectLst>
        </p:spPr>
        <p:txBody>
          <a:bodyPr anchor="ctr"/>
          <a:lstStyle/>
          <a:p>
            <a:pPr algn="ctr" eaLnBrk="0" hangingPunct="0">
              <a:defRPr/>
            </a:pPr>
            <a:r>
              <a:rPr lang="en-AU" sz="1600" b="1" dirty="0">
                <a:solidFill>
                  <a:schemeClr val="accent6">
                    <a:lumMod val="50000"/>
                  </a:schemeClr>
                </a:solidFill>
                <a:ea typeface="MS PGothic" pitchFamily="34" charset="-128"/>
                <a:cs typeface="MS PGothic" pitchFamily="34" charset="-128"/>
              </a:rPr>
              <a:t>Innovator</a:t>
            </a:r>
          </a:p>
        </p:txBody>
      </p:sp>
      <p:sp>
        <p:nvSpPr>
          <p:cNvPr id="33802" name="Text Box 10"/>
          <p:cNvSpPr txBox="1">
            <a:spLocks noChangeArrowheads="1"/>
          </p:cNvSpPr>
          <p:nvPr/>
        </p:nvSpPr>
        <p:spPr bwMode="auto">
          <a:xfrm rot="-5400000">
            <a:off x="165894" y="4760119"/>
            <a:ext cx="14716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sz="1600">
                <a:solidFill>
                  <a:schemeClr val="accent2"/>
                </a:solidFill>
              </a:rPr>
              <a:t>Immediate</a:t>
            </a:r>
          </a:p>
        </p:txBody>
      </p:sp>
      <p:sp>
        <p:nvSpPr>
          <p:cNvPr id="33803" name="Text Box 11"/>
          <p:cNvSpPr txBox="1">
            <a:spLocks noChangeArrowheads="1"/>
          </p:cNvSpPr>
          <p:nvPr/>
        </p:nvSpPr>
        <p:spPr bwMode="auto">
          <a:xfrm rot="-5400000">
            <a:off x="-4762" y="2176463"/>
            <a:ext cx="1714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sz="1600">
                <a:solidFill>
                  <a:schemeClr val="accent2"/>
                </a:solidFill>
              </a:rPr>
              <a:t>Long-Term</a:t>
            </a:r>
          </a:p>
        </p:txBody>
      </p:sp>
      <p:sp>
        <p:nvSpPr>
          <p:cNvPr id="33804" name="Text Box 12"/>
          <p:cNvSpPr txBox="1">
            <a:spLocks noChangeArrowheads="1"/>
          </p:cNvSpPr>
          <p:nvPr/>
        </p:nvSpPr>
        <p:spPr bwMode="auto">
          <a:xfrm>
            <a:off x="2366963" y="5734050"/>
            <a:ext cx="46355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a:solidFill>
                  <a:schemeClr val="accent2"/>
                </a:solidFill>
              </a:rPr>
              <a:t>Sophistication of thinking about energy carbon and sustainability</a:t>
            </a:r>
          </a:p>
        </p:txBody>
      </p:sp>
      <p:sp>
        <p:nvSpPr>
          <p:cNvPr id="33805" name="Text Box 13"/>
          <p:cNvSpPr txBox="1">
            <a:spLocks noChangeArrowheads="1"/>
          </p:cNvSpPr>
          <p:nvPr/>
        </p:nvSpPr>
        <p:spPr bwMode="auto">
          <a:xfrm>
            <a:off x="1189038" y="5591175"/>
            <a:ext cx="771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sz="1600">
                <a:solidFill>
                  <a:schemeClr val="accent2"/>
                </a:solidFill>
              </a:rPr>
              <a:t>Low</a:t>
            </a:r>
          </a:p>
        </p:txBody>
      </p:sp>
      <p:sp>
        <p:nvSpPr>
          <p:cNvPr id="33806" name="Text Box 14"/>
          <p:cNvSpPr txBox="1">
            <a:spLocks noChangeArrowheads="1"/>
          </p:cNvSpPr>
          <p:nvPr/>
        </p:nvSpPr>
        <p:spPr bwMode="auto">
          <a:xfrm>
            <a:off x="7021513" y="5591175"/>
            <a:ext cx="7715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a:r>
              <a:rPr lang="en-AU" sz="1600">
                <a:solidFill>
                  <a:schemeClr val="accent2"/>
                </a:solidFill>
              </a:rPr>
              <a:t>High</a:t>
            </a:r>
          </a:p>
        </p:txBody>
      </p:sp>
      <p:sp>
        <p:nvSpPr>
          <p:cNvPr id="117775" name="AutoShape 15"/>
          <p:cNvSpPr>
            <a:spLocks noChangeArrowheads="1"/>
          </p:cNvSpPr>
          <p:nvPr/>
        </p:nvSpPr>
        <p:spPr bwMode="auto">
          <a:xfrm>
            <a:off x="1189038" y="4511675"/>
            <a:ext cx="1081087" cy="431800"/>
          </a:xfrm>
          <a:prstGeom prst="roundRect">
            <a:avLst>
              <a:gd name="adj" fmla="val 31616"/>
            </a:avLst>
          </a:prstGeom>
          <a:solidFill>
            <a:schemeClr val="bg2"/>
          </a:solidFill>
          <a:ln w="12700">
            <a:noFill/>
            <a:round/>
            <a:headEnd/>
            <a:tailEnd/>
          </a:ln>
          <a:effectLst>
            <a:outerShdw blurRad="63500" dist="107763" dir="2700000" algn="ctr" rotWithShape="0">
              <a:schemeClr val="bg2">
                <a:alpha val="50000"/>
              </a:schemeClr>
            </a:outerShdw>
          </a:effectLst>
        </p:spPr>
        <p:txBody>
          <a:bodyPr anchor="ctr"/>
          <a:lstStyle/>
          <a:p>
            <a:pPr algn="ctr" eaLnBrk="0" hangingPunct="0">
              <a:defRPr/>
            </a:pPr>
            <a:r>
              <a:rPr lang="en-AU" sz="1600" b="1" dirty="0">
                <a:solidFill>
                  <a:schemeClr val="accent6">
                    <a:lumMod val="50000"/>
                  </a:schemeClr>
                </a:solidFill>
                <a:ea typeface="MS PGothic" pitchFamily="34" charset="-128"/>
                <a:cs typeface="MS PGothic" pitchFamily="34" charset="-128"/>
              </a:rPr>
              <a:t>Denial</a:t>
            </a:r>
          </a:p>
        </p:txBody>
      </p:sp>
      <p:grpSp>
        <p:nvGrpSpPr>
          <p:cNvPr id="33808" name="Group 16"/>
          <p:cNvGrpSpPr>
            <a:grpSpLocks/>
          </p:cNvGrpSpPr>
          <p:nvPr/>
        </p:nvGrpSpPr>
        <p:grpSpPr bwMode="auto">
          <a:xfrm>
            <a:off x="2413000" y="1847850"/>
            <a:ext cx="4608513" cy="3676650"/>
            <a:chOff x="1610" y="1389"/>
            <a:chExt cx="2903" cy="2044"/>
          </a:xfrm>
        </p:grpSpPr>
        <p:sp>
          <p:nvSpPr>
            <p:cNvPr id="33814" name="Line 17"/>
            <p:cNvSpPr>
              <a:spLocks noChangeShapeType="1"/>
            </p:cNvSpPr>
            <p:nvPr/>
          </p:nvSpPr>
          <p:spPr bwMode="auto">
            <a:xfrm>
              <a:off x="2608" y="1389"/>
              <a:ext cx="0" cy="1999"/>
            </a:xfrm>
            <a:prstGeom prst="line">
              <a:avLst/>
            </a:prstGeom>
            <a:noFill/>
            <a:ln w="19050">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AU"/>
            </a:p>
          </p:txBody>
        </p:sp>
        <p:sp>
          <p:nvSpPr>
            <p:cNvPr id="33815" name="Line 18"/>
            <p:cNvSpPr>
              <a:spLocks noChangeShapeType="1"/>
            </p:cNvSpPr>
            <p:nvPr/>
          </p:nvSpPr>
          <p:spPr bwMode="auto">
            <a:xfrm>
              <a:off x="1610" y="1389"/>
              <a:ext cx="0" cy="1999"/>
            </a:xfrm>
            <a:prstGeom prst="line">
              <a:avLst/>
            </a:prstGeom>
            <a:noFill/>
            <a:ln w="19050">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AU"/>
            </a:p>
          </p:txBody>
        </p:sp>
        <p:sp>
          <p:nvSpPr>
            <p:cNvPr id="33816" name="Line 19"/>
            <p:cNvSpPr>
              <a:spLocks noChangeShapeType="1"/>
            </p:cNvSpPr>
            <p:nvPr/>
          </p:nvSpPr>
          <p:spPr bwMode="auto">
            <a:xfrm>
              <a:off x="3606" y="1432"/>
              <a:ext cx="0" cy="1999"/>
            </a:xfrm>
            <a:prstGeom prst="line">
              <a:avLst/>
            </a:prstGeom>
            <a:noFill/>
            <a:ln w="19050">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AU"/>
            </a:p>
          </p:txBody>
        </p:sp>
        <p:sp>
          <p:nvSpPr>
            <p:cNvPr id="33817" name="Line 20"/>
            <p:cNvSpPr>
              <a:spLocks noChangeShapeType="1"/>
            </p:cNvSpPr>
            <p:nvPr/>
          </p:nvSpPr>
          <p:spPr bwMode="auto">
            <a:xfrm>
              <a:off x="4513" y="1434"/>
              <a:ext cx="0" cy="1999"/>
            </a:xfrm>
            <a:prstGeom prst="line">
              <a:avLst/>
            </a:prstGeom>
            <a:noFill/>
            <a:ln w="19050">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AU"/>
            </a:p>
          </p:txBody>
        </p:sp>
      </p:grpSp>
      <p:sp>
        <p:nvSpPr>
          <p:cNvPr id="33809" name="Rectangle 21"/>
          <p:cNvSpPr>
            <a:spLocks noChangeArrowheads="1"/>
          </p:cNvSpPr>
          <p:nvPr/>
        </p:nvSpPr>
        <p:spPr bwMode="auto">
          <a:xfrm>
            <a:off x="1260475" y="1989138"/>
            <a:ext cx="2663825" cy="1079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54000" anchor="ctr"/>
          <a:lstStyle/>
          <a:p>
            <a:r>
              <a:rPr lang="en-AU" sz="1600">
                <a:solidFill>
                  <a:srgbClr val="DD6225"/>
                </a:solidFill>
              </a:rPr>
              <a:t>Industry development is driven by relative impacts of:</a:t>
            </a:r>
          </a:p>
          <a:p>
            <a:pPr>
              <a:buFontTx/>
              <a:buChar char="•"/>
            </a:pPr>
            <a:r>
              <a:rPr lang="en-AU" sz="1600">
                <a:solidFill>
                  <a:srgbClr val="DD6225"/>
                </a:solidFill>
              </a:rPr>
              <a:t>Government Policy</a:t>
            </a:r>
          </a:p>
          <a:p>
            <a:pPr lvl="1">
              <a:buFontTx/>
              <a:buChar char="•"/>
            </a:pPr>
            <a:r>
              <a:rPr lang="en-AU" sz="1600">
                <a:solidFill>
                  <a:srgbClr val="DD6225"/>
                </a:solidFill>
              </a:rPr>
              <a:t>Industry Innovation </a:t>
            </a:r>
          </a:p>
          <a:p>
            <a:pPr lvl="1">
              <a:buFontTx/>
              <a:buChar char="•"/>
            </a:pPr>
            <a:r>
              <a:rPr lang="en-AU" sz="1600">
                <a:solidFill>
                  <a:srgbClr val="DD6225"/>
                </a:solidFill>
              </a:rPr>
              <a:t>Social Conscience</a:t>
            </a:r>
          </a:p>
        </p:txBody>
      </p:sp>
      <p:sp>
        <p:nvSpPr>
          <p:cNvPr id="33810" name="Rectangle 22"/>
          <p:cNvSpPr>
            <a:spLocks noChangeArrowheads="1"/>
          </p:cNvSpPr>
          <p:nvPr/>
        </p:nvSpPr>
        <p:spPr bwMode="auto">
          <a:xfrm>
            <a:off x="5580063" y="3717925"/>
            <a:ext cx="2663825" cy="1079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rIns="54000" anchor="ctr"/>
          <a:lstStyle/>
          <a:p>
            <a:r>
              <a:rPr lang="en-AU" sz="1600">
                <a:solidFill>
                  <a:srgbClr val="DD6225"/>
                </a:solidFill>
              </a:rPr>
              <a:t>Organisations will develop at different speeds and early movers will create sustainable competitive advantage</a:t>
            </a:r>
          </a:p>
        </p:txBody>
      </p:sp>
      <p:sp>
        <p:nvSpPr>
          <p:cNvPr id="33811" name="Rectangle 23"/>
          <p:cNvSpPr>
            <a:spLocks noGrp="1" noChangeArrowheads="1"/>
          </p:cNvSpPr>
          <p:nvPr>
            <p:ph type="title"/>
          </p:nvPr>
        </p:nvSpPr>
        <p:spPr/>
        <p:txBody>
          <a:bodyPr/>
          <a:lstStyle/>
          <a:p>
            <a:pPr eaLnBrk="1" hangingPunct="1"/>
            <a:r>
              <a:rPr lang="en-AU" smtClean="0">
                <a:ea typeface="ＭＳ Ｐゴシック" pitchFamily="34" charset="-128"/>
              </a:rPr>
              <a:t>Where do you want to be positioned in the future?</a:t>
            </a:r>
          </a:p>
        </p:txBody>
      </p:sp>
      <p:sp>
        <p:nvSpPr>
          <p:cNvPr id="33812" name="TextBox 23"/>
          <p:cNvSpPr txBox="1">
            <a:spLocks noChangeArrowheads="1"/>
          </p:cNvSpPr>
          <p:nvPr/>
        </p:nvSpPr>
        <p:spPr bwMode="auto">
          <a:xfrm>
            <a:off x="161925" y="6534150"/>
            <a:ext cx="3509963"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AU" sz="800"/>
              <a:t>© Energetics Pty Ltd</a:t>
            </a:r>
          </a:p>
        </p:txBody>
      </p:sp>
      <p:sp>
        <p:nvSpPr>
          <p:cNvPr id="33813" name="TextBox 24"/>
          <p:cNvSpPr txBox="1">
            <a:spLocks noChangeArrowheads="1"/>
          </p:cNvSpPr>
          <p:nvPr/>
        </p:nvSpPr>
        <p:spPr bwMode="auto">
          <a:xfrm>
            <a:off x="206375" y="6173788"/>
            <a:ext cx="2200275"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AU" sz="1000"/>
              <a:t>Reproduced with kind permission</a:t>
            </a:r>
          </a:p>
          <a:p>
            <a:pPr eaLnBrk="1" hangingPunct="1"/>
            <a:r>
              <a:rPr lang="en-AU" sz="1000"/>
              <a:t> from Energetics Pty Ltd</a:t>
            </a:r>
          </a:p>
          <a:p>
            <a:pPr eaLnBrk="1" hangingPunct="1"/>
            <a:endParaRPr lang="en-AU"/>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AU" smtClean="0">
                <a:ea typeface="ＭＳ Ｐゴシック" pitchFamily="34" charset="-128"/>
              </a:rPr>
              <a:t>Consolidating the trends and your plans and position….</a:t>
            </a:r>
          </a:p>
        </p:txBody>
      </p:sp>
      <p:sp>
        <p:nvSpPr>
          <p:cNvPr id="56323" name="Rectangle 3"/>
          <p:cNvSpPr>
            <a:spLocks noGrp="1" noChangeArrowheads="1"/>
          </p:cNvSpPr>
          <p:nvPr>
            <p:ph idx="1"/>
          </p:nvPr>
        </p:nvSpPr>
        <p:spPr>
          <a:xfrm>
            <a:off x="341313" y="1673225"/>
            <a:ext cx="8229600" cy="4525963"/>
          </a:xfrm>
        </p:spPr>
        <p:txBody>
          <a:bodyPr rtlCol="0">
            <a:normAutofit lnSpcReduction="10000"/>
          </a:bodyPr>
          <a:lstStyle/>
          <a:p>
            <a:pPr eaLnBrk="1" fontAlgn="auto" hangingPunct="1">
              <a:spcBef>
                <a:spcPct val="0"/>
              </a:spcBef>
              <a:spcAft>
                <a:spcPts val="0"/>
              </a:spcAft>
              <a:buFont typeface="Arial" pitchFamily="34" charset="0"/>
              <a:buChar char="•"/>
              <a:defRPr/>
            </a:pPr>
            <a:r>
              <a:rPr lang="en-AU" dirty="0" smtClean="0">
                <a:ea typeface="ＭＳ Ｐゴシック" pitchFamily="34" charset="-128"/>
              </a:rPr>
              <a:t>The previous activities define the endpoints for:</a:t>
            </a:r>
          </a:p>
          <a:p>
            <a:pPr lvl="1" eaLnBrk="1" fontAlgn="auto" hangingPunct="1">
              <a:spcAft>
                <a:spcPts val="0"/>
              </a:spcAft>
              <a:buFont typeface="Arial" pitchFamily="34" charset="0"/>
              <a:buChar char="–"/>
              <a:defRPr/>
            </a:pPr>
            <a:r>
              <a:rPr lang="en-AU" sz="2400" dirty="0" smtClean="0">
                <a:ea typeface="ＭＳ Ｐゴシック" pitchFamily="34" charset="-128"/>
              </a:rPr>
              <a:t>Business maturity</a:t>
            </a:r>
          </a:p>
          <a:p>
            <a:pPr lvl="2" eaLnBrk="1" fontAlgn="auto" hangingPunct="1">
              <a:spcAft>
                <a:spcPts val="0"/>
              </a:spcAft>
              <a:buFont typeface="Arial" pitchFamily="34" charset="0"/>
              <a:buChar char="•"/>
              <a:defRPr/>
            </a:pPr>
            <a:r>
              <a:rPr lang="en-AU" sz="2000" dirty="0" smtClean="0">
                <a:ea typeface="ＭＳ Ｐゴシック" pitchFamily="34" charset="-128"/>
              </a:rPr>
              <a:t>This defines </a:t>
            </a:r>
            <a:r>
              <a:rPr lang="en-AU" sz="2000" u="sng" dirty="0" smtClean="0">
                <a:ea typeface="ＭＳ Ｐゴシック" pitchFamily="34" charset="-128"/>
              </a:rPr>
              <a:t>where</a:t>
            </a:r>
            <a:r>
              <a:rPr lang="en-AU" sz="2000" dirty="0" smtClean="0">
                <a:ea typeface="ＭＳ Ｐゴシック" pitchFamily="34" charset="-128"/>
              </a:rPr>
              <a:t> you want to be against your </a:t>
            </a:r>
            <a:r>
              <a:rPr lang="en-AU" i="1" dirty="0" smtClean="0">
                <a:ea typeface="ＭＳ Ｐゴシック" pitchFamily="34" charset="-128"/>
              </a:rPr>
              <a:t>competitors</a:t>
            </a:r>
          </a:p>
          <a:p>
            <a:pPr lvl="1" eaLnBrk="1" fontAlgn="auto" hangingPunct="1">
              <a:spcAft>
                <a:spcPts val="0"/>
              </a:spcAft>
              <a:buFont typeface="Arial" pitchFamily="34" charset="0"/>
              <a:buChar char="–"/>
              <a:defRPr/>
            </a:pPr>
            <a:r>
              <a:rPr lang="en-AU" sz="2400" dirty="0" smtClean="0">
                <a:ea typeface="ＭＳ Ｐゴシック" pitchFamily="34" charset="-128"/>
              </a:rPr>
              <a:t>Positioning</a:t>
            </a:r>
          </a:p>
          <a:p>
            <a:pPr lvl="2" eaLnBrk="1" fontAlgn="auto" hangingPunct="1">
              <a:spcAft>
                <a:spcPts val="0"/>
              </a:spcAft>
              <a:buFont typeface="Arial" pitchFamily="34" charset="0"/>
              <a:buChar char="•"/>
              <a:defRPr/>
            </a:pPr>
            <a:r>
              <a:rPr lang="en-AU" sz="2000" dirty="0" smtClean="0">
                <a:ea typeface="ＭＳ Ｐゴシック" pitchFamily="34" charset="-128"/>
              </a:rPr>
              <a:t>This defines </a:t>
            </a:r>
            <a:r>
              <a:rPr lang="en-AU" sz="2000" u="sng" dirty="0" smtClean="0">
                <a:ea typeface="ＭＳ Ｐゴシック" pitchFamily="34" charset="-128"/>
              </a:rPr>
              <a:t>how</a:t>
            </a:r>
            <a:r>
              <a:rPr lang="en-AU" sz="2000" dirty="0" smtClean="0">
                <a:ea typeface="ＭＳ Ｐゴシック" pitchFamily="34" charset="-128"/>
              </a:rPr>
              <a:t> you want to achieve your goals</a:t>
            </a:r>
          </a:p>
          <a:p>
            <a:pPr lvl="1" eaLnBrk="1" fontAlgn="auto" hangingPunct="1">
              <a:spcAft>
                <a:spcPts val="0"/>
              </a:spcAft>
              <a:buFont typeface="Arial" pitchFamily="34" charset="0"/>
              <a:buChar char="–"/>
              <a:defRPr/>
            </a:pPr>
            <a:r>
              <a:rPr lang="en-AU" sz="2400" dirty="0" smtClean="0">
                <a:ea typeface="ＭＳ Ｐゴシック" pitchFamily="34" charset="-128"/>
              </a:rPr>
              <a:t>Combining your review of trends, assessment of your plans, position and desired future positioning, you are now in a position to assess your risks and opportunities for getting there, and to develop your vision and guiding principles for your strategy development </a:t>
            </a:r>
          </a:p>
          <a:p>
            <a:pPr lvl="1" eaLnBrk="1" fontAlgn="auto" hangingPunct="1">
              <a:spcAft>
                <a:spcPts val="0"/>
              </a:spcAft>
              <a:buFont typeface="Arial" pitchFamily="34" charset="0"/>
              <a:buChar char="–"/>
              <a:defRPr/>
            </a:pPr>
            <a:endParaRPr lang="en-AU"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title"/>
          </p:nvPr>
        </p:nvSpPr>
        <p:spPr/>
        <p:txBody>
          <a:bodyPr/>
          <a:lstStyle/>
          <a:p>
            <a:pPr eaLnBrk="1" hangingPunct="1"/>
            <a:r>
              <a:rPr lang="en-AU" smtClean="0">
                <a:ea typeface="ＭＳ Ｐゴシック" pitchFamily="34" charset="-128"/>
              </a:rPr>
              <a:t>Sites energy use </a:t>
            </a:r>
            <a:r>
              <a:rPr lang="en-AU" i="1" smtClean="0">
                <a:ea typeface="ＭＳ Ｐゴシック" pitchFamily="34" charset="-128"/>
              </a:rPr>
              <a:t>insert here</a:t>
            </a:r>
          </a:p>
        </p:txBody>
      </p:sp>
      <p:graphicFrame>
        <p:nvGraphicFramePr>
          <p:cNvPr id="5" name="Content Placeholder 4"/>
          <p:cNvGraphicFramePr>
            <a:graphicFrameLocks noGrp="1"/>
          </p:cNvGraphicFramePr>
          <p:nvPr>
            <p:ph idx="1"/>
          </p:nvPr>
        </p:nvGraphicFramePr>
        <p:xfrm>
          <a:off x="251520" y="1358770"/>
          <a:ext cx="8435280" cy="476739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ctrTitle"/>
          </p:nvPr>
        </p:nvSpPr>
        <p:spPr/>
        <p:txBody>
          <a:bodyPr/>
          <a:lstStyle/>
          <a:p>
            <a:pPr eaLnBrk="1" hangingPunct="1"/>
            <a:r>
              <a:rPr lang="en-AU" smtClean="0">
                <a:ea typeface="ＭＳ Ｐゴシック" pitchFamily="34" charset="-128"/>
              </a:rPr>
              <a:t>Global trends for the Foundries, Fabricators and Related Industries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title"/>
          </p:nvPr>
        </p:nvSpPr>
        <p:spPr/>
        <p:txBody>
          <a:bodyPr/>
          <a:lstStyle/>
          <a:p>
            <a:pPr eaLnBrk="1" hangingPunct="1"/>
            <a:r>
              <a:rPr lang="en-AU" smtClean="0">
                <a:ea typeface="ＭＳ Ｐゴシック" pitchFamily="34" charset="-128"/>
              </a:rPr>
              <a:t>Ecosytem interactions</a:t>
            </a:r>
          </a:p>
        </p:txBody>
      </p:sp>
      <p:pic>
        <p:nvPicPr>
          <p:cNvPr id="8195"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57200" y="1716088"/>
            <a:ext cx="8229600" cy="4294187"/>
          </a:xfrm>
        </p:spPr>
      </p:pic>
      <p:sp>
        <p:nvSpPr>
          <p:cNvPr id="8196" name="TextBox 3"/>
          <p:cNvSpPr txBox="1">
            <a:spLocks noChangeArrowheads="1"/>
          </p:cNvSpPr>
          <p:nvPr/>
        </p:nvSpPr>
        <p:spPr bwMode="auto">
          <a:xfrm>
            <a:off x="161925" y="6534150"/>
            <a:ext cx="3509963" cy="215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AU" sz="800"/>
              <a:t>© Energetics Pty Ltd , Holt et al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l"/>
            <a:r>
              <a:rPr lang="en-AU" smtClean="0">
                <a:ea typeface="ＭＳ Ｐゴシック" pitchFamily="34" charset="-128"/>
              </a:rPr>
              <a:t>Major trends in Foundries Sector </a:t>
            </a:r>
            <a:br>
              <a:rPr lang="en-AU" smtClean="0">
                <a:ea typeface="ＭＳ Ｐゴシック" pitchFamily="34" charset="-128"/>
              </a:rPr>
            </a:br>
            <a:r>
              <a:rPr lang="en-AU" sz="900" b="1" smtClean="0"/>
              <a:t>Dr.-Ing. Gotthard Wolf, German Foundry Association Farouk Varachia, Metal Casting Technology Station, SA</a:t>
            </a:r>
            <a:endParaRPr lang="en-AU" sz="900" smtClean="0">
              <a:ea typeface="ＭＳ Ｐゴシック" pitchFamily="34" charset="-128"/>
            </a:endParaRPr>
          </a:p>
        </p:txBody>
      </p:sp>
      <p:sp>
        <p:nvSpPr>
          <p:cNvPr id="8195" name="Rectangle 3"/>
          <p:cNvSpPr>
            <a:spLocks noGrp="1" noChangeArrowheads="1"/>
          </p:cNvSpPr>
          <p:nvPr>
            <p:ph idx="1"/>
          </p:nvPr>
        </p:nvSpPr>
        <p:spPr>
          <a:xfrm>
            <a:off x="533400" y="1584325"/>
            <a:ext cx="8086725" cy="4211638"/>
          </a:xfrm>
        </p:spPr>
        <p:txBody>
          <a:bodyPr/>
          <a:lstStyle/>
          <a:p>
            <a:pPr eaLnBrk="1" hangingPunct="1">
              <a:spcBef>
                <a:spcPct val="0"/>
              </a:spcBef>
              <a:defRPr/>
            </a:pPr>
            <a:r>
              <a:rPr lang="en-AU" dirty="0" smtClean="0">
                <a:solidFill>
                  <a:schemeClr val="accent3">
                    <a:lumMod val="50000"/>
                  </a:schemeClr>
                </a:solidFill>
                <a:ea typeface="ＭＳ Ｐゴシック" pitchFamily="34" charset="-128"/>
              </a:rPr>
              <a:t>Market</a:t>
            </a:r>
          </a:p>
          <a:p>
            <a:pPr lvl="1" eaLnBrk="1" hangingPunct="1">
              <a:defRPr/>
            </a:pPr>
            <a:r>
              <a:rPr lang="en-AU" sz="2000" dirty="0" smtClean="0">
                <a:ea typeface="ＭＳ Ｐゴシック" pitchFamily="34" charset="-128"/>
              </a:rPr>
              <a:t>Production dominated by China</a:t>
            </a:r>
          </a:p>
          <a:p>
            <a:pPr lvl="1" eaLnBrk="1" hangingPunct="1">
              <a:defRPr/>
            </a:pPr>
            <a:r>
              <a:rPr lang="en-AU" sz="2000" dirty="0" smtClean="0">
                <a:ea typeface="ＭＳ Ｐゴシック" pitchFamily="34" charset="-128"/>
              </a:rPr>
              <a:t>Increasing influence on consumption by BRIC</a:t>
            </a:r>
          </a:p>
          <a:p>
            <a:pPr lvl="1" eaLnBrk="1" hangingPunct="1">
              <a:defRPr/>
            </a:pPr>
            <a:r>
              <a:rPr lang="en-AU" sz="2000" dirty="0" smtClean="0">
                <a:ea typeface="ＭＳ Ｐゴシック" pitchFamily="34" charset="-128"/>
              </a:rPr>
              <a:t>Regional casting markets but global companies - Consolidation?</a:t>
            </a:r>
          </a:p>
          <a:p>
            <a:pPr lvl="1" eaLnBrk="1" hangingPunct="1">
              <a:defRPr/>
            </a:pPr>
            <a:r>
              <a:rPr lang="en-AU" sz="2000" dirty="0" smtClean="0">
                <a:ea typeface="ＭＳ Ｐゴシック" pitchFamily="34" charset="-128"/>
              </a:rPr>
              <a:t>European and American market remains but economic growth in Asia</a:t>
            </a:r>
          </a:p>
          <a:p>
            <a:pPr lvl="1" eaLnBrk="1" hangingPunct="1">
              <a:defRPr/>
            </a:pPr>
            <a:r>
              <a:rPr lang="en-AU" sz="2000" dirty="0" smtClean="0">
                <a:ea typeface="ＭＳ Ｐゴシック" pitchFamily="34" charset="-128"/>
              </a:rPr>
              <a:t>Following the OEMs, companies build their new automotive foundries in the emerging markets.</a:t>
            </a:r>
          </a:p>
          <a:p>
            <a:pPr eaLnBrk="1" hangingPunct="1">
              <a:spcBef>
                <a:spcPct val="0"/>
              </a:spcBef>
              <a:defRPr/>
            </a:pPr>
            <a:r>
              <a:rPr lang="en-AU" dirty="0" smtClean="0">
                <a:solidFill>
                  <a:schemeClr val="accent3">
                    <a:lumMod val="50000"/>
                  </a:schemeClr>
                </a:solidFill>
                <a:ea typeface="ＭＳ Ｐゴシック" pitchFamily="34" charset="-128"/>
              </a:rPr>
              <a:t>Technical</a:t>
            </a:r>
          </a:p>
          <a:p>
            <a:pPr lvl="1" eaLnBrk="1" hangingPunct="1">
              <a:defRPr/>
            </a:pPr>
            <a:r>
              <a:rPr lang="en-AU" sz="2000" dirty="0" smtClean="0">
                <a:ea typeface="ＭＳ Ｐゴシック" pitchFamily="34" charset="-128"/>
              </a:rPr>
              <a:t>Enlargement of added value chain</a:t>
            </a:r>
          </a:p>
          <a:p>
            <a:pPr lvl="1" eaLnBrk="1" hangingPunct="1">
              <a:defRPr/>
            </a:pPr>
            <a:r>
              <a:rPr lang="en-AU" sz="2000" dirty="0" smtClean="0">
                <a:ea typeface="ＭＳ Ｐゴシック" pitchFamily="34" charset="-128"/>
              </a:rPr>
              <a:t>Complex lightweight castings</a:t>
            </a:r>
          </a:p>
          <a:p>
            <a:pPr lvl="1" eaLnBrk="1" hangingPunct="1">
              <a:defRPr/>
            </a:pPr>
            <a:r>
              <a:rPr lang="en-AU" sz="2000" dirty="0" smtClean="0">
                <a:ea typeface="ＭＳ Ｐゴシック" pitchFamily="34" charset="-128"/>
              </a:rPr>
              <a:t>Energy efficiency, integrated environmental protection</a:t>
            </a:r>
          </a:p>
          <a:p>
            <a:pPr lvl="1" eaLnBrk="1" hangingPunct="1">
              <a:defRPr/>
            </a:pPr>
            <a:r>
              <a:rPr lang="en-AU" sz="2000" dirty="0" smtClean="0">
                <a:ea typeface="ＭＳ Ｐゴシック" pitchFamily="34" charset="-128"/>
              </a:rPr>
              <a:t>Avoidance of non value-add steps – </a:t>
            </a:r>
            <a:r>
              <a:rPr lang="en-AU" sz="2000" dirty="0" err="1" smtClean="0">
                <a:ea typeface="ＭＳ Ｐゴシック" pitchFamily="34" charset="-128"/>
              </a:rPr>
              <a:t>e.g.stress</a:t>
            </a:r>
            <a:r>
              <a:rPr lang="en-AU" sz="2000" dirty="0" smtClean="0">
                <a:ea typeface="ＭＳ Ｐゴシック" pitchFamily="34" charset="-128"/>
              </a:rPr>
              <a:t> relief heat treatment</a:t>
            </a:r>
          </a:p>
          <a:p>
            <a:pPr lvl="1" eaLnBrk="1" hangingPunct="1">
              <a:defRPr/>
            </a:pPr>
            <a:r>
              <a:rPr lang="en-AU" sz="2000" dirty="0" smtClean="0">
                <a:ea typeface="ＭＳ Ｐゴシック" pitchFamily="34" charset="-128"/>
              </a:rPr>
              <a:t>Automation</a:t>
            </a:r>
          </a:p>
          <a:p>
            <a:pPr eaLnBrk="1" hangingPunct="1">
              <a:spcBef>
                <a:spcPct val="0"/>
              </a:spcBef>
              <a:defRPr/>
            </a:pPr>
            <a:endParaRPr lang="en-AU"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AU" smtClean="0">
                <a:ea typeface="ＭＳ Ｐゴシック" pitchFamily="34" charset="-128"/>
              </a:rPr>
              <a:t>Major trends in Foundries Sector</a:t>
            </a:r>
            <a:endParaRPr lang="en-US" smtClean="0">
              <a:ea typeface="ＭＳ Ｐゴシック" pitchFamily="34" charset="-128"/>
            </a:endParaRPr>
          </a:p>
        </p:txBody>
      </p:sp>
      <p:sp>
        <p:nvSpPr>
          <p:cNvPr id="9219" name="Rectangle 3"/>
          <p:cNvSpPr>
            <a:spLocks noGrp="1" noChangeArrowheads="1"/>
          </p:cNvSpPr>
          <p:nvPr>
            <p:ph idx="1"/>
          </p:nvPr>
        </p:nvSpPr>
        <p:spPr>
          <a:xfrm>
            <a:off x="341313" y="1673225"/>
            <a:ext cx="8229600" cy="4525963"/>
          </a:xfrm>
        </p:spPr>
        <p:txBody>
          <a:bodyPr/>
          <a:lstStyle/>
          <a:p>
            <a:pPr eaLnBrk="1" hangingPunct="1">
              <a:spcBef>
                <a:spcPct val="0"/>
              </a:spcBef>
              <a:defRPr/>
            </a:pPr>
            <a:r>
              <a:rPr lang="en-AU" dirty="0" smtClean="0">
                <a:solidFill>
                  <a:schemeClr val="accent3">
                    <a:lumMod val="50000"/>
                  </a:schemeClr>
                </a:solidFill>
                <a:ea typeface="ＭＳ Ｐゴシック" pitchFamily="34" charset="-128"/>
              </a:rPr>
              <a:t>Import Competition</a:t>
            </a:r>
          </a:p>
          <a:p>
            <a:pPr lvl="1" eaLnBrk="1" hangingPunct="1">
              <a:defRPr/>
            </a:pPr>
            <a:r>
              <a:rPr lang="en-AU" sz="2000" dirty="0" smtClean="0">
                <a:ea typeface="ＭＳ Ｐゴシック" pitchFamily="34" charset="-128"/>
              </a:rPr>
              <a:t>Decreasing commodity prices</a:t>
            </a:r>
          </a:p>
          <a:p>
            <a:pPr lvl="1" eaLnBrk="1" hangingPunct="1">
              <a:defRPr/>
            </a:pPr>
            <a:r>
              <a:rPr lang="en-AU" sz="2000" dirty="0" smtClean="0">
                <a:ea typeface="ＭＳ Ｐゴシック" pitchFamily="34" charset="-128"/>
              </a:rPr>
              <a:t>Import / export regulations</a:t>
            </a:r>
          </a:p>
          <a:p>
            <a:pPr lvl="1" eaLnBrk="1" hangingPunct="1">
              <a:defRPr/>
            </a:pPr>
            <a:r>
              <a:rPr lang="en-AU" sz="2000" dirty="0" smtClean="0">
                <a:ea typeface="ＭＳ Ｐゴシック" pitchFamily="34" charset="-128"/>
              </a:rPr>
              <a:t>Carbon protectionism </a:t>
            </a:r>
          </a:p>
          <a:p>
            <a:pPr eaLnBrk="1" hangingPunct="1">
              <a:spcBef>
                <a:spcPct val="0"/>
              </a:spcBef>
              <a:defRPr/>
            </a:pPr>
            <a:endParaRPr lang="en-AU" dirty="0" smtClean="0">
              <a:ea typeface="ＭＳ Ｐゴシック" pitchFamily="34" charset="-128"/>
            </a:endParaRPr>
          </a:p>
          <a:p>
            <a:pPr eaLnBrk="1" hangingPunct="1">
              <a:spcBef>
                <a:spcPct val="0"/>
              </a:spcBef>
              <a:defRPr/>
            </a:pPr>
            <a:r>
              <a:rPr lang="en-AU" dirty="0" smtClean="0">
                <a:solidFill>
                  <a:schemeClr val="accent3">
                    <a:lumMod val="50000"/>
                  </a:schemeClr>
                </a:solidFill>
                <a:ea typeface="ＭＳ Ｐゴシック" pitchFamily="34" charset="-128"/>
              </a:rPr>
              <a:t>Sustainability Compliance &amp; Labelling</a:t>
            </a:r>
          </a:p>
          <a:p>
            <a:pPr lvl="1" eaLnBrk="1" hangingPunct="1">
              <a:defRPr/>
            </a:pPr>
            <a:r>
              <a:rPr lang="en-AU" sz="2000" dirty="0" smtClean="0">
                <a:ea typeface="ＭＳ Ｐゴシック" pitchFamily="34" charset="-128"/>
              </a:rPr>
              <a:t>ISO 50001 Energy Management System</a:t>
            </a:r>
          </a:p>
          <a:p>
            <a:pPr lvl="1" eaLnBrk="1" hangingPunct="1">
              <a:defRPr/>
            </a:pPr>
            <a:r>
              <a:rPr lang="en-AU" sz="2000" dirty="0" smtClean="0">
                <a:ea typeface="ＭＳ Ｐゴシック" pitchFamily="34" charset="-128"/>
              </a:rPr>
              <a:t>Carbon Disclosure Project/ Global Reporting Initiative</a:t>
            </a:r>
          </a:p>
          <a:p>
            <a:pPr lvl="1" eaLnBrk="1" hangingPunct="1">
              <a:defRPr/>
            </a:pPr>
            <a:r>
              <a:rPr lang="en-AU" sz="2000" dirty="0" smtClean="0">
                <a:ea typeface="ＭＳ Ｐゴシック" pitchFamily="34" charset="-128"/>
              </a:rPr>
              <a:t>Other Customer requirements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ea typeface="ＭＳ Ｐゴシック" pitchFamily="34" charset="-128"/>
              </a:rPr>
              <a:t>Drivers for action by business</a:t>
            </a:r>
            <a:endParaRPr lang="en-AU" smtClean="0">
              <a:ea typeface="ＭＳ Ｐゴシック" pitchFamily="34" charset="-128"/>
            </a:endParaRPr>
          </a:p>
        </p:txBody>
      </p:sp>
      <p:sp>
        <p:nvSpPr>
          <p:cNvPr id="54275" name="Rectangle 3"/>
          <p:cNvSpPr>
            <a:spLocks noGrp="1" noChangeArrowheads="1"/>
          </p:cNvSpPr>
          <p:nvPr>
            <p:ph idx="1"/>
          </p:nvPr>
        </p:nvSpPr>
        <p:spPr>
          <a:xfrm>
            <a:off x="341313" y="1673225"/>
            <a:ext cx="8229600" cy="4525963"/>
          </a:xfrm>
        </p:spPr>
        <p:txBody>
          <a:bodyPr rtlCol="0">
            <a:normAutofit lnSpcReduction="10000"/>
          </a:bodyPr>
          <a:lstStyle/>
          <a:p>
            <a:pPr eaLnBrk="1" fontAlgn="auto" hangingPunct="1">
              <a:lnSpc>
                <a:spcPct val="90000"/>
              </a:lnSpc>
              <a:spcBef>
                <a:spcPct val="0"/>
              </a:spcBef>
              <a:spcAft>
                <a:spcPts val="0"/>
              </a:spcAft>
              <a:buFont typeface="Arial" pitchFamily="34" charset="0"/>
              <a:buChar char="•"/>
              <a:defRPr/>
            </a:pPr>
            <a:r>
              <a:rPr lang="en-US" dirty="0" smtClean="0">
                <a:ea typeface="ＭＳ Ｐゴシック" pitchFamily="34" charset="-128"/>
              </a:rPr>
              <a:t>Cost</a:t>
            </a:r>
          </a:p>
          <a:p>
            <a:pPr lvl="1" eaLnBrk="1" fontAlgn="auto" hangingPunct="1">
              <a:lnSpc>
                <a:spcPct val="90000"/>
              </a:lnSpc>
              <a:spcBef>
                <a:spcPct val="0"/>
              </a:spcBef>
              <a:spcAft>
                <a:spcPts val="0"/>
              </a:spcAft>
              <a:buFont typeface="Arial" pitchFamily="34" charset="0"/>
              <a:buChar char="–"/>
              <a:defRPr/>
            </a:pPr>
            <a:r>
              <a:rPr lang="en-US" dirty="0" smtClean="0">
                <a:ea typeface="ＭＳ Ｐゴシック" pitchFamily="34" charset="-128"/>
              </a:rPr>
              <a:t>Rising for </a:t>
            </a:r>
            <a:r>
              <a:rPr lang="en-US" dirty="0" smtClean="0">
                <a:solidFill>
                  <a:srgbClr val="FF0000"/>
                </a:solidFill>
                <a:ea typeface="ＭＳ Ｐゴシック" pitchFamily="34" charset="-128"/>
              </a:rPr>
              <a:t>energy,</a:t>
            </a:r>
            <a:r>
              <a:rPr lang="en-US" dirty="0" smtClean="0">
                <a:solidFill>
                  <a:srgbClr val="00B050"/>
                </a:solidFill>
                <a:ea typeface="ＭＳ Ｐゴシック" pitchFamily="34" charset="-128"/>
              </a:rPr>
              <a:t> </a:t>
            </a:r>
            <a:r>
              <a:rPr lang="en-US" dirty="0" smtClean="0">
                <a:solidFill>
                  <a:srgbClr val="FF0000"/>
                </a:solidFill>
                <a:ea typeface="ＭＳ Ｐゴシック" pitchFamily="34" charset="-128"/>
              </a:rPr>
              <a:t>water, carbon</a:t>
            </a:r>
          </a:p>
          <a:p>
            <a:pPr eaLnBrk="1" fontAlgn="auto" hangingPunct="1">
              <a:lnSpc>
                <a:spcPct val="90000"/>
              </a:lnSpc>
              <a:spcBef>
                <a:spcPct val="0"/>
              </a:spcBef>
              <a:spcAft>
                <a:spcPts val="0"/>
              </a:spcAft>
              <a:buFont typeface="Arial" pitchFamily="34" charset="0"/>
              <a:buChar char="•"/>
              <a:defRPr/>
            </a:pPr>
            <a:r>
              <a:rPr lang="en-US" dirty="0" smtClean="0">
                <a:ea typeface="ＭＳ Ｐゴシック" pitchFamily="34" charset="-128"/>
              </a:rPr>
              <a:t>Competitiveness</a:t>
            </a:r>
          </a:p>
          <a:p>
            <a:pPr lvl="1" eaLnBrk="1" fontAlgn="auto" hangingPunct="1">
              <a:lnSpc>
                <a:spcPct val="90000"/>
              </a:lnSpc>
              <a:spcBef>
                <a:spcPct val="0"/>
              </a:spcBef>
              <a:spcAft>
                <a:spcPts val="0"/>
              </a:spcAft>
              <a:buFont typeface="Arial" pitchFamily="34" charset="0"/>
              <a:buChar char="–"/>
              <a:defRPr/>
            </a:pPr>
            <a:r>
              <a:rPr lang="en-US" dirty="0" smtClean="0">
                <a:ea typeface="ＭＳ Ｐゴシック" pitchFamily="34" charset="-128"/>
              </a:rPr>
              <a:t>Tighter</a:t>
            </a:r>
            <a:r>
              <a:rPr lang="en-US" dirty="0" smtClean="0">
                <a:solidFill>
                  <a:srgbClr val="FF0000"/>
                </a:solidFill>
                <a:ea typeface="ＭＳ Ｐゴシック" pitchFamily="34" charset="-128"/>
              </a:rPr>
              <a:t> margins</a:t>
            </a:r>
            <a:r>
              <a:rPr lang="en-US" dirty="0" smtClean="0">
                <a:ea typeface="ＭＳ Ｐゴシック" pitchFamily="34" charset="-128"/>
              </a:rPr>
              <a:t>, </a:t>
            </a:r>
            <a:r>
              <a:rPr lang="en-US" dirty="0" smtClean="0">
                <a:solidFill>
                  <a:srgbClr val="00B050"/>
                </a:solidFill>
                <a:ea typeface="ＭＳ Ｐゴシック" pitchFamily="34" charset="-128"/>
              </a:rPr>
              <a:t>‘green’ differentiation</a:t>
            </a:r>
          </a:p>
          <a:p>
            <a:pPr eaLnBrk="1" fontAlgn="auto" hangingPunct="1">
              <a:lnSpc>
                <a:spcPct val="90000"/>
              </a:lnSpc>
              <a:spcBef>
                <a:spcPct val="0"/>
              </a:spcBef>
              <a:spcAft>
                <a:spcPts val="0"/>
              </a:spcAft>
              <a:buFont typeface="Arial" pitchFamily="34" charset="0"/>
              <a:buChar char="•"/>
              <a:defRPr/>
            </a:pPr>
            <a:r>
              <a:rPr lang="en-US" dirty="0" smtClean="0">
                <a:ea typeface="ＭＳ Ｐゴシック" pitchFamily="34" charset="-128"/>
              </a:rPr>
              <a:t>Compliance</a:t>
            </a:r>
          </a:p>
          <a:p>
            <a:pPr lvl="1" eaLnBrk="1" fontAlgn="auto" hangingPunct="1">
              <a:lnSpc>
                <a:spcPct val="90000"/>
              </a:lnSpc>
              <a:spcBef>
                <a:spcPct val="0"/>
              </a:spcBef>
              <a:spcAft>
                <a:spcPts val="0"/>
              </a:spcAft>
              <a:buFont typeface="Arial" pitchFamily="34" charset="0"/>
              <a:buChar char="–"/>
              <a:defRPr/>
            </a:pPr>
            <a:r>
              <a:rPr lang="en-US" dirty="0" smtClean="0">
                <a:solidFill>
                  <a:srgbClr val="FF0000"/>
                </a:solidFill>
                <a:ea typeface="ＭＳ Ｐゴシック" pitchFamily="34" charset="-128"/>
              </a:rPr>
              <a:t>Increasing regulatory burden </a:t>
            </a:r>
            <a:r>
              <a:rPr lang="en-US" dirty="0" smtClean="0">
                <a:ea typeface="ＭＳ Ｐゴシック" pitchFamily="34" charset="-128"/>
              </a:rPr>
              <a:t>as Governments seek to overcome markets failure to act</a:t>
            </a:r>
          </a:p>
          <a:p>
            <a:pPr eaLnBrk="1" fontAlgn="auto" hangingPunct="1">
              <a:lnSpc>
                <a:spcPct val="90000"/>
              </a:lnSpc>
              <a:spcBef>
                <a:spcPct val="0"/>
              </a:spcBef>
              <a:spcAft>
                <a:spcPts val="0"/>
              </a:spcAft>
              <a:buFont typeface="Arial" pitchFamily="34" charset="0"/>
              <a:buChar char="•"/>
              <a:defRPr/>
            </a:pPr>
            <a:r>
              <a:rPr lang="en-US" dirty="0" smtClean="0">
                <a:ea typeface="ＭＳ Ｐゴシック" pitchFamily="34" charset="-128"/>
              </a:rPr>
              <a:t>Community expectation</a:t>
            </a:r>
          </a:p>
          <a:p>
            <a:pPr lvl="1" eaLnBrk="1" fontAlgn="auto" hangingPunct="1">
              <a:lnSpc>
                <a:spcPct val="90000"/>
              </a:lnSpc>
              <a:spcBef>
                <a:spcPct val="0"/>
              </a:spcBef>
              <a:spcAft>
                <a:spcPts val="0"/>
              </a:spcAft>
              <a:buFont typeface="Arial" pitchFamily="34" charset="0"/>
              <a:buChar char="–"/>
              <a:defRPr/>
            </a:pPr>
            <a:r>
              <a:rPr lang="en-US" dirty="0" smtClean="0">
                <a:ea typeface="ＭＳ Ｐゴシック" pitchFamily="34" charset="-128"/>
              </a:rPr>
              <a:t>brand </a:t>
            </a:r>
            <a:r>
              <a:rPr lang="en-US" dirty="0" smtClean="0">
                <a:solidFill>
                  <a:srgbClr val="00B050"/>
                </a:solidFill>
                <a:ea typeface="ＭＳ Ｐゴシック" pitchFamily="34" charset="-128"/>
              </a:rPr>
              <a:t>reputation</a:t>
            </a:r>
          </a:p>
          <a:p>
            <a:pPr eaLnBrk="1" fontAlgn="auto" hangingPunct="1">
              <a:lnSpc>
                <a:spcPct val="90000"/>
              </a:lnSpc>
              <a:spcBef>
                <a:spcPct val="0"/>
              </a:spcBef>
              <a:spcAft>
                <a:spcPts val="0"/>
              </a:spcAft>
              <a:buFont typeface="Arial" pitchFamily="34" charset="0"/>
              <a:buChar char="•"/>
              <a:defRPr/>
            </a:pPr>
            <a:r>
              <a:rPr lang="en-US" dirty="0" smtClean="0">
                <a:ea typeface="ＭＳ Ｐゴシック" pitchFamily="34" charset="-128"/>
              </a:rPr>
              <a:t>Customer</a:t>
            </a:r>
          </a:p>
          <a:p>
            <a:pPr lvl="1" eaLnBrk="1" fontAlgn="auto" hangingPunct="1">
              <a:lnSpc>
                <a:spcPct val="90000"/>
              </a:lnSpc>
              <a:spcBef>
                <a:spcPct val="0"/>
              </a:spcBef>
              <a:spcAft>
                <a:spcPts val="0"/>
              </a:spcAft>
              <a:buFont typeface="Arial" pitchFamily="34" charset="0"/>
              <a:buChar char="–"/>
              <a:defRPr/>
            </a:pPr>
            <a:r>
              <a:rPr lang="en-US" dirty="0" smtClean="0">
                <a:ea typeface="ＭＳ Ｐゴシック" pitchFamily="34" charset="-128"/>
              </a:rPr>
              <a:t>Supply chain pressures, footprints and green </a:t>
            </a:r>
            <a:r>
              <a:rPr lang="en-US" dirty="0" smtClean="0">
                <a:solidFill>
                  <a:srgbClr val="00B050"/>
                </a:solidFill>
                <a:ea typeface="ＭＳ Ｐゴシック" pitchFamily="34" charset="-128"/>
              </a:rPr>
              <a:t>credentials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1647</TotalTime>
  <Words>1530</Words>
  <Application>Microsoft Office PowerPoint</Application>
  <PresentationFormat>On-screen Show (4:3)</PresentationFormat>
  <Paragraphs>285</Paragraphs>
  <Slides>32</Slides>
  <Notes>27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9" baseType="lpstr">
      <vt:lpstr>Arial</vt:lpstr>
      <vt:lpstr>ＭＳ Ｐゴシック</vt:lpstr>
      <vt:lpstr>Calibri</vt:lpstr>
      <vt:lpstr>Times</vt:lpstr>
      <vt:lpstr>Arial Narrow</vt:lpstr>
      <vt:lpstr>Office Theme</vt:lpstr>
      <vt:lpstr>Worksheet</vt:lpstr>
      <vt:lpstr>Embedding Energy Management - Global trends presentation</vt:lpstr>
      <vt:lpstr>Context – resource use and cost at this site (from Energy baseline tool)</vt:lpstr>
      <vt:lpstr>Site business plans and existing energy related targets/goals</vt:lpstr>
      <vt:lpstr>Sites energy use insert here</vt:lpstr>
      <vt:lpstr>Global trends for the Foundries, Fabricators and Related Industries</vt:lpstr>
      <vt:lpstr>Ecosytem interactions</vt:lpstr>
      <vt:lpstr>Major trends in Foundries Sector  Dr.-Ing. Gotthard Wolf, German Foundry Association Farouk Varachia, Metal Casting Technology Station, SA</vt:lpstr>
      <vt:lpstr>Major trends in Foundries Sector</vt:lpstr>
      <vt:lpstr>Drivers for action by business</vt:lpstr>
      <vt:lpstr>Redefining Business Success</vt:lpstr>
      <vt:lpstr>e.g. Redefining the value chain</vt:lpstr>
      <vt:lpstr>Organisational evolution - where do want to be? </vt:lpstr>
      <vt:lpstr>Australian trends, policy and legislation</vt:lpstr>
      <vt:lpstr>Australian Energy Trends</vt:lpstr>
      <vt:lpstr> Electricity price escalation  -  doubling by 2020</vt:lpstr>
      <vt:lpstr>Electricity Price Outlook</vt:lpstr>
      <vt:lpstr>Australian Gas Price Outlook</vt:lpstr>
      <vt:lpstr>Energy price increase from  Carbon price at $23 per tonne CO2-e</vt:lpstr>
      <vt:lpstr>The game has changed! How 8 year payback project in 2008 is 3.5 years in 2012</vt:lpstr>
      <vt:lpstr>Impact of electricity costs, exchange rate, carbon price (and capital grant)</vt:lpstr>
      <vt:lpstr>Energy programs / initiatives</vt:lpstr>
      <vt:lpstr>Efficiency to underpin carbon abatement to 2020</vt:lpstr>
      <vt:lpstr>McKinsey’s MAC analysis agrees</vt:lpstr>
      <vt:lpstr>PowerPoint Presentation</vt:lpstr>
      <vt:lpstr>Planning a strategic response to energy related business trends in the Foundry and Fabrication industries</vt:lpstr>
      <vt:lpstr>Where do you want to be?</vt:lpstr>
      <vt:lpstr>Identify business initiatives &amp; plans</vt:lpstr>
      <vt:lpstr>For example</vt:lpstr>
      <vt:lpstr>PowerPoint Presentation</vt:lpstr>
      <vt:lpstr>Given these plans, where are you placed on energy / carbon?</vt:lpstr>
      <vt:lpstr>Where do you want to be positioned in the future?</vt:lpstr>
      <vt:lpstr>Consolidating the trends and your plans and position….</vt:lpstr>
    </vt:vector>
  </TitlesOfParts>
  <Company>Energetics Pty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Energetics Presentation</dc:title>
  <dc:creator>Energetics Pty Ltd</dc:creator>
  <cp:lastModifiedBy>Celeste</cp:lastModifiedBy>
  <cp:revision>131</cp:revision>
  <dcterms:created xsi:type="dcterms:W3CDTF">2010-06-20T06:27:49Z</dcterms:created>
  <dcterms:modified xsi:type="dcterms:W3CDTF">2013-05-18T09:13:43Z</dcterms:modified>
  <cp:category>Templates</cp:category>
</cp:coreProperties>
</file>