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5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6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17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8.xml" ContentType="application/vnd.openxmlformats-officedocument.presentationml.notesSl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notesMasterIdLst>
    <p:notesMasterId r:id="rId20"/>
  </p:notesMasterIdLst>
  <p:handoutMasterIdLst>
    <p:handoutMasterId r:id="rId21"/>
  </p:handoutMasterIdLst>
  <p:sldIdLst>
    <p:sldId id="321" r:id="rId2"/>
    <p:sldId id="296" r:id="rId3"/>
    <p:sldId id="298" r:id="rId4"/>
    <p:sldId id="301" r:id="rId5"/>
    <p:sldId id="308" r:id="rId6"/>
    <p:sldId id="309" r:id="rId7"/>
    <p:sldId id="310" r:id="rId8"/>
    <p:sldId id="305" r:id="rId9"/>
    <p:sldId id="306" r:id="rId10"/>
    <p:sldId id="313" r:id="rId11"/>
    <p:sldId id="311" r:id="rId12"/>
    <p:sldId id="312" r:id="rId13"/>
    <p:sldId id="318" r:id="rId14"/>
    <p:sldId id="320" r:id="rId15"/>
    <p:sldId id="315" r:id="rId16"/>
    <p:sldId id="316" r:id="rId17"/>
    <p:sldId id="317" r:id="rId18"/>
    <p:sldId id="319" r:id="rId19"/>
  </p:sldIdLst>
  <p:sldSz cx="9144000" cy="6858000" type="screen4x3"/>
  <p:notesSz cx="6797675" cy="9926638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aylorj" initials="t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3A39"/>
    <a:srgbClr val="DD6225"/>
    <a:srgbClr val="DDDDDD"/>
    <a:srgbClr val="F580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100" d="100"/>
          <a:sy n="100" d="100"/>
        </p:scale>
        <p:origin x="-1848" y="-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denvirp\My%20Documents\My%20Work%20Files\Deliverables\Practice%20guides\Final%20Tools\M1,4%20Baseline%20tool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denvirp\My%20Documents\My%20Work%20Files\Deliverables\Practice%20guides\Final%20Tools\M2%20Agrifoods_Whats_my_footprint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denvirp\My%20Documents\My%20Work%20Files\Deliverables\Practice%20guides\Final%20Tools\M2%20Agrifoods_Whats_my_footprint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denvirp\My%20Documents\My%20Work%20Files\Deliverables\Practice%20guides\Final%20Tools\M2%20Agrifoods_Whats_my_footprint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Documents%20and%20Settings\denvirp\My%20Documents\My%20Work%20Files\Deliverables\Practice%20guides\Final%20Tools\M2%20Agrifoods_Whats_my_footprint.xlsx" TargetMode="External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52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AU" dirty="0"/>
              <a:t>Financial Year </a:t>
            </a:r>
            <a:r>
              <a:rPr lang="en-AU" dirty="0" smtClean="0"/>
              <a:t>2012 </a:t>
            </a:r>
            <a:r>
              <a:rPr lang="en-AU" dirty="0"/>
              <a:t>Energy Usage, Resources Cost and GHG Emissions</a:t>
            </a:r>
          </a:p>
        </c:rich>
      </c:tx>
      <c:layout>
        <c:manualLayout>
          <c:xMode val="edge"/>
          <c:yMode val="edge"/>
          <c:x val="0.20298850289557901"/>
          <c:y val="1.7299317907547719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444674250258641"/>
          <c:y val="0.14067796610169492"/>
          <c:w val="0.88521199586349553"/>
          <c:h val="0.70677966101694911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'Total Energy &amp; Water'!$B$15</c:f>
              <c:strCache>
                <c:ptCount val="1"/>
                <c:pt idx="0">
                  <c:v>Natural Gas</c:v>
                </c:pt>
              </c:strCache>
            </c:strRef>
          </c:tx>
          <c:spPr>
            <a:solidFill>
              <a:srgbClr val="DD6225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525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'Total Energy &amp; Water'!$C$13:$E$13</c:f>
              <c:strCache>
                <c:ptCount val="3"/>
                <c:pt idx="0">
                  <c:v>Energy</c:v>
                </c:pt>
                <c:pt idx="1">
                  <c:v>Cost</c:v>
                </c:pt>
                <c:pt idx="2">
                  <c:v>Tonne CO2 -e</c:v>
                </c:pt>
              </c:strCache>
            </c:strRef>
          </c:cat>
          <c:val>
            <c:numRef>
              <c:f>'Total Energy &amp; Water'!$C$15:$E$15</c:f>
              <c:numCache>
                <c:formatCode>"$"#,##0</c:formatCode>
                <c:ptCount val="3"/>
                <c:pt idx="0" formatCode="#,##0\ &quot;GJ&quot;">
                  <c:v>48135</c:v>
                </c:pt>
                <c:pt idx="1">
                  <c:v>300843.75</c:v>
                </c:pt>
                <c:pt idx="2" formatCode="#,##0">
                  <c:v>2464.5120000000002</c:v>
                </c:pt>
              </c:numCache>
            </c:numRef>
          </c:val>
        </c:ser>
        <c:ser>
          <c:idx val="2"/>
          <c:order val="1"/>
          <c:tx>
            <c:strRef>
              <c:f>'Total Energy &amp; Water'!$B$14</c:f>
              <c:strCache>
                <c:ptCount val="1"/>
                <c:pt idx="0">
                  <c:v>Electricity</c:v>
                </c:pt>
              </c:strCache>
            </c:strRef>
          </c:tx>
          <c:spPr>
            <a:solidFill>
              <a:srgbClr val="00330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525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'Total Energy &amp; Water'!$C$13:$E$13</c:f>
              <c:strCache>
                <c:ptCount val="3"/>
                <c:pt idx="0">
                  <c:v>Energy</c:v>
                </c:pt>
                <c:pt idx="1">
                  <c:v>Cost</c:v>
                </c:pt>
                <c:pt idx="2">
                  <c:v>Tonne CO2 -e</c:v>
                </c:pt>
              </c:strCache>
            </c:strRef>
          </c:cat>
          <c:val>
            <c:numRef>
              <c:f>'Total Energy &amp; Water'!$C$14:$E$14</c:f>
              <c:numCache>
                <c:formatCode>"$"#,##0</c:formatCode>
                <c:ptCount val="3"/>
                <c:pt idx="0" formatCode="#,##0\ &quot;GJ&quot;">
                  <c:v>29664</c:v>
                </c:pt>
                <c:pt idx="1">
                  <c:v>906400</c:v>
                </c:pt>
                <c:pt idx="2" formatCode="#,##0">
                  <c:v>7333.6</c:v>
                </c:pt>
              </c:numCache>
            </c:numRef>
          </c:val>
        </c:ser>
        <c:ser>
          <c:idx val="3"/>
          <c:order val="2"/>
          <c:tx>
            <c:strRef>
              <c:f>'Total Energy &amp; Water'!$B$16</c:f>
              <c:strCache>
                <c:ptCount val="1"/>
                <c:pt idx="0">
                  <c:v>Diesel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-2.033898305084742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4.519774011299440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2.48587570621469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525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'Total Energy &amp; Water'!$C$13:$E$13</c:f>
              <c:strCache>
                <c:ptCount val="3"/>
                <c:pt idx="0">
                  <c:v>Energy</c:v>
                </c:pt>
                <c:pt idx="1">
                  <c:v>Cost</c:v>
                </c:pt>
                <c:pt idx="2">
                  <c:v>Tonne CO2 -e</c:v>
                </c:pt>
              </c:strCache>
            </c:strRef>
          </c:cat>
          <c:val>
            <c:numRef>
              <c:f>'Total Energy &amp; Water'!$C$16:$E$16</c:f>
              <c:numCache>
                <c:formatCode>"$"#,##0</c:formatCode>
                <c:ptCount val="3"/>
                <c:pt idx="0" formatCode="#,##0\ &quot;GJ&quot;">
                  <c:v>5770.7000000000007</c:v>
                </c:pt>
                <c:pt idx="1">
                  <c:v>186875</c:v>
                </c:pt>
                <c:pt idx="2" formatCode="#,##0">
                  <c:v>399.33244000000008</c:v>
                </c:pt>
              </c:numCache>
            </c:numRef>
          </c:val>
        </c:ser>
        <c:ser>
          <c:idx val="1"/>
          <c:order val="3"/>
          <c:tx>
            <c:strRef>
              <c:f>'Total Energy &amp; Water'!$B$17</c:f>
              <c:strCache>
                <c:ptCount val="1"/>
                <c:pt idx="0">
                  <c:v>Water</c:v>
                </c:pt>
              </c:strCache>
            </c:strRef>
          </c:tx>
          <c:invertIfNegative val="0"/>
          <c:val>
            <c:numRef>
              <c:f>('Total Energy &amp; Water'!$C$18,'Total Energy &amp; Water'!$D$17:$E$17)</c:f>
              <c:numCache>
                <c:formatCode>"$"#,##0</c:formatCode>
                <c:ptCount val="3"/>
                <c:pt idx="1">
                  <c:v>229441.40625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6527616"/>
        <c:axId val="46529152"/>
      </c:barChart>
      <c:catAx>
        <c:axId val="46527616"/>
        <c:scaling>
          <c:orientation val="minMax"/>
        </c:scaling>
        <c:delete val="0"/>
        <c:axPos val="b"/>
        <c:numFmt formatCode="&quot;$&quot;#,##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52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65291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6529152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0%" sourceLinked="1"/>
        <c:majorTickMark val="out"/>
        <c:minorTickMark val="none"/>
        <c:tickLblPos val="none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52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6527616"/>
        <c:crosses val="autoZero"/>
        <c:crossBetween val="between"/>
        <c:majorUnit val="0.25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9.5668172792020223E-2"/>
          <c:y val="0.94237288135593156"/>
          <c:w val="0.87410096289193329"/>
          <c:h val="4.5686729836737036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28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5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24"/>
    </mc:Choice>
    <mc:Fallback>
      <c:style val="24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>
        <c:manualLayout>
          <c:xMode val="edge"/>
          <c:yMode val="edge"/>
          <c:x val="0.36874979593417517"/>
          <c:y val="3.0211479288215597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2400"/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8031088082901562E-2"/>
          <c:y val="0.38945578231292788"/>
          <c:w val="0.91088082901554401"/>
          <c:h val="0.277210884353743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Inputs!$G$5</c:f>
              <c:strCache>
                <c:ptCount val="1"/>
                <c:pt idx="0">
                  <c:v>Total annual emissions 
(kt CO2-e)</c:v>
                </c:pt>
              </c:strCache>
            </c:strRef>
          </c:tx>
          <c:spPr>
            <a:gradFill rotWithShape="0">
              <a:gsLst>
                <a:gs pos="0">
                  <a:srgbClr val="FFB977"/>
                </a:gs>
                <a:gs pos="100000">
                  <a:srgbClr val="FF932B"/>
                </a:gs>
              </a:gsLst>
              <a:lin ang="5400000"/>
            </a:gradFill>
            <a:ln w="25400">
              <a:noFill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strRef>
              <c:f>Inputs!$A$6:$A$36</c:f>
              <c:strCache>
                <c:ptCount val="31"/>
                <c:pt idx="1">
                  <c:v>Electricity</c:v>
                </c:pt>
                <c:pt idx="2">
                  <c:v>Diesel</c:v>
                </c:pt>
                <c:pt idx="3">
                  <c:v>Automotive gasoline (petrol)</c:v>
                </c:pt>
                <c:pt idx="4">
                  <c:v>Aviation gasoline (AVGAS)</c:v>
                </c:pt>
                <c:pt idx="5">
                  <c:v>Aviation turbine fuel</c:v>
                </c:pt>
                <c:pt idx="6">
                  <c:v>Biodiesel</c:v>
                </c:pt>
                <c:pt idx="7">
                  <c:v>Fuel oil</c:v>
                </c:pt>
                <c:pt idx="8">
                  <c:v>Ethanol</c:v>
                </c:pt>
                <c:pt idx="9">
                  <c:v>Kerosene</c:v>
                </c:pt>
                <c:pt idx="10">
                  <c:v>LPG</c:v>
                </c:pt>
                <c:pt idx="11">
                  <c:v>Other petroleum products nec (including waste oils)</c:v>
                </c:pt>
                <c:pt idx="12">
                  <c:v>Natural Gas - coal mine waste gas</c:v>
                </c:pt>
                <c:pt idx="13">
                  <c:v>Natural Gas - non-transport</c:v>
                </c:pt>
                <c:pt idx="14">
                  <c:v>Natural gas - Transport (heavy vehicles)</c:v>
                </c:pt>
                <c:pt idx="15">
                  <c:v>Landfill gas and biogas</c:v>
                </c:pt>
                <c:pt idx="16">
                  <c:v>Bagasse (Other primary solid biomass)</c:v>
                </c:pt>
                <c:pt idx="17">
                  <c:v>Black Coal - Uses other than for electricity and coking </c:v>
                </c:pt>
                <c:pt idx="18">
                  <c:v>Brown coal </c:v>
                </c:pt>
                <c:pt idx="19">
                  <c:v>Brown coal briquettes </c:v>
                </c:pt>
                <c:pt idx="20">
                  <c:v>Coking Coal (metallurgical)</c:v>
                </c:pt>
                <c:pt idx="21">
                  <c:v>Coke oven coke</c:v>
                </c:pt>
                <c:pt idx="22">
                  <c:v>Industrial Waste (Tyres)</c:v>
                </c:pt>
                <c:pt idx="23">
                  <c:v>Municipal materials recycled for energy (biomass) - Non-transport</c:v>
                </c:pt>
                <c:pt idx="24">
                  <c:v>Municipal materials recycled for energy (non-biomass) - Non-transport</c:v>
                </c:pt>
                <c:pt idx="25">
                  <c:v>Other Primary Solid Biomass (Other than Bagasse)</c:v>
                </c:pt>
                <c:pt idx="26">
                  <c:v>Wood/Wood Waste - Non-Residential uses</c:v>
                </c:pt>
                <c:pt idx="27">
                  <c:v>Methane (CH4) emissions </c:v>
                </c:pt>
                <c:pt idx="28">
                  <c:v>Carbon dioxide (CO2) emissions </c:v>
                </c:pt>
                <c:pt idx="29">
                  <c:v>Nitrous Oxide (N2O) emissions </c:v>
                </c:pt>
                <c:pt idx="30">
                  <c:v>Sulphur Hexafluoride (SF6) emissions </c:v>
                </c:pt>
              </c:strCache>
            </c:strRef>
          </c:cat>
          <c:val>
            <c:numRef>
              <c:f>Inputs!$G$6:$G$36</c:f>
              <c:numCache>
                <c:formatCode>General</c:formatCode>
                <c:ptCount val="31"/>
                <c:pt idx="1">
                  <c:v>7.5649999999999809</c:v>
                </c:pt>
                <c:pt idx="2">
                  <c:v>1.25</c:v>
                </c:pt>
                <c:pt idx="13">
                  <c:v>2.6950000000000003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659456"/>
        <c:axId val="46660992"/>
      </c:barChart>
      <c:catAx>
        <c:axId val="46659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-2100000" vert="horz" anchor="ctr" anchorCtr="1"/>
          <a:lstStyle/>
          <a:p>
            <a:pPr>
              <a:defRPr/>
            </a:pPr>
            <a:endParaRPr lang="en-US"/>
          </a:p>
        </c:txPr>
        <c:crossAx val="46660992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46660992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46659456"/>
        <c:crosses val="autoZero"/>
        <c:crossBetween val="between"/>
      </c:valAx>
      <c:spPr>
        <a:solidFill>
          <a:srgbClr val="FFFFFF"/>
        </a:solidFill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5424430641822057"/>
          <c:y val="0.20748299319728025"/>
          <c:w val="0.68012422360248792"/>
          <c:h val="0.69727891156462585"/>
        </c:manualLayout>
      </c:layout>
      <c:pie3DChart>
        <c:varyColors val="1"/>
        <c:ser>
          <c:idx val="0"/>
          <c:order val="0"/>
          <c:spPr>
            <a:solidFill>
              <a:srgbClr val="F79646"/>
            </a:solidFill>
            <a:ln w="3175">
              <a:solidFill>
                <a:srgbClr val="FFFFFF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explosion val="25"/>
          <c:dPt>
            <c:idx val="0"/>
            <c:bubble3D val="0"/>
            <c:spPr>
              <a:solidFill>
                <a:srgbClr val="DB843D"/>
              </a:solidFill>
              <a:ln w="3175">
                <a:solidFill>
                  <a:srgbClr val="FFFFFF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</c:dPt>
          <c:dPt>
            <c:idx val="1"/>
            <c:bubble3D val="0"/>
            <c:spPr>
              <a:solidFill>
                <a:srgbClr val="F9B590"/>
              </a:solidFill>
              <a:ln w="3175">
                <a:solidFill>
                  <a:srgbClr val="FFFFFF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</c:dPt>
          <c:dLbls>
            <c:dLbl>
              <c:idx val="0"/>
              <c:layout>
                <c:manualLayout>
                  <c:x val="4.7138781565347822E-2"/>
                  <c:y val="8.062260074633527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6.1977252843394587E-2"/>
                  <c:y val="-0.5063002838930847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(Inputs!$K$1,Inputs!$L$1)</c:f>
              <c:strCache>
                <c:ptCount val="2"/>
                <c:pt idx="0">
                  <c:v>Scope 1 emissions</c:v>
                </c:pt>
                <c:pt idx="1">
                  <c:v>Scope 2 emissions</c:v>
                </c:pt>
              </c:strCache>
            </c:strRef>
          </c:cat>
          <c:val>
            <c:numRef>
              <c:f>(Inputs!$K$3,Inputs!$L$3)</c:f>
              <c:numCache>
                <c:formatCode>General</c:formatCode>
                <c:ptCount val="2"/>
                <c:pt idx="0">
                  <c:v>0.64241645244215961</c:v>
                </c:pt>
                <c:pt idx="1">
                  <c:v>1.9951156812339341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24"/>
    </mc:Choice>
    <mc:Fallback>
      <c:style val="24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>
        <c:manualLayout>
          <c:xMode val="edge"/>
          <c:yMode val="edge"/>
          <c:x val="0.34303549503359371"/>
          <c:y val="3.3132561181988228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2400" b="0"/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9119170984456264E-2"/>
          <c:y val="0.38775510204081631"/>
          <c:w val="0.88186528497409322"/>
          <c:h val="0.275510204081632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Inputs!$H$5</c:f>
              <c:strCache>
                <c:ptCount val="1"/>
                <c:pt idx="0">
                  <c:v>Annual energy consumption 
(TJ)</c:v>
                </c:pt>
              </c:strCache>
            </c:strRef>
          </c:tx>
          <c:spPr>
            <a:gradFill rotWithShape="0">
              <a:gsLst>
                <a:gs pos="0">
                  <a:srgbClr val="FFB977"/>
                </a:gs>
                <a:gs pos="100000">
                  <a:srgbClr val="FF932B"/>
                </a:gs>
              </a:gsLst>
              <a:lin ang="5400000"/>
            </a:gradFill>
            <a:ln w="25400">
              <a:noFill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strRef>
              <c:f>Inputs!$A$6:$A$36</c:f>
              <c:strCache>
                <c:ptCount val="31"/>
                <c:pt idx="1">
                  <c:v>Electricity</c:v>
                </c:pt>
                <c:pt idx="2">
                  <c:v>Diesel</c:v>
                </c:pt>
                <c:pt idx="3">
                  <c:v>Automotive gasoline (petrol)</c:v>
                </c:pt>
                <c:pt idx="4">
                  <c:v>Aviation gasoline (AVGAS)</c:v>
                </c:pt>
                <c:pt idx="5">
                  <c:v>Aviation turbine fuel</c:v>
                </c:pt>
                <c:pt idx="6">
                  <c:v>Biodiesel</c:v>
                </c:pt>
                <c:pt idx="7">
                  <c:v>Fuel oil</c:v>
                </c:pt>
                <c:pt idx="8">
                  <c:v>Ethanol</c:v>
                </c:pt>
                <c:pt idx="9">
                  <c:v>Kerosene</c:v>
                </c:pt>
                <c:pt idx="10">
                  <c:v>LPG</c:v>
                </c:pt>
                <c:pt idx="11">
                  <c:v>Other petroleum products nec (including waste oils)</c:v>
                </c:pt>
                <c:pt idx="12">
                  <c:v>Natural Gas - coal mine waste gas</c:v>
                </c:pt>
                <c:pt idx="13">
                  <c:v>Natural Gas - non-transport</c:v>
                </c:pt>
                <c:pt idx="14">
                  <c:v>Natural gas - Transport (heavy vehicles)</c:v>
                </c:pt>
                <c:pt idx="15">
                  <c:v>Landfill gas and biogas</c:v>
                </c:pt>
                <c:pt idx="16">
                  <c:v>Bagasse (Other primary solid biomass)</c:v>
                </c:pt>
                <c:pt idx="17">
                  <c:v>Black Coal - Uses other than for electricity and coking </c:v>
                </c:pt>
                <c:pt idx="18">
                  <c:v>Brown coal </c:v>
                </c:pt>
                <c:pt idx="19">
                  <c:v>Brown coal briquettes </c:v>
                </c:pt>
                <c:pt idx="20">
                  <c:v>Coking Coal (metallurgical)</c:v>
                </c:pt>
                <c:pt idx="21">
                  <c:v>Coke oven coke</c:v>
                </c:pt>
                <c:pt idx="22">
                  <c:v>Industrial Waste (Tyres)</c:v>
                </c:pt>
                <c:pt idx="23">
                  <c:v>Municipal materials recycled for energy (biomass) - Non-transport</c:v>
                </c:pt>
                <c:pt idx="24">
                  <c:v>Municipal materials recycled for energy (non-biomass) - Non-transport</c:v>
                </c:pt>
                <c:pt idx="25">
                  <c:v>Other Primary Solid Biomass (Other than Bagasse)</c:v>
                </c:pt>
                <c:pt idx="26">
                  <c:v>Wood/Wood Waste - Non-Residential uses</c:v>
                </c:pt>
                <c:pt idx="27">
                  <c:v>Methane (CH4) emissions </c:v>
                </c:pt>
                <c:pt idx="28">
                  <c:v>Carbon dioxide (CO2) emissions </c:v>
                </c:pt>
                <c:pt idx="29">
                  <c:v>Nitrous Oxide (N2O) emissions </c:v>
                </c:pt>
                <c:pt idx="30">
                  <c:v>Sulphur Hexafluoride (SF6) emissions </c:v>
                </c:pt>
              </c:strCache>
            </c:strRef>
          </c:cat>
          <c:val>
            <c:numRef>
              <c:f>Inputs!$H$6:$H$36</c:f>
              <c:numCache>
                <c:formatCode>General</c:formatCode>
                <c:ptCount val="31"/>
                <c:pt idx="1">
                  <c:v>30.6</c:v>
                </c:pt>
                <c:pt idx="2">
                  <c:v>4.824999999999978</c:v>
                </c:pt>
                <c:pt idx="13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733568"/>
        <c:axId val="46747648"/>
      </c:barChart>
      <c:catAx>
        <c:axId val="46733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-2100000" vert="horz"/>
          <a:lstStyle/>
          <a:p>
            <a:pPr>
              <a:defRPr/>
            </a:pPr>
            <a:endParaRPr lang="en-US"/>
          </a:p>
        </c:txPr>
        <c:crossAx val="46747648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46747648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46733568"/>
        <c:crosses val="autoZero"/>
        <c:crossBetween val="between"/>
      </c:valAx>
      <c:spPr>
        <a:solidFill>
          <a:srgbClr val="FFFFFF"/>
        </a:solidFill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AU" sz="2400" b="0"/>
              <a:t>Carbon liability under 3 pricing scenarios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6.1139896373056946E-2"/>
          <c:y val="0.19897959183673491"/>
          <c:w val="0.71606217616580314"/>
          <c:h val="0.525510204081629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Inputs!$K$6</c:f>
              <c:strCache>
                <c:ptCount val="1"/>
                <c:pt idx="0">
                  <c:v>Indirect liability</c:v>
                </c:pt>
              </c:strCache>
            </c:strRef>
          </c:tx>
          <c:spPr>
            <a:solidFill>
              <a:srgbClr val="FCD5B5"/>
            </a:solidFill>
            <a:ln w="25400">
              <a:noFill/>
            </a:ln>
          </c:spPr>
          <c:invertIfNegative val="0"/>
          <c:cat>
            <c:strRef>
              <c:f>Inputs!$J$7:$J$10</c:f>
              <c:strCache>
                <c:ptCount val="4"/>
                <c:pt idx="0">
                  <c:v>Scenario 1 
Tax ($10/tCO2-e)</c:v>
                </c:pt>
                <c:pt idx="1">
                  <c:v>Scenario 2
Permits: 5% target 
($23/tCO2-e)</c:v>
                </c:pt>
                <c:pt idx="2">
                  <c:v>Scenario 3
Permits: 25% target 
($32/tCO2-e)</c:v>
                </c:pt>
                <c:pt idx="3">
                  <c:v>Scenario 4 Regulation without price</c:v>
                </c:pt>
              </c:strCache>
            </c:strRef>
          </c:cat>
          <c:val>
            <c:numRef>
              <c:f>Inputs!$K$7:$K$10</c:f>
              <c:numCache>
                <c:formatCode>_-"$"* #,##0_-;\-"$"* #,##0_-;_-"$"* "-"??_-;_-@_-</c:formatCode>
                <c:ptCount val="4"/>
                <c:pt idx="0">
                  <c:v>77.61</c:v>
                </c:pt>
                <c:pt idx="1">
                  <c:v>178.50299999999999</c:v>
                </c:pt>
                <c:pt idx="2">
                  <c:v>248.35200000000069</c:v>
                </c:pt>
              </c:numCache>
            </c:numRef>
          </c:val>
        </c:ser>
        <c:ser>
          <c:idx val="1"/>
          <c:order val="1"/>
          <c:tx>
            <c:strRef>
              <c:f>Inputs!$L$6</c:f>
              <c:strCache>
                <c:ptCount val="1"/>
                <c:pt idx="0">
                  <c:v>Direct liability</c:v>
                </c:pt>
              </c:strCache>
            </c:strRef>
          </c:tx>
          <c:spPr>
            <a:solidFill>
              <a:srgbClr val="FAC090"/>
            </a:solidFill>
            <a:ln w="25400">
              <a:noFill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strRef>
              <c:f>Inputs!$J$7:$J$10</c:f>
              <c:strCache>
                <c:ptCount val="4"/>
                <c:pt idx="0">
                  <c:v>Scenario 1 
Tax ($10/tCO2-e)</c:v>
                </c:pt>
                <c:pt idx="1">
                  <c:v>Scenario 2
Permits: 5% target 
($23/tCO2-e)</c:v>
                </c:pt>
                <c:pt idx="2">
                  <c:v>Scenario 3
Permits: 25% target 
($32/tCO2-e)</c:v>
                </c:pt>
                <c:pt idx="3">
                  <c:v>Scenario 4 Regulation without price</c:v>
                </c:pt>
              </c:strCache>
            </c:strRef>
          </c:cat>
          <c:val>
            <c:numRef>
              <c:f>Inputs!$L$7:$L$10</c:f>
              <c:numCache>
                <c:formatCode>_-"$"* #,##0_-;\-"$"* #,##0_-;_-"$"* "-"??_-;_-@_-</c:formatCode>
                <c:ptCount val="4"/>
                <c:pt idx="0">
                  <c:v>24.990000000000002</c:v>
                </c:pt>
                <c:pt idx="1">
                  <c:v>57.477000000000004</c:v>
                </c:pt>
                <c:pt idx="2">
                  <c:v>79.968000000000004</c:v>
                </c:pt>
              </c:numCache>
            </c:numRef>
          </c:val>
        </c:ser>
        <c:ser>
          <c:idx val="2"/>
          <c:order val="2"/>
          <c:tx>
            <c:strRef>
              <c:f>Inputs!$M$6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E46C0A"/>
            </a:solidFill>
            <a:ln w="25400">
              <a:noFill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strRef>
              <c:f>Inputs!$J$7:$J$10</c:f>
              <c:strCache>
                <c:ptCount val="4"/>
                <c:pt idx="0">
                  <c:v>Scenario 1 
Tax ($10/tCO2-e)</c:v>
                </c:pt>
                <c:pt idx="1">
                  <c:v>Scenario 2
Permits: 5% target 
($23/tCO2-e)</c:v>
                </c:pt>
                <c:pt idx="2">
                  <c:v>Scenario 3
Permits: 25% target 
($32/tCO2-e)</c:v>
                </c:pt>
                <c:pt idx="3">
                  <c:v>Scenario 4 Regulation without price</c:v>
                </c:pt>
              </c:strCache>
            </c:strRef>
          </c:cat>
          <c:val>
            <c:numRef>
              <c:f>Inputs!$M$7:$M$10</c:f>
              <c:numCache>
                <c:formatCode>_-"$"* #,##0_-;\-"$"* #,##0_-;_-"$"* "-"??_-;_-@_-</c:formatCode>
                <c:ptCount val="4"/>
                <c:pt idx="0">
                  <c:v>102.6</c:v>
                </c:pt>
                <c:pt idx="1">
                  <c:v>235.98000000000027</c:v>
                </c:pt>
                <c:pt idx="2">
                  <c:v>328.32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791680"/>
        <c:axId val="46793472"/>
      </c:barChart>
      <c:catAx>
        <c:axId val="46791680"/>
        <c:scaling>
          <c:orientation val="minMax"/>
        </c:scaling>
        <c:delete val="0"/>
        <c:axPos val="b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46793472"/>
        <c:crosses val="autoZero"/>
        <c:auto val="1"/>
        <c:lblAlgn val="ctr"/>
        <c:lblOffset val="100"/>
        <c:noMultiLvlLbl val="0"/>
      </c:catAx>
      <c:valAx>
        <c:axId val="46793472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_-&quot;$&quot;* #,##0_-;\-&quot;$&quot;* #,##0_-;_-&quot;$&quot;* &quot;-&quot;??_-;_-@_-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crossAx val="46791680"/>
        <c:crosses val="autoZero"/>
        <c:crossBetween val="between"/>
      </c:valAx>
      <c:spPr>
        <a:solidFill>
          <a:srgbClr val="FFFFFF"/>
        </a:solidFill>
        <a:ln w="25400">
          <a:noFill/>
        </a:ln>
      </c:spPr>
    </c:plotArea>
    <c:legend>
      <c:legendPos val="r"/>
      <c:layout>
        <c:manualLayout>
          <c:xMode val="edge"/>
          <c:yMode val="edge"/>
          <c:x val="0.79689119170984468"/>
          <c:y val="0.43027210884353739"/>
          <c:w val="0.19067357512953262"/>
          <c:h val="0.23809523809523936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655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2">
    <c:autoUpdate val="0"/>
  </c:externalData>
  <c:userShapes r:id="rId3"/>
</c:chartSpac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2-04-13T11:50:43.380" idx="2">
    <p:pos x="5293" y="533"/>
    <p:text>GG Protocol?</p:tex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E802C3-AB7E-DF49-9A14-2D88AC32058F}" type="doc">
      <dgm:prSet loTypeId="urn:microsoft.com/office/officeart/2005/8/layout/hProcess9" loCatId="process" qsTypeId="urn:microsoft.com/office/officeart/2005/8/quickstyle/simple4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E27B3E7A-AC3A-2745-9187-9AFB11AF92F6}">
      <dgm:prSet phldrT="[Text]" custT="1"/>
      <dgm:spPr/>
      <dgm:t>
        <a:bodyPr/>
        <a:lstStyle/>
        <a:p>
          <a:r>
            <a:rPr lang="en-AU" sz="1600" b="1" dirty="0" smtClean="0">
              <a:latin typeface="Arial" charset="0"/>
            </a:rPr>
            <a:t>Agriculture, tourism and insurance</a:t>
          </a:r>
          <a:endParaRPr lang="en-US" sz="1600" dirty="0"/>
        </a:p>
      </dgm:t>
    </dgm:pt>
    <dgm:pt modelId="{5DFB35B9-496F-B144-B543-C06E332A8860}" type="parTrans" cxnId="{C6DA7E26-CDAE-624C-8BBC-D5D79BBB2FDC}">
      <dgm:prSet/>
      <dgm:spPr/>
      <dgm:t>
        <a:bodyPr/>
        <a:lstStyle/>
        <a:p>
          <a:endParaRPr lang="en-US"/>
        </a:p>
      </dgm:t>
    </dgm:pt>
    <dgm:pt modelId="{4A66EB2E-9715-4C48-9C31-CE00459DF994}" type="sibTrans" cxnId="{C6DA7E26-CDAE-624C-8BBC-D5D79BBB2FDC}">
      <dgm:prSet/>
      <dgm:spPr/>
      <dgm:t>
        <a:bodyPr/>
        <a:lstStyle/>
        <a:p>
          <a:endParaRPr lang="en-US"/>
        </a:p>
      </dgm:t>
    </dgm:pt>
    <dgm:pt modelId="{B5F02DC0-6C6D-D14A-8E2E-48702E7F2632}">
      <dgm:prSet phldrT="[Text]"/>
      <dgm:spPr/>
      <dgm:t>
        <a:bodyPr/>
        <a:lstStyle/>
        <a:p>
          <a:r>
            <a:rPr lang="en-AU" sz="1100" dirty="0" smtClean="0">
              <a:latin typeface="Arial" charset="0"/>
            </a:rPr>
            <a:t>Directly affected </a:t>
          </a:r>
          <a:br>
            <a:rPr lang="en-AU" sz="1100" dirty="0" smtClean="0">
              <a:latin typeface="Arial" charset="0"/>
            </a:rPr>
          </a:br>
          <a:r>
            <a:rPr lang="en-AU" sz="1100" dirty="0" smtClean="0">
              <a:latin typeface="Arial" charset="0"/>
            </a:rPr>
            <a:t>- more </a:t>
          </a:r>
          <a:r>
            <a:rPr lang="en-AU" sz="1100" b="1" dirty="0" smtClean="0">
              <a:latin typeface="Arial" charset="0"/>
            </a:rPr>
            <a:t>droughts, floods and bush fires</a:t>
          </a:r>
          <a:r>
            <a:rPr lang="en-AU" sz="1100" dirty="0" smtClean="0">
              <a:latin typeface="Arial" charset="0"/>
            </a:rPr>
            <a:t>.</a:t>
          </a:r>
          <a:endParaRPr lang="en-US" sz="1100" dirty="0"/>
        </a:p>
      </dgm:t>
    </dgm:pt>
    <dgm:pt modelId="{67439665-A6FF-F147-B90D-70DF06529889}" type="parTrans" cxnId="{A04A1AE0-FE31-A94A-80CE-05780EC38FF8}">
      <dgm:prSet/>
      <dgm:spPr/>
      <dgm:t>
        <a:bodyPr/>
        <a:lstStyle/>
        <a:p>
          <a:endParaRPr lang="en-US"/>
        </a:p>
      </dgm:t>
    </dgm:pt>
    <dgm:pt modelId="{65C931A8-F6C0-BB44-88A0-4AA70E335C9E}" type="sibTrans" cxnId="{A04A1AE0-FE31-A94A-80CE-05780EC38FF8}">
      <dgm:prSet/>
      <dgm:spPr/>
      <dgm:t>
        <a:bodyPr/>
        <a:lstStyle/>
        <a:p>
          <a:endParaRPr lang="en-US"/>
        </a:p>
      </dgm:t>
    </dgm:pt>
    <dgm:pt modelId="{EE910EE3-F098-3E43-8F94-E75457447E43}">
      <dgm:prSet phldrT="[Text]" custT="1"/>
      <dgm:spPr/>
      <dgm:t>
        <a:bodyPr/>
        <a:lstStyle/>
        <a:p>
          <a:r>
            <a:rPr lang="en-AU" sz="1600" b="1" dirty="0" smtClean="0">
              <a:latin typeface="Arial" charset="0"/>
            </a:rPr>
            <a:t>Carbon taxes, energy tariffs emissions trading</a:t>
          </a:r>
          <a:r>
            <a:rPr lang="en-AU" sz="1600" dirty="0" smtClean="0">
              <a:latin typeface="Arial" charset="0"/>
            </a:rPr>
            <a:t>.</a:t>
          </a:r>
          <a:endParaRPr lang="en-US" sz="1600" dirty="0"/>
        </a:p>
      </dgm:t>
    </dgm:pt>
    <dgm:pt modelId="{040CAD17-3750-FC44-A306-102F0E9EE40E}" type="parTrans" cxnId="{38C30FD9-D8A6-194C-A24E-F09F3F35C5A2}">
      <dgm:prSet/>
      <dgm:spPr/>
      <dgm:t>
        <a:bodyPr/>
        <a:lstStyle/>
        <a:p>
          <a:endParaRPr lang="en-US"/>
        </a:p>
      </dgm:t>
    </dgm:pt>
    <dgm:pt modelId="{C2607ADD-41C4-904F-9849-7AF8A6B29D07}" type="sibTrans" cxnId="{38C30FD9-D8A6-194C-A24E-F09F3F35C5A2}">
      <dgm:prSet/>
      <dgm:spPr/>
      <dgm:t>
        <a:bodyPr/>
        <a:lstStyle/>
        <a:p>
          <a:endParaRPr lang="en-US"/>
        </a:p>
      </dgm:t>
    </dgm:pt>
    <dgm:pt modelId="{1A194D9D-739E-904D-84AA-9E16CA82CC50}">
      <dgm:prSet phldrT="[Text]"/>
      <dgm:spPr/>
      <dgm:t>
        <a:bodyPr/>
        <a:lstStyle/>
        <a:p>
          <a:r>
            <a:rPr lang="en-AU" sz="1100" dirty="0" smtClean="0">
              <a:latin typeface="Arial" charset="0"/>
            </a:rPr>
            <a:t>To address climate change, emissions must be reduced</a:t>
          </a:r>
          <a:endParaRPr lang="en-US" sz="1100" dirty="0"/>
        </a:p>
      </dgm:t>
    </dgm:pt>
    <dgm:pt modelId="{3B4F38F4-926C-D543-B2A0-BEB4494CE2FA}" type="parTrans" cxnId="{5B11EF1A-C786-A640-9AD7-6280AE1BE4AD}">
      <dgm:prSet/>
      <dgm:spPr/>
      <dgm:t>
        <a:bodyPr/>
        <a:lstStyle/>
        <a:p>
          <a:endParaRPr lang="en-US"/>
        </a:p>
      </dgm:t>
    </dgm:pt>
    <dgm:pt modelId="{E7857258-C3BB-D646-A89E-E208955267D5}" type="sibTrans" cxnId="{5B11EF1A-C786-A640-9AD7-6280AE1BE4AD}">
      <dgm:prSet/>
      <dgm:spPr/>
      <dgm:t>
        <a:bodyPr/>
        <a:lstStyle/>
        <a:p>
          <a:endParaRPr lang="en-US"/>
        </a:p>
      </dgm:t>
    </dgm:pt>
    <dgm:pt modelId="{36AD58F0-9945-6F42-8F73-73FD86136494}">
      <dgm:prSet phldrT="[Text]" custT="1"/>
      <dgm:spPr/>
      <dgm:t>
        <a:bodyPr/>
        <a:lstStyle/>
        <a:p>
          <a:r>
            <a:rPr lang="en-AU" sz="1600" b="1" dirty="0" smtClean="0">
              <a:latin typeface="Arial" charset="0"/>
            </a:rPr>
            <a:t>Impact upon other sectors</a:t>
          </a:r>
          <a:endParaRPr lang="en-US" sz="1600" dirty="0"/>
        </a:p>
      </dgm:t>
    </dgm:pt>
    <dgm:pt modelId="{DB9E9A8F-C347-AD4F-B0BC-D7D948C1DCCD}" type="parTrans" cxnId="{466B8B6B-25F8-A24E-9B15-29CEA7B2BE25}">
      <dgm:prSet/>
      <dgm:spPr/>
      <dgm:t>
        <a:bodyPr/>
        <a:lstStyle/>
        <a:p>
          <a:endParaRPr lang="en-US"/>
        </a:p>
      </dgm:t>
    </dgm:pt>
    <dgm:pt modelId="{C8EA18C2-43B3-A542-80E6-8DA0D0BBC6F1}" type="sibTrans" cxnId="{466B8B6B-25F8-A24E-9B15-29CEA7B2BE25}">
      <dgm:prSet/>
      <dgm:spPr/>
      <dgm:t>
        <a:bodyPr/>
        <a:lstStyle/>
        <a:p>
          <a:endParaRPr lang="en-US"/>
        </a:p>
      </dgm:t>
    </dgm:pt>
    <dgm:pt modelId="{B765CAE5-1431-2F4D-AE14-4D3AC9D0216B}">
      <dgm:prSet phldrT="[Text]"/>
      <dgm:spPr/>
      <dgm:t>
        <a:bodyPr/>
        <a:lstStyle/>
        <a:p>
          <a:r>
            <a:rPr lang="en-AU" sz="1100" dirty="0" smtClean="0">
              <a:latin typeface="Arial" charset="0"/>
            </a:rPr>
            <a:t>Energy sector costs flow through to energy intensive sectors – mining, manufacturing</a:t>
          </a:r>
          <a:endParaRPr lang="en-US" sz="1100" dirty="0"/>
        </a:p>
      </dgm:t>
    </dgm:pt>
    <dgm:pt modelId="{C0FE3C88-C9D6-FF42-B6AB-4A16D7F4D291}" type="parTrans" cxnId="{A498F344-B73C-C04C-B3CF-7ECA91A7721A}">
      <dgm:prSet/>
      <dgm:spPr/>
      <dgm:t>
        <a:bodyPr/>
        <a:lstStyle/>
        <a:p>
          <a:endParaRPr lang="en-US"/>
        </a:p>
      </dgm:t>
    </dgm:pt>
    <dgm:pt modelId="{36CE8CD4-FEE2-B94A-B254-AA253BB01F13}" type="sibTrans" cxnId="{A498F344-B73C-C04C-B3CF-7ECA91A7721A}">
      <dgm:prSet/>
      <dgm:spPr/>
      <dgm:t>
        <a:bodyPr/>
        <a:lstStyle/>
        <a:p>
          <a:endParaRPr lang="en-US"/>
        </a:p>
      </dgm:t>
    </dgm:pt>
    <dgm:pt modelId="{8863EAC3-90A7-6F46-AF3A-FF4D60B48306}">
      <dgm:prSet custT="1"/>
      <dgm:spPr/>
      <dgm:t>
        <a:bodyPr/>
        <a:lstStyle/>
        <a:p>
          <a:r>
            <a:rPr lang="en-AU" sz="1600" b="1" dirty="0" smtClean="0">
              <a:latin typeface="Arial" charset="0"/>
            </a:rPr>
            <a:t>Indirect impacts include </a:t>
          </a:r>
          <a:endParaRPr lang="en-US" sz="1600" b="1" dirty="0"/>
        </a:p>
      </dgm:t>
    </dgm:pt>
    <dgm:pt modelId="{B591734C-B1ED-AE45-8D77-EB221C9697DA}" type="parTrans" cxnId="{B6420AC8-CE11-C242-9672-A61C5AE1FC4B}">
      <dgm:prSet/>
      <dgm:spPr/>
      <dgm:t>
        <a:bodyPr/>
        <a:lstStyle/>
        <a:p>
          <a:endParaRPr lang="en-US"/>
        </a:p>
      </dgm:t>
    </dgm:pt>
    <dgm:pt modelId="{2321BDCF-08C1-544C-BAB7-A4801887EA59}" type="sibTrans" cxnId="{B6420AC8-CE11-C242-9672-A61C5AE1FC4B}">
      <dgm:prSet/>
      <dgm:spPr/>
      <dgm:t>
        <a:bodyPr/>
        <a:lstStyle/>
        <a:p>
          <a:endParaRPr lang="en-US"/>
        </a:p>
      </dgm:t>
    </dgm:pt>
    <dgm:pt modelId="{09AE0F48-5987-4E4C-9AE7-111777CADA5B}">
      <dgm:prSet/>
      <dgm:spPr/>
      <dgm:t>
        <a:bodyPr/>
        <a:lstStyle/>
        <a:p>
          <a:r>
            <a:rPr lang="en-AU" sz="1100" b="1" dirty="0" smtClean="0">
              <a:latin typeface="Arial" charset="0"/>
            </a:rPr>
            <a:t>Reduced demand for products</a:t>
          </a:r>
          <a:endParaRPr lang="en-US" sz="1100" dirty="0"/>
        </a:p>
      </dgm:t>
    </dgm:pt>
    <dgm:pt modelId="{A4609A2C-FF6C-1647-A817-553C6717A7AF}" type="parTrans" cxnId="{97B778EE-6885-1E4A-AEC0-5ABFA902FB74}">
      <dgm:prSet/>
      <dgm:spPr/>
      <dgm:t>
        <a:bodyPr/>
        <a:lstStyle/>
        <a:p>
          <a:endParaRPr lang="en-US"/>
        </a:p>
      </dgm:t>
    </dgm:pt>
    <dgm:pt modelId="{362BCDA6-9302-E54F-B578-8925EA416F9B}" type="sibTrans" cxnId="{97B778EE-6885-1E4A-AEC0-5ABFA902FB74}">
      <dgm:prSet/>
      <dgm:spPr/>
      <dgm:t>
        <a:bodyPr/>
        <a:lstStyle/>
        <a:p>
          <a:endParaRPr lang="en-US"/>
        </a:p>
      </dgm:t>
    </dgm:pt>
    <dgm:pt modelId="{A11AD399-CEF0-4D41-956A-E6E0C8D6A451}">
      <dgm:prSet/>
      <dgm:spPr/>
      <dgm:t>
        <a:bodyPr/>
        <a:lstStyle/>
        <a:p>
          <a:r>
            <a:rPr lang="en-AU" sz="1100" b="1" dirty="0" smtClean="0">
              <a:latin typeface="Arial" charset="0"/>
            </a:rPr>
            <a:t>Disruption to business activities</a:t>
          </a:r>
          <a:endParaRPr lang="en-US" sz="1100" dirty="0"/>
        </a:p>
      </dgm:t>
    </dgm:pt>
    <dgm:pt modelId="{4425B29A-C2E7-BE4C-888A-5EC71DD67D5B}" type="parTrans" cxnId="{22444868-1A1D-C84E-A690-42F47B8CF5EA}">
      <dgm:prSet/>
      <dgm:spPr/>
      <dgm:t>
        <a:bodyPr/>
        <a:lstStyle/>
        <a:p>
          <a:endParaRPr lang="en-US"/>
        </a:p>
      </dgm:t>
    </dgm:pt>
    <dgm:pt modelId="{0BA039C0-524B-B244-B985-32F24F555843}" type="sibTrans" cxnId="{22444868-1A1D-C84E-A690-42F47B8CF5EA}">
      <dgm:prSet/>
      <dgm:spPr/>
      <dgm:t>
        <a:bodyPr/>
        <a:lstStyle/>
        <a:p>
          <a:endParaRPr lang="en-US"/>
        </a:p>
      </dgm:t>
    </dgm:pt>
    <dgm:pt modelId="{ED0122AE-B642-EB42-AD1A-93E749E2B60A}">
      <dgm:prSet/>
      <dgm:spPr/>
      <dgm:t>
        <a:bodyPr/>
        <a:lstStyle/>
        <a:p>
          <a:r>
            <a:rPr lang="en-AU" sz="1100" b="1" dirty="0" smtClean="0">
              <a:latin typeface="Arial" charset="0"/>
            </a:rPr>
            <a:t>Potential litigation</a:t>
          </a:r>
          <a:endParaRPr lang="en-US" sz="1100" dirty="0"/>
        </a:p>
      </dgm:t>
    </dgm:pt>
    <dgm:pt modelId="{B567F479-F9A0-D646-8311-4432350E3266}" type="parTrans" cxnId="{910877C8-27D6-354D-91CF-5FE666D27F83}">
      <dgm:prSet/>
      <dgm:spPr/>
      <dgm:t>
        <a:bodyPr/>
        <a:lstStyle/>
        <a:p>
          <a:endParaRPr lang="en-US"/>
        </a:p>
      </dgm:t>
    </dgm:pt>
    <dgm:pt modelId="{2EB95721-2F97-0542-8D1E-1F6CF1845442}" type="sibTrans" cxnId="{910877C8-27D6-354D-91CF-5FE666D27F83}">
      <dgm:prSet/>
      <dgm:spPr/>
      <dgm:t>
        <a:bodyPr/>
        <a:lstStyle/>
        <a:p>
          <a:endParaRPr lang="en-US"/>
        </a:p>
      </dgm:t>
    </dgm:pt>
    <dgm:pt modelId="{8A8F8FB0-E4D3-B045-A492-DF303A818B05}">
      <dgm:prSet/>
      <dgm:spPr/>
      <dgm:t>
        <a:bodyPr/>
        <a:lstStyle/>
        <a:p>
          <a:r>
            <a:rPr lang="en-AU" sz="1100" b="1" dirty="0" smtClean="0">
              <a:latin typeface="Arial" charset="0"/>
            </a:rPr>
            <a:t>Brand and reputation risk</a:t>
          </a:r>
          <a:endParaRPr lang="en-US" sz="1100" dirty="0"/>
        </a:p>
      </dgm:t>
    </dgm:pt>
    <dgm:pt modelId="{DB8B8CB9-27A6-5D45-A1C8-8AFA4046AECA}" type="parTrans" cxnId="{1C136535-96AF-7F4B-ACB0-E0768AC6EE76}">
      <dgm:prSet/>
      <dgm:spPr/>
      <dgm:t>
        <a:bodyPr/>
        <a:lstStyle/>
        <a:p>
          <a:endParaRPr lang="en-US"/>
        </a:p>
      </dgm:t>
    </dgm:pt>
    <dgm:pt modelId="{552D6F2B-8E2C-E74B-A1D2-B87C84EAD456}" type="sibTrans" cxnId="{1C136535-96AF-7F4B-ACB0-E0768AC6EE76}">
      <dgm:prSet/>
      <dgm:spPr/>
      <dgm:t>
        <a:bodyPr/>
        <a:lstStyle/>
        <a:p>
          <a:endParaRPr lang="en-US"/>
        </a:p>
      </dgm:t>
    </dgm:pt>
    <dgm:pt modelId="{893CB0BE-A807-1C45-8B87-056664FD82BC}">
      <dgm:prSet custT="1"/>
      <dgm:spPr/>
      <dgm:t>
        <a:bodyPr/>
        <a:lstStyle/>
        <a:p>
          <a:r>
            <a:rPr lang="en-AU" sz="1600" b="1" dirty="0" smtClean="0">
              <a:latin typeface="Arial" charset="0"/>
            </a:rPr>
            <a:t>Longer term global impacts potentially:</a:t>
          </a:r>
          <a:endParaRPr lang="en-US" sz="1600" b="1" dirty="0"/>
        </a:p>
      </dgm:t>
    </dgm:pt>
    <dgm:pt modelId="{9F8FC0B6-C4BA-B84C-8820-52EC04577814}" type="parTrans" cxnId="{AB553C0D-C16E-FF4E-A78D-E79773BF7381}">
      <dgm:prSet/>
      <dgm:spPr/>
      <dgm:t>
        <a:bodyPr/>
        <a:lstStyle/>
        <a:p>
          <a:endParaRPr lang="en-US"/>
        </a:p>
      </dgm:t>
    </dgm:pt>
    <dgm:pt modelId="{B516FA97-1EF2-0D44-B11D-91C5A922EDBB}" type="sibTrans" cxnId="{AB553C0D-C16E-FF4E-A78D-E79773BF7381}">
      <dgm:prSet/>
      <dgm:spPr/>
      <dgm:t>
        <a:bodyPr/>
        <a:lstStyle/>
        <a:p>
          <a:endParaRPr lang="en-US"/>
        </a:p>
      </dgm:t>
    </dgm:pt>
    <dgm:pt modelId="{2BAE266D-D4C3-7540-8CE0-691F4C8B671D}">
      <dgm:prSet/>
      <dgm:spPr/>
      <dgm:t>
        <a:bodyPr/>
        <a:lstStyle/>
        <a:p>
          <a:r>
            <a:rPr lang="en-AU" sz="1100" dirty="0" smtClean="0">
              <a:latin typeface="Arial" charset="0"/>
            </a:rPr>
            <a:t>Social unrest.</a:t>
          </a:r>
          <a:endParaRPr lang="en-US" sz="1100" dirty="0"/>
        </a:p>
      </dgm:t>
    </dgm:pt>
    <dgm:pt modelId="{327E8396-37CF-2345-BF9A-DB6A6C6958DD}" type="parTrans" cxnId="{A4458EF4-4AD5-FC4A-85AD-0DEA9EF9485F}">
      <dgm:prSet/>
      <dgm:spPr/>
      <dgm:t>
        <a:bodyPr/>
        <a:lstStyle/>
        <a:p>
          <a:endParaRPr lang="en-US"/>
        </a:p>
      </dgm:t>
    </dgm:pt>
    <dgm:pt modelId="{B281F05E-A93E-0547-AB79-9207898630C4}" type="sibTrans" cxnId="{A4458EF4-4AD5-FC4A-85AD-0DEA9EF9485F}">
      <dgm:prSet/>
      <dgm:spPr/>
      <dgm:t>
        <a:bodyPr/>
        <a:lstStyle/>
        <a:p>
          <a:endParaRPr lang="en-US"/>
        </a:p>
      </dgm:t>
    </dgm:pt>
    <dgm:pt modelId="{23F8AED5-C9F6-D646-8219-7C63ACF2D162}">
      <dgm:prSet/>
      <dgm:spPr/>
      <dgm:t>
        <a:bodyPr/>
        <a:lstStyle/>
        <a:p>
          <a:r>
            <a:rPr lang="en-AU" sz="1100" dirty="0" smtClean="0">
              <a:latin typeface="Arial" charset="0"/>
            </a:rPr>
            <a:t>Political instability </a:t>
          </a:r>
          <a:endParaRPr lang="en-US" sz="1100" dirty="0"/>
        </a:p>
      </dgm:t>
    </dgm:pt>
    <dgm:pt modelId="{0599C9A6-4771-1543-81F5-A427090EA4D1}" type="parTrans" cxnId="{6A8C331B-0968-214F-90F4-1D4678925D10}">
      <dgm:prSet/>
      <dgm:spPr/>
      <dgm:t>
        <a:bodyPr/>
        <a:lstStyle/>
        <a:p>
          <a:endParaRPr lang="en-US"/>
        </a:p>
      </dgm:t>
    </dgm:pt>
    <dgm:pt modelId="{A3BF88A2-D773-8748-80BE-CB188779DC44}" type="sibTrans" cxnId="{6A8C331B-0968-214F-90F4-1D4678925D10}">
      <dgm:prSet/>
      <dgm:spPr/>
      <dgm:t>
        <a:bodyPr/>
        <a:lstStyle/>
        <a:p>
          <a:endParaRPr lang="en-US"/>
        </a:p>
      </dgm:t>
    </dgm:pt>
    <dgm:pt modelId="{46B5E3FA-DDF0-644C-99E8-0DFBA5F29A70}">
      <dgm:prSet/>
      <dgm:spPr/>
      <dgm:t>
        <a:bodyPr/>
        <a:lstStyle/>
        <a:p>
          <a:r>
            <a:rPr lang="en-AU" sz="1100" dirty="0" smtClean="0">
              <a:latin typeface="Arial" charset="0"/>
            </a:rPr>
            <a:t>Large scale refugee movement</a:t>
          </a:r>
          <a:endParaRPr lang="en-US" sz="1100" dirty="0"/>
        </a:p>
      </dgm:t>
    </dgm:pt>
    <dgm:pt modelId="{8D114875-FB95-9445-AADF-FF521CA3142E}" type="parTrans" cxnId="{A60A8BC0-3C13-D44C-B209-ABDADCF6D2CA}">
      <dgm:prSet/>
      <dgm:spPr/>
      <dgm:t>
        <a:bodyPr/>
        <a:lstStyle/>
        <a:p>
          <a:endParaRPr lang="en-US"/>
        </a:p>
      </dgm:t>
    </dgm:pt>
    <dgm:pt modelId="{63205329-811E-A848-B39A-AF9493E9646A}" type="sibTrans" cxnId="{A60A8BC0-3C13-D44C-B209-ABDADCF6D2CA}">
      <dgm:prSet/>
      <dgm:spPr/>
      <dgm:t>
        <a:bodyPr/>
        <a:lstStyle/>
        <a:p>
          <a:endParaRPr lang="en-US"/>
        </a:p>
      </dgm:t>
    </dgm:pt>
    <dgm:pt modelId="{F5DFA153-BD14-564B-9F11-2FC2D169AA02}" type="pres">
      <dgm:prSet presAssocID="{96E802C3-AB7E-DF49-9A14-2D88AC32058F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D5775CA-B17A-604E-9176-A39D32BD6550}" type="pres">
      <dgm:prSet presAssocID="{96E802C3-AB7E-DF49-9A14-2D88AC32058F}" presName="arrow" presStyleLbl="bgShp" presStyleIdx="0" presStyleCnt="1"/>
      <dgm:spPr/>
    </dgm:pt>
    <dgm:pt modelId="{4FEA58B5-AC7D-4940-AE33-F47E416139F1}" type="pres">
      <dgm:prSet presAssocID="{96E802C3-AB7E-DF49-9A14-2D88AC32058F}" presName="linearProcess" presStyleCnt="0"/>
      <dgm:spPr/>
    </dgm:pt>
    <dgm:pt modelId="{2FDB0895-1207-2040-B1DE-8DBD4F63F453}" type="pres">
      <dgm:prSet presAssocID="{E27B3E7A-AC3A-2745-9187-9AFB11AF92F6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80940F-C6EF-D647-8C56-546CFB70631D}" type="pres">
      <dgm:prSet presAssocID="{4A66EB2E-9715-4C48-9C31-CE00459DF994}" presName="sibTrans" presStyleCnt="0"/>
      <dgm:spPr/>
    </dgm:pt>
    <dgm:pt modelId="{F696D251-068E-8446-8802-7EAB847A8958}" type="pres">
      <dgm:prSet presAssocID="{EE910EE3-F098-3E43-8F94-E75457447E43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562E74-23D9-EC42-9510-ED82FD1D7693}" type="pres">
      <dgm:prSet presAssocID="{C2607ADD-41C4-904F-9849-7AF8A6B29D07}" presName="sibTrans" presStyleCnt="0"/>
      <dgm:spPr/>
    </dgm:pt>
    <dgm:pt modelId="{7F297974-FF31-D449-81AA-C06DD155AD7B}" type="pres">
      <dgm:prSet presAssocID="{36AD58F0-9945-6F42-8F73-73FD86136494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34A67D-3DF2-3341-A22B-D7C4801E2613}" type="pres">
      <dgm:prSet presAssocID="{C8EA18C2-43B3-A542-80E6-8DA0D0BBC6F1}" presName="sibTrans" presStyleCnt="0"/>
      <dgm:spPr/>
    </dgm:pt>
    <dgm:pt modelId="{BA9DFD43-2B4C-5E4D-9349-761973D31B5C}" type="pres">
      <dgm:prSet presAssocID="{8863EAC3-90A7-6F46-AF3A-FF4D60B48306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881110-51F4-D94B-BB1B-DE46552E3A4A}" type="pres">
      <dgm:prSet presAssocID="{2321BDCF-08C1-544C-BAB7-A4801887EA59}" presName="sibTrans" presStyleCnt="0"/>
      <dgm:spPr/>
    </dgm:pt>
    <dgm:pt modelId="{3EED3EFD-7D20-2643-85D7-8EA257FDE59A}" type="pres">
      <dgm:prSet presAssocID="{893CB0BE-A807-1C45-8B87-056664FD82BC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60A8BC0-3C13-D44C-B209-ABDADCF6D2CA}" srcId="{893CB0BE-A807-1C45-8B87-056664FD82BC}" destId="{46B5E3FA-DDF0-644C-99E8-0DFBA5F29A70}" srcOrd="0" destOrd="0" parTransId="{8D114875-FB95-9445-AADF-FF521CA3142E}" sibTransId="{63205329-811E-A848-B39A-AF9493E9646A}"/>
    <dgm:cxn modelId="{22444868-1A1D-C84E-A690-42F47B8CF5EA}" srcId="{8863EAC3-90A7-6F46-AF3A-FF4D60B48306}" destId="{A11AD399-CEF0-4D41-956A-E6E0C8D6A451}" srcOrd="1" destOrd="0" parTransId="{4425B29A-C2E7-BE4C-888A-5EC71DD67D5B}" sibTransId="{0BA039C0-524B-B244-B985-32F24F555843}"/>
    <dgm:cxn modelId="{38C30FD9-D8A6-194C-A24E-F09F3F35C5A2}" srcId="{96E802C3-AB7E-DF49-9A14-2D88AC32058F}" destId="{EE910EE3-F098-3E43-8F94-E75457447E43}" srcOrd="1" destOrd="0" parTransId="{040CAD17-3750-FC44-A306-102F0E9EE40E}" sibTransId="{C2607ADD-41C4-904F-9849-7AF8A6B29D07}"/>
    <dgm:cxn modelId="{1C136535-96AF-7F4B-ACB0-E0768AC6EE76}" srcId="{8863EAC3-90A7-6F46-AF3A-FF4D60B48306}" destId="{8A8F8FB0-E4D3-B045-A492-DF303A818B05}" srcOrd="3" destOrd="0" parTransId="{DB8B8CB9-27A6-5D45-A1C8-8AFA4046AECA}" sibTransId="{552D6F2B-8E2C-E74B-A1D2-B87C84EAD456}"/>
    <dgm:cxn modelId="{A04A1AE0-FE31-A94A-80CE-05780EC38FF8}" srcId="{E27B3E7A-AC3A-2745-9187-9AFB11AF92F6}" destId="{B5F02DC0-6C6D-D14A-8E2E-48702E7F2632}" srcOrd="0" destOrd="0" parTransId="{67439665-A6FF-F147-B90D-70DF06529889}" sibTransId="{65C931A8-F6C0-BB44-88A0-4AA70E335C9E}"/>
    <dgm:cxn modelId="{5B11EF1A-C786-A640-9AD7-6280AE1BE4AD}" srcId="{EE910EE3-F098-3E43-8F94-E75457447E43}" destId="{1A194D9D-739E-904D-84AA-9E16CA82CC50}" srcOrd="0" destOrd="0" parTransId="{3B4F38F4-926C-D543-B2A0-BEB4494CE2FA}" sibTransId="{E7857258-C3BB-D646-A89E-E208955267D5}"/>
    <dgm:cxn modelId="{B9D7ED72-D06C-466A-BF62-E64623D9ECEE}" type="presOf" srcId="{A11AD399-CEF0-4D41-956A-E6E0C8D6A451}" destId="{BA9DFD43-2B4C-5E4D-9349-761973D31B5C}" srcOrd="0" destOrd="2" presId="urn:microsoft.com/office/officeart/2005/8/layout/hProcess9"/>
    <dgm:cxn modelId="{D0D471C2-796D-4A64-8952-F76875C7D3B2}" type="presOf" srcId="{8863EAC3-90A7-6F46-AF3A-FF4D60B48306}" destId="{BA9DFD43-2B4C-5E4D-9349-761973D31B5C}" srcOrd="0" destOrd="0" presId="urn:microsoft.com/office/officeart/2005/8/layout/hProcess9"/>
    <dgm:cxn modelId="{8E44357B-5FD0-44AE-9BAD-AF2453407FC9}" type="presOf" srcId="{B765CAE5-1431-2F4D-AE14-4D3AC9D0216B}" destId="{7F297974-FF31-D449-81AA-C06DD155AD7B}" srcOrd="0" destOrd="1" presId="urn:microsoft.com/office/officeart/2005/8/layout/hProcess9"/>
    <dgm:cxn modelId="{E6BBA5BC-3D55-4D25-B573-08DBA242DF51}" type="presOf" srcId="{EE910EE3-F098-3E43-8F94-E75457447E43}" destId="{F696D251-068E-8446-8802-7EAB847A8958}" srcOrd="0" destOrd="0" presId="urn:microsoft.com/office/officeart/2005/8/layout/hProcess9"/>
    <dgm:cxn modelId="{099B65E4-4569-4907-9216-ABD3367F6FA2}" type="presOf" srcId="{09AE0F48-5987-4E4C-9AE7-111777CADA5B}" destId="{BA9DFD43-2B4C-5E4D-9349-761973D31B5C}" srcOrd="0" destOrd="1" presId="urn:microsoft.com/office/officeart/2005/8/layout/hProcess9"/>
    <dgm:cxn modelId="{A26B4016-987D-4F27-AB72-1CE9B96DB576}" type="presOf" srcId="{ED0122AE-B642-EB42-AD1A-93E749E2B60A}" destId="{BA9DFD43-2B4C-5E4D-9349-761973D31B5C}" srcOrd="0" destOrd="3" presId="urn:microsoft.com/office/officeart/2005/8/layout/hProcess9"/>
    <dgm:cxn modelId="{A56356A7-4BC3-4FB8-AECC-5866FA7B086D}" type="presOf" srcId="{2BAE266D-D4C3-7540-8CE0-691F4C8B671D}" destId="{3EED3EFD-7D20-2643-85D7-8EA257FDE59A}" srcOrd="0" destOrd="3" presId="urn:microsoft.com/office/officeart/2005/8/layout/hProcess9"/>
    <dgm:cxn modelId="{647157C4-3951-4B86-AF15-CE80B4AE48B5}" type="presOf" srcId="{E27B3E7A-AC3A-2745-9187-9AFB11AF92F6}" destId="{2FDB0895-1207-2040-B1DE-8DBD4F63F453}" srcOrd="0" destOrd="0" presId="urn:microsoft.com/office/officeart/2005/8/layout/hProcess9"/>
    <dgm:cxn modelId="{C6DA7E26-CDAE-624C-8BBC-D5D79BBB2FDC}" srcId="{96E802C3-AB7E-DF49-9A14-2D88AC32058F}" destId="{E27B3E7A-AC3A-2745-9187-9AFB11AF92F6}" srcOrd="0" destOrd="0" parTransId="{5DFB35B9-496F-B144-B543-C06E332A8860}" sibTransId="{4A66EB2E-9715-4C48-9C31-CE00459DF994}"/>
    <dgm:cxn modelId="{B6420AC8-CE11-C242-9672-A61C5AE1FC4B}" srcId="{96E802C3-AB7E-DF49-9A14-2D88AC32058F}" destId="{8863EAC3-90A7-6F46-AF3A-FF4D60B48306}" srcOrd="3" destOrd="0" parTransId="{B591734C-B1ED-AE45-8D77-EB221C9697DA}" sibTransId="{2321BDCF-08C1-544C-BAB7-A4801887EA59}"/>
    <dgm:cxn modelId="{C53901D2-2514-46DC-BBE2-5538C39ED896}" type="presOf" srcId="{B5F02DC0-6C6D-D14A-8E2E-48702E7F2632}" destId="{2FDB0895-1207-2040-B1DE-8DBD4F63F453}" srcOrd="0" destOrd="1" presId="urn:microsoft.com/office/officeart/2005/8/layout/hProcess9"/>
    <dgm:cxn modelId="{8EE8A27D-4DA1-4123-A08F-F5C65502DF78}" type="presOf" srcId="{36AD58F0-9945-6F42-8F73-73FD86136494}" destId="{7F297974-FF31-D449-81AA-C06DD155AD7B}" srcOrd="0" destOrd="0" presId="urn:microsoft.com/office/officeart/2005/8/layout/hProcess9"/>
    <dgm:cxn modelId="{6A8C331B-0968-214F-90F4-1D4678925D10}" srcId="{893CB0BE-A807-1C45-8B87-056664FD82BC}" destId="{23F8AED5-C9F6-D646-8219-7C63ACF2D162}" srcOrd="1" destOrd="0" parTransId="{0599C9A6-4771-1543-81F5-A427090EA4D1}" sibTransId="{A3BF88A2-D773-8748-80BE-CB188779DC44}"/>
    <dgm:cxn modelId="{5C3EE0BB-4740-42FB-93F8-A61CF0CD6641}" type="presOf" srcId="{8A8F8FB0-E4D3-B045-A492-DF303A818B05}" destId="{BA9DFD43-2B4C-5E4D-9349-761973D31B5C}" srcOrd="0" destOrd="4" presId="urn:microsoft.com/office/officeart/2005/8/layout/hProcess9"/>
    <dgm:cxn modelId="{AB553C0D-C16E-FF4E-A78D-E79773BF7381}" srcId="{96E802C3-AB7E-DF49-9A14-2D88AC32058F}" destId="{893CB0BE-A807-1C45-8B87-056664FD82BC}" srcOrd="4" destOrd="0" parTransId="{9F8FC0B6-C4BA-B84C-8820-52EC04577814}" sibTransId="{B516FA97-1EF2-0D44-B11D-91C5A922EDBB}"/>
    <dgm:cxn modelId="{28CFD8A6-4B74-48E3-AF75-8BA993EE6CD9}" type="presOf" srcId="{893CB0BE-A807-1C45-8B87-056664FD82BC}" destId="{3EED3EFD-7D20-2643-85D7-8EA257FDE59A}" srcOrd="0" destOrd="0" presId="urn:microsoft.com/office/officeart/2005/8/layout/hProcess9"/>
    <dgm:cxn modelId="{820A4606-B76C-4565-8135-199266B1C214}" type="presOf" srcId="{46B5E3FA-DDF0-644C-99E8-0DFBA5F29A70}" destId="{3EED3EFD-7D20-2643-85D7-8EA257FDE59A}" srcOrd="0" destOrd="1" presId="urn:microsoft.com/office/officeart/2005/8/layout/hProcess9"/>
    <dgm:cxn modelId="{1282B96C-6BED-4D2B-9E97-6F253680C80C}" type="presOf" srcId="{1A194D9D-739E-904D-84AA-9E16CA82CC50}" destId="{F696D251-068E-8446-8802-7EAB847A8958}" srcOrd="0" destOrd="1" presId="urn:microsoft.com/office/officeart/2005/8/layout/hProcess9"/>
    <dgm:cxn modelId="{064C233F-A95A-493C-985A-B57B12C9DE26}" type="presOf" srcId="{23F8AED5-C9F6-D646-8219-7C63ACF2D162}" destId="{3EED3EFD-7D20-2643-85D7-8EA257FDE59A}" srcOrd="0" destOrd="2" presId="urn:microsoft.com/office/officeart/2005/8/layout/hProcess9"/>
    <dgm:cxn modelId="{910877C8-27D6-354D-91CF-5FE666D27F83}" srcId="{8863EAC3-90A7-6F46-AF3A-FF4D60B48306}" destId="{ED0122AE-B642-EB42-AD1A-93E749E2B60A}" srcOrd="2" destOrd="0" parTransId="{B567F479-F9A0-D646-8311-4432350E3266}" sibTransId="{2EB95721-2F97-0542-8D1E-1F6CF1845442}"/>
    <dgm:cxn modelId="{97B778EE-6885-1E4A-AEC0-5ABFA902FB74}" srcId="{8863EAC3-90A7-6F46-AF3A-FF4D60B48306}" destId="{09AE0F48-5987-4E4C-9AE7-111777CADA5B}" srcOrd="0" destOrd="0" parTransId="{A4609A2C-FF6C-1647-A817-553C6717A7AF}" sibTransId="{362BCDA6-9302-E54F-B578-8925EA416F9B}"/>
    <dgm:cxn modelId="{A498F344-B73C-C04C-B3CF-7ECA91A7721A}" srcId="{36AD58F0-9945-6F42-8F73-73FD86136494}" destId="{B765CAE5-1431-2F4D-AE14-4D3AC9D0216B}" srcOrd="0" destOrd="0" parTransId="{C0FE3C88-C9D6-FF42-B6AB-4A16D7F4D291}" sibTransId="{36CE8CD4-FEE2-B94A-B254-AA253BB01F13}"/>
    <dgm:cxn modelId="{466B8B6B-25F8-A24E-9B15-29CEA7B2BE25}" srcId="{96E802C3-AB7E-DF49-9A14-2D88AC32058F}" destId="{36AD58F0-9945-6F42-8F73-73FD86136494}" srcOrd="2" destOrd="0" parTransId="{DB9E9A8F-C347-AD4F-B0BC-D7D948C1DCCD}" sibTransId="{C8EA18C2-43B3-A542-80E6-8DA0D0BBC6F1}"/>
    <dgm:cxn modelId="{7D593D4C-EE23-4CEE-827B-37FCFF150FBF}" type="presOf" srcId="{96E802C3-AB7E-DF49-9A14-2D88AC32058F}" destId="{F5DFA153-BD14-564B-9F11-2FC2D169AA02}" srcOrd="0" destOrd="0" presId="urn:microsoft.com/office/officeart/2005/8/layout/hProcess9"/>
    <dgm:cxn modelId="{A4458EF4-4AD5-FC4A-85AD-0DEA9EF9485F}" srcId="{893CB0BE-A807-1C45-8B87-056664FD82BC}" destId="{2BAE266D-D4C3-7540-8CE0-691F4C8B671D}" srcOrd="2" destOrd="0" parTransId="{327E8396-37CF-2345-BF9A-DB6A6C6958DD}" sibTransId="{B281F05E-A93E-0547-AB79-9207898630C4}"/>
    <dgm:cxn modelId="{08CCA0EF-1254-4AFF-8FBD-BBE6B8613F47}" type="presParOf" srcId="{F5DFA153-BD14-564B-9F11-2FC2D169AA02}" destId="{7D5775CA-B17A-604E-9176-A39D32BD6550}" srcOrd="0" destOrd="0" presId="urn:microsoft.com/office/officeart/2005/8/layout/hProcess9"/>
    <dgm:cxn modelId="{1668D054-01E9-4BD6-BE1A-533229FFD92E}" type="presParOf" srcId="{F5DFA153-BD14-564B-9F11-2FC2D169AA02}" destId="{4FEA58B5-AC7D-4940-AE33-F47E416139F1}" srcOrd="1" destOrd="0" presId="urn:microsoft.com/office/officeart/2005/8/layout/hProcess9"/>
    <dgm:cxn modelId="{C06EA384-B7A4-4346-8C5F-1EB2A563BE64}" type="presParOf" srcId="{4FEA58B5-AC7D-4940-AE33-F47E416139F1}" destId="{2FDB0895-1207-2040-B1DE-8DBD4F63F453}" srcOrd="0" destOrd="0" presId="urn:microsoft.com/office/officeart/2005/8/layout/hProcess9"/>
    <dgm:cxn modelId="{B3492A1B-D48C-4B91-9203-85821B6B5F71}" type="presParOf" srcId="{4FEA58B5-AC7D-4940-AE33-F47E416139F1}" destId="{7180940F-C6EF-D647-8C56-546CFB70631D}" srcOrd="1" destOrd="0" presId="urn:microsoft.com/office/officeart/2005/8/layout/hProcess9"/>
    <dgm:cxn modelId="{230086E1-D83D-486A-AFF0-A172D74F9A5D}" type="presParOf" srcId="{4FEA58B5-AC7D-4940-AE33-F47E416139F1}" destId="{F696D251-068E-8446-8802-7EAB847A8958}" srcOrd="2" destOrd="0" presId="urn:microsoft.com/office/officeart/2005/8/layout/hProcess9"/>
    <dgm:cxn modelId="{8FEDF27B-ACB2-42B3-8150-4284A70E0299}" type="presParOf" srcId="{4FEA58B5-AC7D-4940-AE33-F47E416139F1}" destId="{73562E74-23D9-EC42-9510-ED82FD1D7693}" srcOrd="3" destOrd="0" presId="urn:microsoft.com/office/officeart/2005/8/layout/hProcess9"/>
    <dgm:cxn modelId="{E3319CF6-B15B-43CE-9A95-873FB4DEBDFA}" type="presParOf" srcId="{4FEA58B5-AC7D-4940-AE33-F47E416139F1}" destId="{7F297974-FF31-D449-81AA-C06DD155AD7B}" srcOrd="4" destOrd="0" presId="urn:microsoft.com/office/officeart/2005/8/layout/hProcess9"/>
    <dgm:cxn modelId="{27E3CB35-C14A-4DF3-B49B-3606D70ED635}" type="presParOf" srcId="{4FEA58B5-AC7D-4940-AE33-F47E416139F1}" destId="{1C34A67D-3DF2-3341-A22B-D7C4801E2613}" srcOrd="5" destOrd="0" presId="urn:microsoft.com/office/officeart/2005/8/layout/hProcess9"/>
    <dgm:cxn modelId="{BADF7055-29EA-41FD-A5B6-5E7AAC3343BB}" type="presParOf" srcId="{4FEA58B5-AC7D-4940-AE33-F47E416139F1}" destId="{BA9DFD43-2B4C-5E4D-9349-761973D31B5C}" srcOrd="6" destOrd="0" presId="urn:microsoft.com/office/officeart/2005/8/layout/hProcess9"/>
    <dgm:cxn modelId="{5A9D3D55-B239-4BF1-85F0-C6D13E47AE83}" type="presParOf" srcId="{4FEA58B5-AC7D-4940-AE33-F47E416139F1}" destId="{B5881110-51F4-D94B-BB1B-DE46552E3A4A}" srcOrd="7" destOrd="0" presId="urn:microsoft.com/office/officeart/2005/8/layout/hProcess9"/>
    <dgm:cxn modelId="{02454909-C2D9-4444-A057-FF504FBAC600}" type="presParOf" srcId="{4FEA58B5-AC7D-4940-AE33-F47E416139F1}" destId="{3EED3EFD-7D20-2643-85D7-8EA257FDE59A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5775CA-B17A-604E-9176-A39D32BD6550}">
      <dsp:nvSpPr>
        <dsp:cNvPr id="0" name=""/>
        <dsp:cNvSpPr/>
      </dsp:nvSpPr>
      <dsp:spPr>
        <a:xfrm>
          <a:off x="611504" y="0"/>
          <a:ext cx="6930390" cy="51816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FDB0895-1207-2040-B1DE-8DBD4F63F453}">
      <dsp:nvSpPr>
        <dsp:cNvPr id="0" name=""/>
        <dsp:cNvSpPr/>
      </dsp:nvSpPr>
      <dsp:spPr>
        <a:xfrm>
          <a:off x="2388" y="1554480"/>
          <a:ext cx="1437992" cy="20726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600" b="1" kern="1200" dirty="0" smtClean="0">
              <a:latin typeface="Arial" charset="0"/>
            </a:rPr>
            <a:t>Agriculture, tourism and insurance</a:t>
          </a:r>
          <a:endParaRPr lang="en-US" sz="16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100" kern="1200" dirty="0" smtClean="0">
              <a:latin typeface="Arial" charset="0"/>
            </a:rPr>
            <a:t>Directly affected </a:t>
          </a:r>
          <a:br>
            <a:rPr lang="en-AU" sz="1100" kern="1200" dirty="0" smtClean="0">
              <a:latin typeface="Arial" charset="0"/>
            </a:rPr>
          </a:br>
          <a:r>
            <a:rPr lang="en-AU" sz="1100" kern="1200" dirty="0" smtClean="0">
              <a:latin typeface="Arial" charset="0"/>
            </a:rPr>
            <a:t>- more </a:t>
          </a:r>
          <a:r>
            <a:rPr lang="en-AU" sz="1100" b="1" kern="1200" dirty="0" smtClean="0">
              <a:latin typeface="Arial" charset="0"/>
            </a:rPr>
            <a:t>droughts, floods and bush fires</a:t>
          </a:r>
          <a:r>
            <a:rPr lang="en-AU" sz="1100" kern="1200" dirty="0" smtClean="0">
              <a:latin typeface="Arial" charset="0"/>
            </a:rPr>
            <a:t>.</a:t>
          </a:r>
          <a:endParaRPr lang="en-US" sz="1100" kern="1200" dirty="0"/>
        </a:p>
      </dsp:txBody>
      <dsp:txXfrm>
        <a:off x="72585" y="1624677"/>
        <a:ext cx="1297598" cy="1932246"/>
      </dsp:txXfrm>
    </dsp:sp>
    <dsp:sp modelId="{F696D251-068E-8446-8802-7EAB847A8958}">
      <dsp:nvSpPr>
        <dsp:cNvPr id="0" name=""/>
        <dsp:cNvSpPr/>
      </dsp:nvSpPr>
      <dsp:spPr>
        <a:xfrm>
          <a:off x="1680046" y="1554480"/>
          <a:ext cx="1437992" cy="20726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600" b="1" kern="1200" dirty="0" smtClean="0">
              <a:latin typeface="Arial" charset="0"/>
            </a:rPr>
            <a:t>Carbon taxes, energy tariffs emissions trading</a:t>
          </a:r>
          <a:r>
            <a:rPr lang="en-AU" sz="1600" kern="1200" dirty="0" smtClean="0">
              <a:latin typeface="Arial" charset="0"/>
            </a:rPr>
            <a:t>.</a:t>
          </a:r>
          <a:endParaRPr lang="en-US" sz="16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100" kern="1200" dirty="0" smtClean="0">
              <a:latin typeface="Arial" charset="0"/>
            </a:rPr>
            <a:t>To address climate change, emissions must be reduced</a:t>
          </a:r>
          <a:endParaRPr lang="en-US" sz="1100" kern="1200" dirty="0"/>
        </a:p>
      </dsp:txBody>
      <dsp:txXfrm>
        <a:off x="1750243" y="1624677"/>
        <a:ext cx="1297598" cy="1932246"/>
      </dsp:txXfrm>
    </dsp:sp>
    <dsp:sp modelId="{7F297974-FF31-D449-81AA-C06DD155AD7B}">
      <dsp:nvSpPr>
        <dsp:cNvPr id="0" name=""/>
        <dsp:cNvSpPr/>
      </dsp:nvSpPr>
      <dsp:spPr>
        <a:xfrm>
          <a:off x="3357703" y="1554480"/>
          <a:ext cx="1437992" cy="20726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600" b="1" kern="1200" dirty="0" smtClean="0">
              <a:latin typeface="Arial" charset="0"/>
            </a:rPr>
            <a:t>Impact upon other sectors</a:t>
          </a:r>
          <a:endParaRPr lang="en-US" sz="16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100" kern="1200" dirty="0" smtClean="0">
              <a:latin typeface="Arial" charset="0"/>
            </a:rPr>
            <a:t>Energy sector costs flow through to energy intensive sectors – mining, manufacturing</a:t>
          </a:r>
          <a:endParaRPr lang="en-US" sz="1100" kern="1200" dirty="0"/>
        </a:p>
      </dsp:txBody>
      <dsp:txXfrm>
        <a:off x="3427900" y="1624677"/>
        <a:ext cx="1297598" cy="1932246"/>
      </dsp:txXfrm>
    </dsp:sp>
    <dsp:sp modelId="{BA9DFD43-2B4C-5E4D-9349-761973D31B5C}">
      <dsp:nvSpPr>
        <dsp:cNvPr id="0" name=""/>
        <dsp:cNvSpPr/>
      </dsp:nvSpPr>
      <dsp:spPr>
        <a:xfrm>
          <a:off x="5035361" y="1554480"/>
          <a:ext cx="1437992" cy="20726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600" b="1" kern="1200" dirty="0" smtClean="0">
              <a:latin typeface="Arial" charset="0"/>
            </a:rPr>
            <a:t>Indirect impacts include </a:t>
          </a:r>
          <a:endParaRPr lang="en-US" sz="1600" b="1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100" b="1" kern="1200" dirty="0" smtClean="0">
              <a:latin typeface="Arial" charset="0"/>
            </a:rPr>
            <a:t>Reduced demand for products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100" b="1" kern="1200" dirty="0" smtClean="0">
              <a:latin typeface="Arial" charset="0"/>
            </a:rPr>
            <a:t>Disruption to business activities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100" b="1" kern="1200" dirty="0" smtClean="0">
              <a:latin typeface="Arial" charset="0"/>
            </a:rPr>
            <a:t>Potential litigation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100" b="1" kern="1200" dirty="0" smtClean="0">
              <a:latin typeface="Arial" charset="0"/>
            </a:rPr>
            <a:t>Brand and reputation risk</a:t>
          </a:r>
          <a:endParaRPr lang="en-US" sz="1100" kern="1200" dirty="0"/>
        </a:p>
      </dsp:txBody>
      <dsp:txXfrm>
        <a:off x="5105558" y="1624677"/>
        <a:ext cx="1297598" cy="1932246"/>
      </dsp:txXfrm>
    </dsp:sp>
    <dsp:sp modelId="{3EED3EFD-7D20-2643-85D7-8EA257FDE59A}">
      <dsp:nvSpPr>
        <dsp:cNvPr id="0" name=""/>
        <dsp:cNvSpPr/>
      </dsp:nvSpPr>
      <dsp:spPr>
        <a:xfrm>
          <a:off x="6713019" y="1554480"/>
          <a:ext cx="1437992" cy="20726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600" b="1" kern="1200" dirty="0" smtClean="0">
              <a:latin typeface="Arial" charset="0"/>
            </a:rPr>
            <a:t>Longer term global impacts potentially:</a:t>
          </a:r>
          <a:endParaRPr lang="en-US" sz="1600" b="1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100" kern="1200" dirty="0" smtClean="0">
              <a:latin typeface="Arial" charset="0"/>
            </a:rPr>
            <a:t>Large scale refugee movement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100" kern="1200" dirty="0" smtClean="0">
              <a:latin typeface="Arial" charset="0"/>
            </a:rPr>
            <a:t>Political instability 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100" kern="1200" dirty="0" smtClean="0">
              <a:latin typeface="Arial" charset="0"/>
            </a:rPr>
            <a:t>Social unrest.</a:t>
          </a:r>
          <a:endParaRPr lang="en-US" sz="1100" kern="1200" dirty="0"/>
        </a:p>
      </dsp:txBody>
      <dsp:txXfrm>
        <a:off x="6783216" y="1624677"/>
        <a:ext cx="1297598" cy="19322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0.619</cdr:x>
      <cdr:y>0.1755</cdr:y>
    </cdr:from>
    <cdr:to>
      <cdr:x>0.76875</cdr:x>
      <cdr:y>0.17875</cdr:y>
    </cdr:to>
    <cdr:sp macro="" textlink="">
      <cdr:nvSpPr>
        <cdr:cNvPr id="33813" name="Straight Connector 2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5689616" y="982923"/>
          <a:ext cx="1376446" cy="18202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38100">
          <a:solidFill>
            <a:srgbClr val="953735"/>
          </a:solidFill>
          <a:round/>
          <a:headEnd/>
          <a:tailEnd/>
        </a:ln>
        <a:effectLst xmlns:a="http://schemas.openxmlformats.org/drawingml/2006/main">
          <a:outerShdw dist="20000" dir="5400000" rotWithShape="0">
            <a:srgbClr val="808080">
              <a:alpha val="37999"/>
            </a:srgbClr>
          </a:outerShdw>
        </a:effectLst>
      </cdr:spPr>
    </cdr:sp>
  </cdr:relSizeAnchor>
  <cdr:relSizeAnchor xmlns:cdr="http://schemas.openxmlformats.org/drawingml/2006/chartDrawing">
    <cdr:from>
      <cdr:x>0.6225</cdr:x>
      <cdr:y>0.723</cdr:y>
    </cdr:from>
    <cdr:to>
      <cdr:x>0.77375</cdr:x>
      <cdr:y>0.725</cdr:y>
    </cdr:to>
    <cdr:sp macro="" textlink="">
      <cdr:nvSpPr>
        <cdr:cNvPr id="33814" name="Straight Connector 3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5721787" y="4049306"/>
          <a:ext cx="1390233" cy="11202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38100">
          <a:solidFill>
            <a:srgbClr val="953735"/>
          </a:solidFill>
          <a:round/>
          <a:headEnd/>
          <a:tailEnd/>
        </a:ln>
        <a:effectLst xmlns:a="http://schemas.openxmlformats.org/drawingml/2006/main">
          <a:outerShdw dist="20000" dir="5400000" rotWithShape="0">
            <a:srgbClr val="808080">
              <a:alpha val="37999"/>
            </a:srgbClr>
          </a:outerShdw>
        </a:effectLst>
      </cdr:spPr>
    </cdr:sp>
  </cdr:relSizeAnchor>
  <cdr:relSizeAnchor xmlns:cdr="http://schemas.openxmlformats.org/drawingml/2006/chartDrawing">
    <cdr:from>
      <cdr:x>0.6905</cdr:x>
      <cdr:y>0.195</cdr:y>
    </cdr:from>
    <cdr:to>
      <cdr:x>0.6905</cdr:x>
      <cdr:y>0.7135</cdr:y>
    </cdr:to>
    <cdr:sp macro="" textlink="">
      <cdr:nvSpPr>
        <cdr:cNvPr id="33815" name="Straight Connector 4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>
          <a:off x="6346817" y="1092137"/>
          <a:ext cx="0" cy="2903962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38100">
          <a:solidFill>
            <a:srgbClr val="953735"/>
          </a:solidFill>
          <a:round/>
          <a:headEnd type="triangle" w="med" len="med"/>
          <a:tailEnd type="triangle" w="med" len="med"/>
        </a:ln>
        <a:effectLst xmlns:a="http://schemas.openxmlformats.org/drawingml/2006/main">
          <a:outerShdw dist="20000" dir="5400000" rotWithShape="0">
            <a:srgbClr val="808080">
              <a:alpha val="37999"/>
            </a:srgbClr>
          </a:outerShdw>
        </a:effectLst>
      </cdr:spPr>
    </cdr:sp>
  </cdr:relSizeAnchor>
  <cdr:relSizeAnchor xmlns:cdr="http://schemas.openxmlformats.org/drawingml/2006/chartDrawing">
    <cdr:from>
      <cdr:x>0.697</cdr:x>
      <cdr:y>0.32495</cdr:y>
    </cdr:from>
    <cdr:to>
      <cdr:x>0.83325</cdr:x>
      <cdr:y>0.5532</cdr:y>
    </cdr:to>
    <cdr:sp macro="" textlink="">
      <cdr:nvSpPr>
        <cdr:cNvPr id="33816" name="Rectangle 5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 rot="-5400000">
          <a:off x="6393563" y="1832923"/>
          <a:ext cx="1278359" cy="125235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>
          <a:outerShdw dist="23000" dir="5400000" rotWithShape="0">
            <a:srgbClr val="808080">
              <a:alpha val="34999"/>
            </a:srgbClr>
          </a:outerShdw>
        </a:effectLst>
      </cdr:spPr>
      <cdr:txBody>
        <a:bodyPr xmlns:a="http://schemas.openxmlformats.org/drawingml/2006/main" vertOverflow="clip" wrap="square" lIns="91440" tIns="45720" rIns="91440" bIns="4572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AU" sz="1200" b="0" i="0" u="none" strike="noStrike" baseline="0">
              <a:solidFill>
                <a:srgbClr val="000000"/>
              </a:solidFill>
              <a:latin typeface="Calibri"/>
            </a:rPr>
            <a:t>Unknown financial impact without further and site specific analysis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7FF59ECE-CE5A-4262-B631-ABBBCC433FE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068444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 smtClean="0"/>
              <a:t>Click to edit Master text styles</a:t>
            </a:r>
          </a:p>
          <a:p>
            <a:pPr lvl="1"/>
            <a:r>
              <a:rPr lang="en-AU" noProof="0" smtClean="0"/>
              <a:t>Second level</a:t>
            </a:r>
          </a:p>
          <a:p>
            <a:pPr lvl="2"/>
            <a:r>
              <a:rPr lang="en-AU" noProof="0" smtClean="0"/>
              <a:t>Third level</a:t>
            </a:r>
          </a:p>
          <a:p>
            <a:pPr lvl="3"/>
            <a:r>
              <a:rPr lang="en-AU" noProof="0" smtClean="0"/>
              <a:t>Fourth level</a:t>
            </a:r>
          </a:p>
          <a:p>
            <a:pPr lvl="4"/>
            <a:r>
              <a:rPr lang="en-AU" noProof="0" smtClean="0"/>
              <a:t>Fifth level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C0A536EE-A136-4599-971A-711E9BBA9D7B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374699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7D656D37-CF5D-45BA-A3BA-CDFF8FA0B3D6}" type="slidenum">
              <a:rPr lang="en-AU" smtClean="0"/>
              <a:pPr eaLnBrk="1" hangingPunct="1"/>
              <a:t>1</a:t>
            </a:fld>
            <a:endParaRPr lang="en-AU" smtClean="0"/>
          </a:p>
        </p:txBody>
      </p:sp>
      <p:sp>
        <p:nvSpPr>
          <p:cNvPr id="2150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21509" name="Slide Number Placeholder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29265B4E-FD0A-4DDB-84DF-E5D9D708BFC2}" type="slidenum">
              <a:rPr lang="en-AU" sz="1200">
                <a:latin typeface="Calibri" pitchFamily="34" charset="0"/>
              </a:rPr>
              <a:pPr algn="r" eaLnBrk="1" hangingPunct="1"/>
              <a:t>1</a:t>
            </a:fld>
            <a:endParaRPr lang="en-A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F68CB852-348D-4CE9-8A0E-054FBD842EB8}" type="slidenum">
              <a:rPr lang="en-AU" smtClean="0"/>
              <a:pPr eaLnBrk="1" hangingPunct="1"/>
              <a:t>10</a:t>
            </a:fld>
            <a:endParaRPr lang="en-A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6629A73D-7631-4A61-95F5-F23FFDECA302}" type="slidenum">
              <a:rPr lang="en-AU" smtClean="0"/>
              <a:pPr eaLnBrk="1" hangingPunct="1"/>
              <a:t>11</a:t>
            </a:fld>
            <a:endParaRPr lang="en-A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2265BAE4-CA4F-4004-80F7-4C8FDDCB7026}" type="slidenum">
              <a:rPr lang="en-AU" smtClean="0"/>
              <a:pPr eaLnBrk="1" hangingPunct="1"/>
              <a:t>13</a:t>
            </a:fld>
            <a:endParaRPr lang="en-A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C513EE2A-A792-4E51-A197-30354AF8DA1F}" type="slidenum">
              <a:rPr lang="en-AU" smtClean="0"/>
              <a:pPr eaLnBrk="1" hangingPunct="1"/>
              <a:t>14</a:t>
            </a:fld>
            <a:endParaRPr lang="en-AU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EFE4E840-D428-47FC-B310-AEE2282726A0}" type="slidenum">
              <a:rPr lang="en-AU" smtClean="0"/>
              <a:pPr eaLnBrk="1" hangingPunct="1"/>
              <a:t>15</a:t>
            </a:fld>
            <a:endParaRPr lang="en-AU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6D692608-97CF-46E1-82BC-34090E73ACEE}" type="slidenum">
              <a:rPr lang="en-AU" smtClean="0"/>
              <a:pPr eaLnBrk="1" hangingPunct="1"/>
              <a:t>16</a:t>
            </a:fld>
            <a:endParaRPr lang="en-AU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9FE1F9F9-6ACF-422E-85ED-412CA8680269}" type="slidenum">
              <a:rPr lang="en-AU" smtClean="0"/>
              <a:pPr eaLnBrk="1" hangingPunct="1"/>
              <a:t>17</a:t>
            </a:fld>
            <a:endParaRPr lang="en-AU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BE4DB54F-9CDB-48AE-962D-AC5B66386607}" type="slidenum">
              <a:rPr lang="en-AU" smtClean="0"/>
              <a:pPr eaLnBrk="1" hangingPunct="1"/>
              <a:t>18</a:t>
            </a:fld>
            <a:endParaRPr lang="en-A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517C3C23-2071-4131-B688-8FC9AD77BD6D}" type="slidenum">
              <a:rPr lang="en-AU" smtClean="0"/>
              <a:pPr eaLnBrk="1" hangingPunct="1"/>
              <a:t>2</a:t>
            </a:fld>
            <a:endParaRPr lang="en-AU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3BD0873F-C90A-4504-B194-6B475BA548E2}" type="slidenum">
              <a:rPr lang="en-AU" smtClean="0"/>
              <a:pPr eaLnBrk="1" hangingPunct="1"/>
              <a:t>3</a:t>
            </a:fld>
            <a:endParaRPr lang="en-A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1ECBC091-21C1-4E3F-AA4A-51F5E936E28D}" type="slidenum">
              <a:rPr lang="en-AU" smtClean="0"/>
              <a:pPr eaLnBrk="1" hangingPunct="1"/>
              <a:t>5</a:t>
            </a:fld>
            <a:endParaRPr lang="en-A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505C6EB4-FDFF-4909-960F-304679C7B06C}" type="slidenum">
              <a:rPr lang="en-AU" smtClean="0"/>
              <a:pPr eaLnBrk="1" hangingPunct="1"/>
              <a:t>6</a:t>
            </a:fld>
            <a:endParaRPr lang="en-A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910EC0DC-EF61-4351-9AC8-5EA9D1ABF318}" type="slidenum">
              <a:rPr lang="en-AU" smtClean="0"/>
              <a:pPr eaLnBrk="1" hangingPunct="1"/>
              <a:t>7</a:t>
            </a:fld>
            <a:endParaRPr lang="en-A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9F385D90-A7AE-4920-83E4-6FAEFD333954}" type="slidenum">
              <a:rPr lang="en-US" smtClean="0"/>
              <a:pPr eaLnBrk="1" hangingPunct="1"/>
              <a:t>8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FBD5B7E0-B95F-4DCB-B60B-4FF4804FF2FC}" type="slidenum">
              <a:rPr lang="en-US" smtClean="0"/>
              <a:pPr eaLnBrk="1" hangingPunct="1"/>
              <a:t>9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9E910-F8DE-4F82-8AF1-587363F88A8D}" type="datetimeFigureOut">
              <a:rPr lang="en-AU"/>
              <a:pPr>
                <a:defRPr/>
              </a:pPr>
              <a:t>18/05/2013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E4C99-A7ED-4D2A-BD55-E0CD44F3B32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70006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9B14E-7DC8-43C8-BDD4-609E8058A5C4}" type="datetimeFigureOut">
              <a:rPr lang="en-AU"/>
              <a:pPr>
                <a:defRPr/>
              </a:pPr>
              <a:t>18/05/2013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B85AE-333E-4718-ADCB-741DB482822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460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768AC-2BC0-4403-990C-34B14F12C90E}" type="datetimeFigureOut">
              <a:rPr lang="en-AU"/>
              <a:pPr>
                <a:defRPr/>
              </a:pPr>
              <a:t>18/05/2013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8880F-64BE-471E-8E90-B0BB8F96863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38292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1BB0C-4AD4-4EA7-B49B-4851849A7E46}" type="datetimeFigureOut">
              <a:rPr lang="en-AU"/>
              <a:pPr>
                <a:defRPr/>
              </a:pPr>
              <a:t>18/05/2013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47EA0-8787-4878-A842-AD6F4F7904F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15010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E2FFD-DF10-482C-9BBA-C77E5CC18B22}" type="datetimeFigureOut">
              <a:rPr lang="en-AU"/>
              <a:pPr>
                <a:defRPr/>
              </a:pPr>
              <a:t>18/05/2013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16D52-2FBF-4DB9-8ED4-D96901F0F872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04626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FD99D-9A27-461A-9B6D-C16F27631315}" type="datetimeFigureOut">
              <a:rPr lang="en-AU"/>
              <a:pPr>
                <a:defRPr/>
              </a:pPr>
              <a:t>18/05/2013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0FDD4-453B-4D1B-A1C8-CD16019908F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50511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6ED97-0A1C-49ED-9F1C-101C2AC454C6}" type="datetimeFigureOut">
              <a:rPr lang="en-AU"/>
              <a:pPr>
                <a:defRPr/>
              </a:pPr>
              <a:t>18/05/2013</a:t>
            </a:fld>
            <a:endParaRPr lang="en-A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8EB0CD-B725-4F85-AE03-9495CEE60D45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3079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F8371-1602-4561-99CA-67E82F04EE0E}" type="datetimeFigureOut">
              <a:rPr lang="en-AU"/>
              <a:pPr>
                <a:defRPr/>
              </a:pPr>
              <a:t>18/05/2013</a:t>
            </a:fld>
            <a:endParaRPr lang="en-A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C8AFB-473B-46CE-8E41-8042245F168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78925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A11FF-3533-4458-A81A-50D943A77616}" type="datetimeFigureOut">
              <a:rPr lang="en-AU"/>
              <a:pPr>
                <a:defRPr/>
              </a:pPr>
              <a:t>18/05/2013</a:t>
            </a:fld>
            <a:endParaRPr lang="en-A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1641BA-9807-47C2-9497-62430F4C18A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15062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68458-FC3B-490C-B379-FD8792F1FFB8}" type="datetimeFigureOut">
              <a:rPr lang="en-AU"/>
              <a:pPr>
                <a:defRPr/>
              </a:pPr>
              <a:t>18/05/2013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FD4B4-E11E-4DB1-A028-44C0BC2F4843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82541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A1AF3-924D-49FD-8C52-08B4852B7E9F}" type="datetimeFigureOut">
              <a:rPr lang="en-AU"/>
              <a:pPr>
                <a:defRPr/>
              </a:pPr>
              <a:t>18/05/2013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3F4616-D224-4FED-9B1A-6BAADB48D45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08027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AU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ＭＳ Ｐゴシック" charset="-128"/>
              </a:defRPr>
            </a:lvl1pPr>
          </a:lstStyle>
          <a:p>
            <a:pPr>
              <a:defRPr/>
            </a:pPr>
            <a:fld id="{ECD81798-C969-4B60-BBF7-E126EFEFEE4B}" type="datetimeFigureOut">
              <a:rPr lang="en-AU"/>
              <a:pPr>
                <a:defRPr/>
              </a:pPr>
              <a:t>18/05/2013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a typeface="ＭＳ Ｐゴシック" charset="-128"/>
              </a:defRPr>
            </a:lvl1pPr>
          </a:lstStyle>
          <a:p>
            <a:pPr>
              <a:defRPr/>
            </a:pPr>
            <a:fld id="{67A7E5DB-2283-4C5D-B7B5-3E2141F4D48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emf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Relationship Id="rId9" Type="http://schemas.openxmlformats.org/officeDocument/2006/relationships/comments" Target="../comments/commen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hyperlink" Target="http://www.toyota.com.au/hom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 dirty="0"/>
          </a:p>
        </p:txBody>
      </p:sp>
      <p:sp>
        <p:nvSpPr>
          <p:cNvPr id="13316" name="Title 18"/>
          <p:cNvSpPr>
            <a:spLocks noGrp="1"/>
          </p:cNvSpPr>
          <p:nvPr>
            <p:ph type="ctrTitle" idx="4294967295"/>
          </p:nvPr>
        </p:nvSpPr>
        <p:spPr>
          <a:xfrm>
            <a:off x="0" y="3024188"/>
            <a:ext cx="8893175" cy="909637"/>
          </a:xfrm>
        </p:spPr>
        <p:txBody>
          <a:bodyPr tIns="108000" rIns="0" rtlCol="0">
            <a:noAutofit/>
          </a:bodyPr>
          <a:lstStyle/>
          <a:p>
            <a:pPr eaLnBrk="1" fontAlgn="auto" hangingPunct="1">
              <a:lnSpc>
                <a:spcPts val="3500"/>
              </a:lnSpc>
              <a:spcAft>
                <a:spcPts val="0"/>
              </a:spcAft>
              <a:defRPr/>
            </a:pPr>
            <a:r>
              <a:rPr lang="en-AU" sz="3400" dirty="0" smtClean="0">
                <a:latin typeface="+mn-lt"/>
                <a:ea typeface="ＭＳ Ｐゴシック" pitchFamily="34" charset="-128"/>
              </a:rPr>
              <a:t>Embedding Energy Management</a:t>
            </a:r>
            <a:br>
              <a:rPr lang="en-AU" sz="3400" dirty="0" smtClean="0">
                <a:latin typeface="+mn-lt"/>
                <a:ea typeface="ＭＳ Ｐゴシック" pitchFamily="34" charset="-128"/>
              </a:rPr>
            </a:br>
            <a:r>
              <a:rPr lang="en-AU" sz="3400" dirty="0" smtClean="0">
                <a:latin typeface="+mn-lt"/>
                <a:ea typeface="ＭＳ Ｐゴシック" pitchFamily="34" charset="-128"/>
              </a:rPr>
              <a:t>– </a:t>
            </a:r>
            <a:r>
              <a:rPr lang="en-AU" sz="3400" dirty="0" smtClean="0">
                <a:latin typeface="+mn-lt"/>
                <a:ea typeface="ＭＳ Ｐゴシック" pitchFamily="34" charset="-128"/>
              </a:rPr>
              <a:t>Carbon introduction</a:t>
            </a:r>
          </a:p>
        </p:txBody>
      </p:sp>
      <p:pic>
        <p:nvPicPr>
          <p:cNvPr id="2052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4100" y="1425575"/>
            <a:ext cx="384175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Placeholder 39"/>
          <p:cNvSpPr>
            <a:spLocks/>
          </p:cNvSpPr>
          <p:nvPr/>
        </p:nvSpPr>
        <p:spPr bwMode="auto">
          <a:xfrm>
            <a:off x="179388" y="620713"/>
            <a:ext cx="8642350" cy="331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/>
          <a:lstStyle/>
          <a:p>
            <a:pPr>
              <a:lnSpc>
                <a:spcPct val="80000"/>
              </a:lnSpc>
              <a:spcAft>
                <a:spcPts val="600"/>
              </a:spcAft>
              <a:defRPr/>
            </a:pPr>
            <a:r>
              <a:rPr lang="en-AU" sz="1900" dirty="0">
                <a:solidFill>
                  <a:srgbClr val="3E3A39"/>
                </a:solidFill>
                <a:latin typeface="+mn-lt"/>
                <a:ea typeface="ＭＳ Ｐゴシック" charset="-128"/>
              </a:rPr>
              <a:t>Insert site / company name and logo here</a:t>
            </a:r>
          </a:p>
          <a:p>
            <a:pPr>
              <a:lnSpc>
                <a:spcPct val="80000"/>
              </a:lnSpc>
              <a:spcAft>
                <a:spcPts val="600"/>
              </a:spcAft>
              <a:buFontTx/>
              <a:buChar char="•"/>
              <a:defRPr/>
            </a:pPr>
            <a:endParaRPr lang="en-AU" sz="1900" dirty="0">
              <a:solidFill>
                <a:srgbClr val="3E3A39"/>
              </a:solidFill>
              <a:ea typeface="ＭＳ Ｐゴシック" charset="-128"/>
            </a:endParaRPr>
          </a:p>
        </p:txBody>
      </p:sp>
      <p:sp>
        <p:nvSpPr>
          <p:cNvPr id="12" name="Text Placeholder 39"/>
          <p:cNvSpPr>
            <a:spLocks/>
          </p:cNvSpPr>
          <p:nvPr/>
        </p:nvSpPr>
        <p:spPr bwMode="auto">
          <a:xfrm>
            <a:off x="250825" y="5448300"/>
            <a:ext cx="864235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/>
          <a:lstStyle/>
          <a:p>
            <a:pPr>
              <a:lnSpc>
                <a:spcPct val="80000"/>
              </a:lnSpc>
              <a:spcAft>
                <a:spcPts val="600"/>
              </a:spcAft>
              <a:defRPr/>
            </a:pPr>
            <a:r>
              <a:rPr lang="en-AU" sz="1900" dirty="0">
                <a:solidFill>
                  <a:srgbClr val="3E3A39"/>
                </a:solidFill>
                <a:latin typeface="+mn-lt"/>
                <a:ea typeface="ＭＳ Ｐゴシック" charset="-128"/>
              </a:rPr>
              <a:t>Insert presenter/s names here</a:t>
            </a:r>
          </a:p>
          <a:p>
            <a:pPr>
              <a:lnSpc>
                <a:spcPct val="80000"/>
              </a:lnSpc>
              <a:spcAft>
                <a:spcPts val="600"/>
              </a:spcAft>
              <a:buFontTx/>
              <a:buChar char="•"/>
              <a:defRPr/>
            </a:pPr>
            <a:endParaRPr lang="en-AU" sz="1900" dirty="0">
              <a:solidFill>
                <a:srgbClr val="3E3A39"/>
              </a:solidFill>
              <a:ea typeface="ＭＳ Ｐゴシック" charset="-128"/>
            </a:endParaRPr>
          </a:p>
        </p:txBody>
      </p:sp>
      <p:pic>
        <p:nvPicPr>
          <p:cNvPr id="2055" name="Picture 12" descr="MSA_logo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33375"/>
            <a:ext cx="1905000" cy="141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2" descr="Description: logo_and_text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3063" y="5651500"/>
            <a:ext cx="90011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4122738" y="6421438"/>
            <a:ext cx="477043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>
              <a:defRPr/>
            </a:pPr>
            <a:r>
              <a:rPr lang="en-AU" sz="800" dirty="0">
                <a:latin typeface="+mn-lt"/>
              </a:rPr>
              <a:t>This publication was funded by the Australian Government</a:t>
            </a:r>
          </a:p>
          <a:p>
            <a:pPr algn="r">
              <a:defRPr/>
            </a:pPr>
            <a:r>
              <a:rPr lang="en-AU" sz="800" dirty="0">
                <a:latin typeface="+mn-lt"/>
              </a:rPr>
              <a:t> through the Workforce Innovation Program under the title '</a:t>
            </a:r>
            <a:r>
              <a:rPr lang="en-AU" sz="800" dirty="0" err="1">
                <a:latin typeface="+mn-lt"/>
              </a:rPr>
              <a:t>Carbonproof</a:t>
            </a:r>
            <a:r>
              <a:rPr lang="en-AU" sz="800" dirty="0">
                <a:latin typeface="+mn-lt"/>
              </a:rPr>
              <a:t> for Foundries'.</a:t>
            </a:r>
          </a:p>
        </p:txBody>
      </p:sp>
      <p:sp>
        <p:nvSpPr>
          <p:cNvPr id="20" name="TextBox 1"/>
          <p:cNvSpPr txBox="1">
            <a:spLocks noChangeArrowheads="1"/>
          </p:cNvSpPr>
          <p:nvPr/>
        </p:nvSpPr>
        <p:spPr bwMode="auto">
          <a:xfrm>
            <a:off x="4662488" y="5853113"/>
            <a:ext cx="33305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defRPr/>
            </a:pPr>
            <a:r>
              <a:rPr lang="en-AU" sz="800" dirty="0" smtClean="0">
                <a:latin typeface="+mn-lt"/>
              </a:rPr>
              <a:t>The material provided in this presentation has been produced in conjunction with our partner Energetics Pty Ltd.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868863" y="4511675"/>
            <a:ext cx="4024312" cy="10779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AU" sz="800" b="1" dirty="0">
                <a:latin typeface="+mn-lt"/>
              </a:rPr>
              <a:t>Embedding Energy Management is available from</a:t>
            </a:r>
            <a:r>
              <a:rPr lang="en-AU" sz="800" dirty="0">
                <a:latin typeface="+mn-lt"/>
              </a:rPr>
              <a:t> </a:t>
            </a:r>
            <a:r>
              <a:rPr lang="en-AU" sz="800" b="1" dirty="0">
                <a:latin typeface="+mn-lt"/>
              </a:rPr>
              <a:t>www.sustainabilityskills.net.au</a:t>
            </a:r>
            <a:endParaRPr lang="en-AU" sz="800" dirty="0">
              <a:latin typeface="+mn-lt"/>
            </a:endParaRPr>
          </a:p>
          <a:p>
            <a:pPr algn="r">
              <a:defRPr/>
            </a:pPr>
            <a:r>
              <a:rPr lang="en-AU" sz="800" dirty="0">
                <a:latin typeface="+mn-lt"/>
              </a:rPr>
              <a:t> </a:t>
            </a:r>
          </a:p>
          <a:p>
            <a:pPr algn="r">
              <a:defRPr/>
            </a:pPr>
            <a:r>
              <a:rPr lang="en-AU" sz="800" b="1" dirty="0">
                <a:latin typeface="+mn-lt"/>
              </a:rPr>
              <a:t>Manufacturing Skills Australia</a:t>
            </a:r>
            <a:endParaRPr lang="en-AU" sz="800" dirty="0">
              <a:latin typeface="+mn-lt"/>
            </a:endParaRPr>
          </a:p>
          <a:p>
            <a:pPr algn="r">
              <a:defRPr/>
            </a:pPr>
            <a:r>
              <a:rPr lang="en-AU" sz="800" b="1" dirty="0">
                <a:latin typeface="+mn-lt"/>
              </a:rPr>
              <a:t>1800 358 458</a:t>
            </a:r>
            <a:endParaRPr lang="en-AU" sz="800" dirty="0">
              <a:latin typeface="+mn-lt"/>
            </a:endParaRPr>
          </a:p>
          <a:p>
            <a:pPr algn="r">
              <a:defRPr/>
            </a:pPr>
            <a:r>
              <a:rPr lang="en-AU" sz="800" b="1" dirty="0">
                <a:latin typeface="+mn-lt"/>
              </a:rPr>
              <a:t>info@mskills.com.au</a:t>
            </a:r>
            <a:endParaRPr lang="en-AU" sz="800" dirty="0">
              <a:latin typeface="+mn-lt"/>
            </a:endParaRPr>
          </a:p>
          <a:p>
            <a:pPr algn="r">
              <a:defRPr/>
            </a:pPr>
            <a:r>
              <a:rPr lang="en-AU" sz="800" b="1" dirty="0">
                <a:latin typeface="+mn-lt"/>
              </a:rPr>
              <a:t>www.mskills.com.au</a:t>
            </a:r>
          </a:p>
          <a:p>
            <a:pPr algn="r">
              <a:defRPr/>
            </a:pPr>
            <a:r>
              <a:rPr lang="en-AU" sz="800" dirty="0">
                <a:latin typeface="+mn-lt"/>
              </a:rPr>
              <a:t>© 2013 Manufacturing Skills Australia. All rights reserved</a:t>
            </a:r>
            <a:endParaRPr lang="en-AU" sz="800" dirty="0"/>
          </a:p>
          <a:p>
            <a:pPr algn="r">
              <a:defRPr/>
            </a:pPr>
            <a:endParaRPr lang="en-AU" sz="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mtClean="0">
                <a:cs typeface="Times New Roman" pitchFamily="18" charset="0"/>
              </a:rPr>
              <a:t>The business case for carbon management – Carbon</a:t>
            </a:r>
            <a:r>
              <a:rPr lang="en-US" smtClean="0">
                <a:cs typeface="Times New Roman" pitchFamily="18" charset="0"/>
              </a:rPr>
              <a:t> Price</a:t>
            </a:r>
          </a:p>
        </p:txBody>
      </p:sp>
      <p:sp>
        <p:nvSpPr>
          <p:cNvPr id="8" name="Right Arrow Callout 7"/>
          <p:cNvSpPr>
            <a:spLocks noChangeArrowheads="1"/>
          </p:cNvSpPr>
          <p:nvPr/>
        </p:nvSpPr>
        <p:spPr bwMode="auto">
          <a:xfrm>
            <a:off x="685800" y="2743200"/>
            <a:ext cx="3657600" cy="1752600"/>
          </a:xfrm>
          <a:prstGeom prst="rightArrowCallout">
            <a:avLst>
              <a:gd name="adj1" fmla="val 22509"/>
              <a:gd name="adj2" fmla="val 25000"/>
              <a:gd name="adj3" fmla="val 18493"/>
              <a:gd name="adj4" fmla="val 85463"/>
            </a:avLst>
          </a:prstGeom>
          <a:gradFill rotWithShape="1">
            <a:gsLst>
              <a:gs pos="0">
                <a:srgbClr val="FF7800"/>
              </a:gs>
              <a:gs pos="20000">
                <a:srgbClr val="FF7804"/>
              </a:gs>
              <a:gs pos="100000">
                <a:srgbClr val="CC5B00"/>
              </a:gs>
            </a:gsLst>
            <a:lin ang="5400000"/>
          </a:gradFill>
          <a:ln w="9525">
            <a:solidFill>
              <a:srgbClr val="F47C1E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sz="2400" dirty="0">
                <a:solidFill>
                  <a:schemeClr val="lt1"/>
                </a:solidFill>
                <a:latin typeface="+mn-lt"/>
                <a:ea typeface="+mn-ea"/>
              </a:rPr>
              <a:t>Q: Who pays the Carbon Price?</a:t>
            </a:r>
          </a:p>
        </p:txBody>
      </p:sp>
      <p:sp>
        <p:nvSpPr>
          <p:cNvPr id="11" name="Alternate Process 10"/>
          <p:cNvSpPr>
            <a:spLocks noChangeArrowheads="1"/>
          </p:cNvSpPr>
          <p:nvPr/>
        </p:nvSpPr>
        <p:spPr bwMode="auto">
          <a:xfrm>
            <a:off x="4572000" y="2286000"/>
            <a:ext cx="3810000" cy="1295400"/>
          </a:xfrm>
          <a:prstGeom prst="flowChartAlternateProcess">
            <a:avLst/>
          </a:prstGeom>
          <a:solidFill>
            <a:srgbClr val="A7491A"/>
          </a:solidFill>
          <a:ln w="9525">
            <a:solidFill>
              <a:srgbClr val="F47C1E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b="1" dirty="0">
                <a:solidFill>
                  <a:schemeClr val="lt1"/>
                </a:solidFill>
                <a:latin typeface="+mn-lt"/>
                <a:ea typeface="+mn-ea"/>
              </a:rPr>
              <a:t>Some will pay directly </a:t>
            </a:r>
          </a:p>
          <a:p>
            <a:pPr>
              <a:defRPr/>
            </a:pPr>
            <a:r>
              <a:rPr lang="en-US" dirty="0" err="1">
                <a:solidFill>
                  <a:schemeClr val="lt1"/>
                </a:solidFill>
                <a:latin typeface="+mn-lt"/>
                <a:ea typeface="+mn-ea"/>
              </a:rPr>
              <a:t>eg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. Large users of coal such as coal fired power stations</a:t>
            </a:r>
          </a:p>
        </p:txBody>
      </p:sp>
      <p:sp>
        <p:nvSpPr>
          <p:cNvPr id="11269" name="Alternate Process 11"/>
          <p:cNvSpPr>
            <a:spLocks noChangeArrowheads="1"/>
          </p:cNvSpPr>
          <p:nvPr/>
        </p:nvSpPr>
        <p:spPr bwMode="auto">
          <a:xfrm>
            <a:off x="4572000" y="3810000"/>
            <a:ext cx="3733800" cy="2066925"/>
          </a:xfrm>
          <a:prstGeom prst="flowChartAlternateProcess">
            <a:avLst/>
          </a:prstGeom>
          <a:solidFill>
            <a:srgbClr val="A7491A"/>
          </a:solidFill>
          <a:ln w="9525">
            <a:solidFill>
              <a:srgbClr val="F47C1E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r>
              <a:rPr lang="en-US" b="1">
                <a:solidFill>
                  <a:srgbClr val="FFFFFF"/>
                </a:solidFill>
              </a:rPr>
              <a:t>Some will pay indirectly </a:t>
            </a:r>
          </a:p>
          <a:p>
            <a:r>
              <a:rPr lang="en-US">
                <a:solidFill>
                  <a:srgbClr val="FFFFFF"/>
                </a:solidFill>
              </a:rPr>
              <a:t>eg. Consumers of electricity / smaller users of fuels</a:t>
            </a:r>
          </a:p>
          <a:p>
            <a:pPr>
              <a:spcAft>
                <a:spcPts val="600"/>
              </a:spcAft>
            </a:pPr>
            <a:r>
              <a:rPr lang="en-US">
                <a:solidFill>
                  <a:srgbClr val="FFFFFF"/>
                </a:solidFill>
              </a:rPr>
              <a:t>Think petrol excise – you pay, but payment collected upstream</a:t>
            </a:r>
          </a:p>
          <a:p>
            <a:pPr>
              <a:spcAft>
                <a:spcPts val="600"/>
              </a:spcAft>
            </a:pPr>
            <a:r>
              <a:rPr lang="en-US">
                <a:solidFill>
                  <a:srgbClr val="FFFFFF"/>
                </a:solidFill>
              </a:rPr>
              <a:t>Buyers of goods, esp energy-intensive products or materials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Risk and opportunity identification</a:t>
            </a:r>
          </a:p>
        </p:txBody>
      </p:sp>
      <p:sp>
        <p:nvSpPr>
          <p:cNvPr id="31747" name="Content Placeholder 4"/>
          <p:cNvSpPr>
            <a:spLocks noGrp="1"/>
          </p:cNvSpPr>
          <p:nvPr>
            <p:ph idx="1"/>
          </p:nvPr>
        </p:nvSpPr>
        <p:spPr>
          <a:xfrm>
            <a:off x="542925" y="1447800"/>
            <a:ext cx="8601075" cy="4043363"/>
          </a:xfrm>
        </p:spPr>
        <p:txBody>
          <a:bodyPr rtlCol="0">
            <a:normAutofit fontScale="92500" lnSpcReduction="10000"/>
          </a:bodyPr>
          <a:lstStyle/>
          <a:p>
            <a:pPr marL="450850" indent="-450850" eaLnBrk="1" fontAlgn="auto" hangingPunct="1">
              <a:spcAft>
                <a:spcPts val="500"/>
              </a:spcAft>
              <a:buClr>
                <a:srgbClr val="990000"/>
              </a:buClr>
              <a:buFontTx/>
              <a:buNone/>
              <a:defRPr/>
            </a:pPr>
            <a:r>
              <a:rPr lang="en-AU" dirty="0" smtClean="0"/>
              <a:t>These include:</a:t>
            </a:r>
          </a:p>
          <a:p>
            <a:pPr marL="450850" indent="-450850" eaLnBrk="1" fontAlgn="auto" hangingPunct="1">
              <a:spcAft>
                <a:spcPts val="500"/>
              </a:spcAft>
              <a:buClr>
                <a:srgbClr val="3E3A39"/>
              </a:buClr>
              <a:buFont typeface="Arial" pitchFamily="34" charset="0"/>
              <a:buChar char="•"/>
              <a:defRPr/>
            </a:pPr>
            <a:r>
              <a:rPr lang="en-AU" sz="2000" dirty="0" smtClean="0"/>
              <a:t>Physical – damage to functioning of assets / take advantage of shifting climatic zones</a:t>
            </a:r>
          </a:p>
          <a:p>
            <a:pPr marL="450850" indent="-450850" eaLnBrk="1" fontAlgn="auto" hangingPunct="1">
              <a:spcAft>
                <a:spcPts val="500"/>
              </a:spcAft>
              <a:buClr>
                <a:srgbClr val="3E3A39"/>
              </a:buClr>
              <a:buFont typeface="Arial" pitchFamily="34" charset="0"/>
              <a:buChar char="•"/>
              <a:defRPr/>
            </a:pPr>
            <a:r>
              <a:rPr lang="en-AU" sz="2000" dirty="0" smtClean="0"/>
              <a:t>Regulatory – exposure to / seize opportunities around:</a:t>
            </a:r>
          </a:p>
          <a:p>
            <a:pPr marL="450850" indent="-450850" eaLnBrk="1" fontAlgn="auto" hangingPunct="1">
              <a:spcAft>
                <a:spcPts val="500"/>
              </a:spcAft>
              <a:buClr>
                <a:srgbClr val="3E3A39"/>
              </a:buClr>
              <a:buFontTx/>
              <a:buNone/>
              <a:defRPr/>
            </a:pPr>
            <a:r>
              <a:rPr lang="en-AU" sz="2000" dirty="0" smtClean="0"/>
              <a:t> 		- current and future requirements; </a:t>
            </a:r>
          </a:p>
          <a:p>
            <a:pPr marL="450850" indent="-450850" eaLnBrk="1" fontAlgn="auto" hangingPunct="1">
              <a:spcAft>
                <a:spcPts val="500"/>
              </a:spcAft>
              <a:buClr>
                <a:srgbClr val="3E3A39"/>
              </a:buClr>
              <a:buFontTx/>
              <a:buNone/>
              <a:defRPr/>
            </a:pPr>
            <a:r>
              <a:rPr lang="en-AU" sz="2000" dirty="0" smtClean="0"/>
              <a:t>		- administrative burden; </a:t>
            </a:r>
          </a:p>
          <a:p>
            <a:pPr lvl="2" eaLnBrk="1" fontAlgn="auto" hangingPunct="1">
              <a:spcAft>
                <a:spcPts val="500"/>
              </a:spcAft>
              <a:buClr>
                <a:srgbClr val="3E3A39"/>
              </a:buClr>
              <a:buFont typeface="Arial" charset="0"/>
              <a:buNone/>
              <a:defRPr/>
            </a:pPr>
            <a:r>
              <a:rPr lang="en-AU" sz="2000" dirty="0" smtClean="0"/>
              <a:t>- direct and pass-through carbon price costs (carbon price and trading)</a:t>
            </a:r>
          </a:p>
          <a:p>
            <a:pPr marL="450850" indent="-450850" eaLnBrk="1" fontAlgn="auto" hangingPunct="1">
              <a:spcAft>
                <a:spcPts val="500"/>
              </a:spcAft>
              <a:buClr>
                <a:srgbClr val="3E3A39"/>
              </a:buClr>
              <a:buFont typeface="Arial" pitchFamily="34" charset="0"/>
              <a:buChar char="•"/>
              <a:defRPr/>
            </a:pPr>
            <a:r>
              <a:rPr lang="en-AU" sz="2000" dirty="0" smtClean="0"/>
              <a:t>Litigation – CEO liability or opportunity (NGER and EEO)</a:t>
            </a:r>
          </a:p>
          <a:p>
            <a:pPr marL="450850" indent="-450850" eaLnBrk="1" fontAlgn="auto" hangingPunct="1">
              <a:spcAft>
                <a:spcPts val="500"/>
              </a:spcAft>
              <a:buClr>
                <a:srgbClr val="3E3A39"/>
              </a:buClr>
              <a:buFont typeface="Arial" pitchFamily="34" charset="0"/>
              <a:buChar char="•"/>
              <a:defRPr/>
            </a:pPr>
            <a:r>
              <a:rPr lang="en-AU" sz="2000" dirty="0" smtClean="0"/>
              <a:t>Competitive – business environment will change – advantage or risk?</a:t>
            </a:r>
          </a:p>
          <a:p>
            <a:pPr marL="450850" indent="-450850" eaLnBrk="1" fontAlgn="auto" hangingPunct="1">
              <a:spcAft>
                <a:spcPts val="500"/>
              </a:spcAft>
              <a:buClr>
                <a:srgbClr val="3E3A39"/>
              </a:buClr>
              <a:buFont typeface="Arial" pitchFamily="34" charset="0"/>
              <a:buChar char="•"/>
              <a:defRPr/>
            </a:pPr>
            <a:r>
              <a:rPr lang="en-AU" sz="2000" dirty="0" smtClean="0"/>
              <a:t>Reputational – information is in public domain</a:t>
            </a:r>
          </a:p>
          <a:p>
            <a:pPr marL="450850" indent="-45085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8964612" cy="1143000"/>
          </a:xfrm>
        </p:spPr>
        <p:txBody>
          <a:bodyPr/>
          <a:lstStyle/>
          <a:p>
            <a:pPr eaLnBrk="1" hangingPunct="1"/>
            <a:r>
              <a:rPr lang="en-AU" smtClean="0">
                <a:cs typeface="Times New Roman" pitchFamily="18" charset="0"/>
              </a:rPr>
              <a:t>The business case for carbon management</a:t>
            </a:r>
          </a:p>
        </p:txBody>
      </p:sp>
      <p:sp>
        <p:nvSpPr>
          <p:cNvPr id="13315" name="Content Placeholder 4"/>
          <p:cNvSpPr>
            <a:spLocks noGrp="1"/>
          </p:cNvSpPr>
          <p:nvPr>
            <p:ph idx="1"/>
          </p:nvPr>
        </p:nvSpPr>
        <p:spPr>
          <a:xfrm>
            <a:off x="250825" y="1844675"/>
            <a:ext cx="8601075" cy="4043363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Experience shows that sustainability makes good business sense</a:t>
            </a:r>
            <a:r>
              <a:rPr lang="en-US" b="1" dirty="0" smtClean="0"/>
              <a:t> </a:t>
            </a:r>
          </a:p>
          <a:p>
            <a:pPr marL="361950" indent="-361950" eaLnBrk="1" hangingPunct="1">
              <a:defRPr/>
            </a:pPr>
            <a:r>
              <a:rPr lang="en-US" sz="2000" dirty="0" smtClean="0"/>
              <a:t>Embedding sustainability within an </a:t>
            </a:r>
            <a:r>
              <a:rPr lang="en-US" sz="2000" dirty="0" err="1" smtClean="0"/>
              <a:t>organisation’s</a:t>
            </a:r>
            <a:r>
              <a:rPr lang="en-US" sz="2000" dirty="0" smtClean="0"/>
              <a:t> broader business strategies frequently results in </a:t>
            </a:r>
            <a:r>
              <a:rPr lang="en-US" sz="2000" dirty="0" err="1" smtClean="0"/>
              <a:t>organisational</a:t>
            </a:r>
            <a:r>
              <a:rPr lang="en-US" sz="2000" dirty="0" smtClean="0"/>
              <a:t> and technical innovations that generate both top- and bottom-line returns.</a:t>
            </a:r>
          </a:p>
          <a:p>
            <a:pPr marL="361950" indent="-361950" eaLnBrk="1" hangingPunct="1">
              <a:defRPr/>
            </a:pPr>
            <a:r>
              <a:rPr lang="en-US" sz="2000" dirty="0" smtClean="0"/>
              <a:t>Reducing inputs to a business, due to a carbon-constrained economy, reduces costs.</a:t>
            </a:r>
          </a:p>
          <a:p>
            <a:pPr marL="361950" indent="-361950" eaLnBrk="1" hangingPunct="1">
              <a:defRPr/>
            </a:pPr>
            <a:r>
              <a:rPr lang="en-US" sz="2000" dirty="0" smtClean="0"/>
              <a:t>Reducing inputs requires new or improved products or even new business lines.</a:t>
            </a:r>
          </a:p>
          <a:p>
            <a:pPr marL="361950" indent="-361950" eaLnBrk="1" hangingPunct="1">
              <a:defRPr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Additional slides for management presentation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en-US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  <a:p>
            <a:pPr algn="ctr" eaLnBrk="1" hangingPunct="1">
              <a:buFont typeface="Arial" charset="0"/>
              <a:buNone/>
            </a:pPr>
            <a:r>
              <a:rPr lang="en-US" i="1" smtClean="0"/>
              <a:t>Insert following slides as required using data from “What's my footprint “ tool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539750" y="274638"/>
            <a:ext cx="8353425" cy="99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126000" bIns="0" anchor="b"/>
          <a:lstStyle/>
          <a:p>
            <a:pPr eaLnBrk="0" hangingPunct="0">
              <a:defRPr/>
            </a:pPr>
            <a:r>
              <a:rPr lang="en-AU" sz="4400" kern="0" dirty="0">
                <a:latin typeface="+mj-lt"/>
                <a:ea typeface="Times New Roman" charset="0"/>
                <a:cs typeface="Times New Roman" charset="0"/>
              </a:rPr>
              <a:t>Summary graph from baseline tool</a:t>
            </a:r>
          </a:p>
        </p:txBody>
      </p:sp>
      <p:sp>
        <p:nvSpPr>
          <p:cNvPr id="15363" name="Content Placeholder 3"/>
          <p:cNvSpPr>
            <a:spLocks noGrp="1"/>
          </p:cNvSpPr>
          <p:nvPr>
            <p:ph idx="1"/>
          </p:nvPr>
        </p:nvSpPr>
        <p:spPr>
          <a:xfrm>
            <a:off x="468313" y="1412875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i="1" smtClean="0"/>
              <a:t>Insert summary graph from baseline tool - Example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  <p:graphicFrame>
        <p:nvGraphicFramePr>
          <p:cNvPr id="5" name="Chart 4"/>
          <p:cNvGraphicFramePr>
            <a:graphicFrameLocks noGrp="1"/>
          </p:cNvGraphicFramePr>
          <p:nvPr/>
        </p:nvGraphicFramePr>
        <p:xfrm>
          <a:off x="467544" y="2060848"/>
          <a:ext cx="7416824" cy="4178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539750" y="274638"/>
            <a:ext cx="7416800" cy="99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126000" bIns="0" anchor="b"/>
          <a:lstStyle/>
          <a:p>
            <a:pPr algn="ctr" eaLnBrk="0" hangingPunct="0">
              <a:defRPr/>
            </a:pPr>
            <a:r>
              <a:rPr lang="en-AU" sz="4400" kern="0" dirty="0">
                <a:latin typeface="+mj-lt"/>
                <a:ea typeface="Times New Roman" charset="0"/>
                <a:cs typeface="Times New Roman" charset="0"/>
              </a:rPr>
              <a:t>The size of your footprint</a:t>
            </a:r>
          </a:p>
        </p:txBody>
      </p:sp>
      <p:sp>
        <p:nvSpPr>
          <p:cNvPr id="16387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800" i="1" smtClean="0"/>
              <a:t>Insert summary graph 1 from inventory - Example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683569" y="2132856"/>
          <a:ext cx="7488832" cy="40964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Scope 1 v Scope 2 emissions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800" i="1" smtClean="0"/>
              <a:t>Insert Summary graph 2 from inventory - Example</a:t>
            </a:r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</p:txBody>
      </p:sp>
      <p:graphicFrame>
        <p:nvGraphicFramePr>
          <p:cNvPr id="5" name="Chart 4"/>
          <p:cNvGraphicFramePr>
            <a:graphicFrameLocks noGrp="1"/>
          </p:cNvGraphicFramePr>
          <p:nvPr/>
        </p:nvGraphicFramePr>
        <p:xfrm>
          <a:off x="755576" y="2132856"/>
          <a:ext cx="7632848" cy="40964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Energy use by emissions source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800" i="1" smtClean="0"/>
              <a:t>Insert summary graph 3 from inventory - Example</a:t>
            </a:r>
          </a:p>
          <a:p>
            <a:pPr eaLnBrk="1" hangingPunct="1">
              <a:buFontTx/>
              <a:buNone/>
            </a:pPr>
            <a:endParaRPr lang="en-US" sz="2800" i="1" smtClean="0"/>
          </a:p>
        </p:txBody>
      </p:sp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539551" y="2204864"/>
          <a:ext cx="7560841" cy="40244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Carbon price impact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2800" i="1" smtClean="0"/>
              <a:t>Insert summary Slide 4 from inventory - Example</a:t>
            </a:r>
          </a:p>
          <a:p>
            <a:pPr eaLnBrk="1" hangingPunct="1"/>
            <a:endParaRPr lang="en-US" smtClean="0"/>
          </a:p>
        </p:txBody>
      </p:sp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611560" y="2348880"/>
          <a:ext cx="8532439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388938" y="1524000"/>
            <a:ext cx="4438650" cy="4935538"/>
          </a:xfrm>
        </p:spPr>
        <p:txBody>
          <a:bodyPr rtlCol="0">
            <a:normAutofit fontScale="92500"/>
          </a:bodyPr>
          <a:lstStyle/>
          <a:p>
            <a:pPr marL="571500" indent="-571500" defTabSz="995363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AU" dirty="0" smtClean="0"/>
              <a:t>Climate change </a:t>
            </a:r>
          </a:p>
          <a:p>
            <a:pPr marL="571500" indent="-571500" defTabSz="995363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AU" dirty="0" smtClean="0"/>
              <a:t>Resource depletion</a:t>
            </a:r>
          </a:p>
          <a:p>
            <a:pPr marL="955675" lvl="1" indent="-457200" defTabSz="995363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AU" dirty="0" smtClean="0"/>
              <a:t>Energy</a:t>
            </a:r>
          </a:p>
          <a:p>
            <a:pPr marL="955675" lvl="1" indent="-457200" defTabSz="995363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AU" dirty="0" smtClean="0"/>
              <a:t>Water</a:t>
            </a:r>
          </a:p>
          <a:p>
            <a:pPr marL="955675" lvl="1" indent="-457200" defTabSz="995363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AU" dirty="0" smtClean="0"/>
              <a:t>Materials</a:t>
            </a:r>
          </a:p>
          <a:p>
            <a:pPr marL="571500" indent="-571500" defTabSz="995363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AU" dirty="0" smtClean="0"/>
              <a:t>Increased emissions, contamination &amp; waste</a:t>
            </a:r>
          </a:p>
          <a:p>
            <a:pPr marL="571500" indent="-571500" defTabSz="995363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AU" dirty="0" smtClean="0"/>
              <a:t>Reduced air quality </a:t>
            </a:r>
          </a:p>
          <a:p>
            <a:pPr marL="571500" indent="-571500" defTabSz="995363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AU" dirty="0" smtClean="0"/>
              <a:t>Loss of biodiversity</a:t>
            </a:r>
          </a:p>
        </p:txBody>
      </p:sp>
      <p:pic>
        <p:nvPicPr>
          <p:cNvPr id="3075" name="Picture 4" descr="photo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2188" y="2038350"/>
            <a:ext cx="1674812" cy="2254250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5" descr="stanthorpe_preview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3941763"/>
            <a:ext cx="2459038" cy="2128837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6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804"/>
          <a:stretch>
            <a:fillRect/>
          </a:stretch>
        </p:blipFill>
        <p:spPr bwMode="auto">
          <a:xfrm>
            <a:off x="6529388" y="1570038"/>
            <a:ext cx="2003425" cy="2651125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7" descr="dozer dramatic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0750" y="4768850"/>
            <a:ext cx="1820863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Rectangle 2"/>
          <p:cNvSpPr>
            <a:spLocks noChangeArrowheads="1"/>
          </p:cNvSpPr>
          <p:nvPr/>
        </p:nvSpPr>
        <p:spPr bwMode="auto">
          <a:xfrm>
            <a:off x="539750" y="274638"/>
            <a:ext cx="6553200" cy="99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126000" bIns="0" anchor="b"/>
          <a:lstStyle/>
          <a:p>
            <a:pPr eaLnBrk="0" hangingPunct="0">
              <a:defRPr/>
            </a:pPr>
            <a:r>
              <a:rPr lang="en-AU" sz="4400" dirty="0">
                <a:latin typeface="+mj-lt"/>
                <a:ea typeface="ＭＳ Ｐゴシック" charset="-128"/>
                <a:cs typeface="Times New Roman" charset="0"/>
              </a:rPr>
              <a:t>What is the problem?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mtClean="0">
                <a:cs typeface="Times New Roman" pitchFamily="18" charset="0"/>
              </a:rPr>
              <a:t>How is economic activity affected by climate change?</a:t>
            </a:r>
            <a:endParaRPr lang="en-US" smtClean="0">
              <a:cs typeface="Times New Roman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</p:nvPr>
        </p:nvGraphicFramePr>
        <p:xfrm>
          <a:off x="533400" y="1371600"/>
          <a:ext cx="81534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mtClean="0">
                <a:cs typeface="Times New Roman" pitchFamily="18" charset="0"/>
              </a:rPr>
              <a:t>Risks specific to Australia</a:t>
            </a:r>
          </a:p>
        </p:txBody>
      </p:sp>
      <p:pic>
        <p:nvPicPr>
          <p:cNvPr id="5123" name="Picture 3" descr="MCj0405674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6900" y="1752600"/>
            <a:ext cx="50673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Line Callout 2 5"/>
          <p:cNvSpPr>
            <a:spLocks/>
          </p:cNvSpPr>
          <p:nvPr/>
        </p:nvSpPr>
        <p:spPr bwMode="auto">
          <a:xfrm>
            <a:off x="5867400" y="1676400"/>
            <a:ext cx="2971800" cy="22098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86551"/>
              <a:gd name="adj6" fmla="val -39301"/>
            </a:avLst>
          </a:prstGeom>
          <a:gradFill rotWithShape="1">
            <a:gsLst>
              <a:gs pos="0">
                <a:srgbClr val="CC5B00"/>
              </a:gs>
              <a:gs pos="80000">
                <a:srgbClr val="FF7804"/>
              </a:gs>
              <a:gs pos="100000">
                <a:srgbClr val="FF7800"/>
              </a:gs>
            </a:gsLst>
            <a:lin ang="16200000"/>
          </a:gradFill>
          <a:ln w="9525">
            <a:solidFill>
              <a:srgbClr val="F47C1E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>
              <a:spcBef>
                <a:spcPct val="50000"/>
              </a:spcBef>
              <a:defRPr/>
            </a:pPr>
            <a:r>
              <a:rPr lang="en-AU" b="1" dirty="0">
                <a:solidFill>
                  <a:srgbClr val="FFFFFF"/>
                </a:solidFill>
                <a:ea typeface="ＭＳ Ｐゴシック" charset="-128"/>
              </a:rPr>
              <a:t>Access to Water 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n-AU" dirty="0">
                <a:solidFill>
                  <a:srgbClr val="FFFFFF"/>
                </a:solidFill>
                <a:ea typeface="ＭＳ Ｐゴシック" charset="-128"/>
              </a:rPr>
              <a:t> Australia is the driest continent on earth 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n-AU" dirty="0">
                <a:solidFill>
                  <a:srgbClr val="FFFFFF"/>
                </a:solidFill>
                <a:ea typeface="ＭＳ Ｐゴシック" charset="-128"/>
              </a:rPr>
              <a:t> Many industry sectors are dependent on access to water for operation.</a:t>
            </a:r>
            <a:endParaRPr lang="en-AU" b="1" dirty="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7" name="Line Callout 2 6"/>
          <p:cNvSpPr>
            <a:spLocks/>
          </p:cNvSpPr>
          <p:nvPr/>
        </p:nvSpPr>
        <p:spPr bwMode="auto">
          <a:xfrm>
            <a:off x="5867400" y="4343400"/>
            <a:ext cx="2971800" cy="1600200"/>
          </a:xfrm>
          <a:prstGeom prst="borderCallout2">
            <a:avLst>
              <a:gd name="adj1" fmla="val 65269"/>
              <a:gd name="adj2" fmla="val -6125"/>
              <a:gd name="adj3" fmla="val 62528"/>
              <a:gd name="adj4" fmla="val -19616"/>
              <a:gd name="adj5" fmla="val -27546"/>
              <a:gd name="adj6" fmla="val -41894"/>
            </a:avLst>
          </a:prstGeom>
          <a:gradFill rotWithShape="1">
            <a:gsLst>
              <a:gs pos="0">
                <a:srgbClr val="CC5B00"/>
              </a:gs>
              <a:gs pos="80000">
                <a:srgbClr val="FF7804"/>
              </a:gs>
              <a:gs pos="100000">
                <a:srgbClr val="FF7800"/>
              </a:gs>
            </a:gsLst>
            <a:lin ang="16200000"/>
          </a:gradFill>
          <a:ln w="9525">
            <a:solidFill>
              <a:srgbClr val="F47C1E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b="1">
                <a:solidFill>
                  <a:srgbClr val="FFFFFF"/>
                </a:solidFill>
                <a:ea typeface="ＭＳ Ｐゴシック" charset="-128"/>
              </a:rPr>
              <a:t>Market related risks</a:t>
            </a:r>
            <a:endParaRPr lang="en-AU" b="1">
              <a:solidFill>
                <a:srgbClr val="FFFFFF"/>
              </a:solidFill>
              <a:ea typeface="ＭＳ Ｐゴシック" charset="-128"/>
            </a:endParaRPr>
          </a:p>
          <a:p>
            <a:pPr>
              <a:buFont typeface="Arial" charset="0"/>
              <a:buChar char="•"/>
              <a:defRPr/>
            </a:pPr>
            <a:r>
              <a:rPr lang="en-AU">
                <a:solidFill>
                  <a:srgbClr val="FFFFFF"/>
                </a:solidFill>
                <a:ea typeface="ＭＳ Ｐゴシック" charset="-128"/>
              </a:rPr>
              <a:t>Climate change risks in other countries may differ remarkably – regulations, consumer behaviour</a:t>
            </a:r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8" name="Line Callout 2 7"/>
          <p:cNvSpPr>
            <a:spLocks/>
          </p:cNvSpPr>
          <p:nvPr/>
        </p:nvSpPr>
        <p:spPr bwMode="auto">
          <a:xfrm>
            <a:off x="381000" y="1676400"/>
            <a:ext cx="3581400" cy="2057400"/>
          </a:xfrm>
          <a:prstGeom prst="borderCallout2">
            <a:avLst>
              <a:gd name="adj1" fmla="val 18213"/>
              <a:gd name="adj2" fmla="val 102792"/>
              <a:gd name="adj3" fmla="val 18213"/>
              <a:gd name="adj4" fmla="val 110889"/>
              <a:gd name="adj5" fmla="val 82588"/>
              <a:gd name="adj6" fmla="val 120181"/>
            </a:avLst>
          </a:prstGeom>
          <a:gradFill rotWithShape="1">
            <a:gsLst>
              <a:gs pos="0">
                <a:srgbClr val="CC5B00"/>
              </a:gs>
              <a:gs pos="80000">
                <a:srgbClr val="FF7804"/>
              </a:gs>
              <a:gs pos="100000">
                <a:srgbClr val="FF7800"/>
              </a:gs>
            </a:gsLst>
            <a:lin ang="16200000"/>
          </a:gradFill>
          <a:ln w="9525">
            <a:solidFill>
              <a:srgbClr val="F47C1E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>
              <a:spcBef>
                <a:spcPct val="50000"/>
              </a:spcBef>
              <a:defRPr/>
            </a:pPr>
            <a:r>
              <a:rPr lang="en-AU" b="1" dirty="0">
                <a:solidFill>
                  <a:srgbClr val="FFFFFF"/>
                </a:solidFill>
                <a:ea typeface="ＭＳ Ｐゴシック" charset="-128"/>
              </a:rPr>
              <a:t>Energy pricing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n-AU" dirty="0">
                <a:solidFill>
                  <a:srgbClr val="FFFFFF"/>
                </a:solidFill>
                <a:ea typeface="ＭＳ Ｐゴシック" charset="-128"/>
              </a:rPr>
              <a:t> Low energy costs, greenhouse intensive coal sources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n-AU" dirty="0">
                <a:solidFill>
                  <a:srgbClr val="FFFFFF"/>
                </a:solidFill>
                <a:ea typeface="ＭＳ Ｐゴシック" charset="-128"/>
              </a:rPr>
              <a:t> Costs to increase – oil prices, carbon, lack of investment, drought conditions</a:t>
            </a:r>
          </a:p>
        </p:txBody>
      </p:sp>
      <p:sp>
        <p:nvSpPr>
          <p:cNvPr id="9" name="Line Callout 2 8"/>
          <p:cNvSpPr>
            <a:spLocks/>
          </p:cNvSpPr>
          <p:nvPr/>
        </p:nvSpPr>
        <p:spPr bwMode="auto">
          <a:xfrm>
            <a:off x="381000" y="4038600"/>
            <a:ext cx="3581400" cy="2209800"/>
          </a:xfrm>
          <a:prstGeom prst="borderCallout2">
            <a:avLst>
              <a:gd name="adj1" fmla="val 83708"/>
              <a:gd name="adj2" fmla="val 100218"/>
              <a:gd name="adj3" fmla="val 82241"/>
              <a:gd name="adj4" fmla="val 110403"/>
              <a:gd name="adj5" fmla="val -3847"/>
              <a:gd name="adj6" fmla="val 118713"/>
            </a:avLst>
          </a:prstGeom>
          <a:gradFill rotWithShape="1">
            <a:gsLst>
              <a:gs pos="0">
                <a:srgbClr val="CC5B00"/>
              </a:gs>
              <a:gs pos="80000">
                <a:srgbClr val="FF7804"/>
              </a:gs>
              <a:gs pos="100000">
                <a:srgbClr val="FF7800"/>
              </a:gs>
            </a:gsLst>
            <a:lin ang="16200000"/>
          </a:gradFill>
          <a:ln w="9525">
            <a:solidFill>
              <a:srgbClr val="F47C1E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FFFFFF"/>
                </a:solidFill>
                <a:ea typeface="ＭＳ Ｐゴシック" charset="-128"/>
              </a:rPr>
              <a:t>Regulatory uncertainty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n-AU" dirty="0">
                <a:solidFill>
                  <a:srgbClr val="FFFFFF"/>
                </a:solidFill>
                <a:ea typeface="ＭＳ Ｐゴシック" charset="-128"/>
              </a:rPr>
              <a:t> Carbon Price, leading to Emissions Trading.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n-AU" dirty="0">
                <a:solidFill>
                  <a:srgbClr val="FFFFFF"/>
                </a:solidFill>
                <a:ea typeface="ＭＳ Ｐゴシック" charset="-128"/>
              </a:rPr>
              <a:t> Uncertainty - difficulty in long-term infrastructure/ asset planning</a:t>
            </a:r>
            <a:endParaRPr lang="en-US" dirty="0">
              <a:solidFill>
                <a:srgbClr val="FFFFFF"/>
              </a:solidFill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Things to consider when managing carbon – organisational boundaries</a:t>
            </a:r>
          </a:p>
        </p:txBody>
      </p:sp>
      <p:sp>
        <p:nvSpPr>
          <p:cNvPr id="6147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en-US" sz="2800" smtClean="0"/>
              <a:t>Decisions must be made as to how emissions will be aggregated. Three approaches include:</a:t>
            </a:r>
            <a:endParaRPr lang="en-US" sz="2800" smtClean="0">
              <a:solidFill>
                <a:srgbClr val="FF0000"/>
              </a:solidFill>
            </a:endParaRPr>
          </a:p>
          <a:p>
            <a:pPr marL="0" indent="0" eaLnBrk="1" hangingPunct="1"/>
            <a:r>
              <a:rPr lang="en-US" sz="2800" smtClean="0"/>
              <a:t>Equity share</a:t>
            </a:r>
          </a:p>
          <a:p>
            <a:pPr marL="0" indent="0" eaLnBrk="1" hangingPunct="1"/>
            <a:r>
              <a:rPr lang="en-US" sz="2800" smtClean="0"/>
              <a:t>Financial control</a:t>
            </a:r>
          </a:p>
          <a:p>
            <a:pPr marL="0" indent="0" eaLnBrk="1" hangingPunct="1"/>
            <a:r>
              <a:rPr lang="en-US" sz="2800" smtClean="0"/>
              <a:t>Operational control</a:t>
            </a:r>
          </a:p>
          <a:p>
            <a:pPr marL="0" indent="0" eaLnBrk="1" hangingPunct="1"/>
            <a:endParaRPr lang="en-US" smtClean="0"/>
          </a:p>
        </p:txBody>
      </p:sp>
      <p:sp>
        <p:nvSpPr>
          <p:cNvPr id="6" name="Line Callout 2 5"/>
          <p:cNvSpPr>
            <a:spLocks/>
          </p:cNvSpPr>
          <p:nvPr/>
        </p:nvSpPr>
        <p:spPr bwMode="auto">
          <a:xfrm>
            <a:off x="4953000" y="2532063"/>
            <a:ext cx="3886200" cy="1905000"/>
          </a:xfrm>
          <a:prstGeom prst="borderCallout2">
            <a:avLst>
              <a:gd name="adj1" fmla="val 18750"/>
              <a:gd name="adj2" fmla="val -8333"/>
              <a:gd name="adj3" fmla="val 77120"/>
              <a:gd name="adj4" fmla="val -38204"/>
              <a:gd name="adj5" fmla="val 78278"/>
              <a:gd name="adj6" fmla="val -102208"/>
            </a:avLst>
          </a:prstGeom>
          <a:gradFill rotWithShape="1">
            <a:gsLst>
              <a:gs pos="0">
                <a:srgbClr val="CC5B00"/>
              </a:gs>
              <a:gs pos="80000">
                <a:srgbClr val="FF7804"/>
              </a:gs>
              <a:gs pos="100000">
                <a:srgbClr val="FF7800"/>
              </a:gs>
            </a:gsLst>
            <a:lin ang="16200000"/>
          </a:gradFill>
          <a:ln w="9525">
            <a:solidFill>
              <a:srgbClr val="F47C1E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>
              <a:tabLst>
                <a:tab pos="355600" algn="l"/>
              </a:tabLst>
              <a:defRPr/>
            </a:pPr>
            <a:r>
              <a:rPr lang="en-US" sz="2000" b="1">
                <a:solidFill>
                  <a:srgbClr val="FFFFFF"/>
                </a:solidFill>
                <a:ea typeface="ＭＳ Ｐゴシック" charset="-128"/>
              </a:rPr>
              <a:t>Operational control is default boundary! </a:t>
            </a:r>
          </a:p>
          <a:p>
            <a:pPr>
              <a:tabLst>
                <a:tab pos="355600" algn="l"/>
              </a:tabLst>
              <a:defRPr/>
            </a:pPr>
            <a:r>
              <a:rPr lang="en-US" sz="2000">
                <a:solidFill>
                  <a:srgbClr val="FFFFFF"/>
                </a:solidFill>
                <a:ea typeface="ＭＳ Ｐゴシック" charset="-128"/>
              </a:rPr>
              <a:t>– required for reporting to Australia’s National Energy and Greenhouse Reporting System (NGER)</a:t>
            </a:r>
          </a:p>
        </p:txBody>
      </p:sp>
      <p:sp>
        <p:nvSpPr>
          <p:cNvPr id="7" name="Line Callout 2 6"/>
          <p:cNvSpPr>
            <a:spLocks/>
          </p:cNvSpPr>
          <p:nvPr/>
        </p:nvSpPr>
        <p:spPr bwMode="auto">
          <a:xfrm>
            <a:off x="2028825" y="4467225"/>
            <a:ext cx="3733800" cy="2057400"/>
          </a:xfrm>
          <a:prstGeom prst="borderCallout2">
            <a:avLst>
              <a:gd name="adj1" fmla="val 18750"/>
              <a:gd name="adj2" fmla="val -8333"/>
              <a:gd name="adj3" fmla="val -22403"/>
              <a:gd name="adj4" fmla="val -30273"/>
              <a:gd name="adj5" fmla="val -22477"/>
              <a:gd name="adj6" fmla="val 35421"/>
            </a:avLst>
          </a:prstGeom>
          <a:solidFill>
            <a:srgbClr val="A7491A"/>
          </a:solidFill>
          <a:ln w="9525">
            <a:solidFill>
              <a:srgbClr val="F47C1E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marL="457200" indent="-457200">
              <a:defRPr/>
            </a:pPr>
            <a:r>
              <a:rPr lang="en-US" sz="2000" b="1" dirty="0">
                <a:solidFill>
                  <a:schemeClr val="lt1"/>
                </a:solidFill>
                <a:latin typeface="+mn-lt"/>
                <a:ea typeface="+mn-ea"/>
              </a:rPr>
              <a:t>What is operational control? </a:t>
            </a:r>
            <a:r>
              <a:rPr lang="en-US" sz="2000" dirty="0">
                <a:solidFill>
                  <a:schemeClr val="lt1"/>
                </a:solidFill>
                <a:latin typeface="+mn-lt"/>
                <a:ea typeface="+mn-ea"/>
              </a:rPr>
              <a:t>Defined in Australian law as the right to introduce or implement operating, health and safety or environmental policies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Things to consider when managing carbon – operational boundaries</a:t>
            </a:r>
          </a:p>
        </p:txBody>
      </p:sp>
      <p:pic>
        <p:nvPicPr>
          <p:cNvPr id="7171" name="Picture 12" descr="j0235319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51050" y="1773238"/>
            <a:ext cx="1822450" cy="1858962"/>
          </a:xfrm>
        </p:spPr>
      </p:pic>
      <p:pic>
        <p:nvPicPr>
          <p:cNvPr id="7172" name="Picture 6" descr="j0293234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4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2147483647"/>
            <a:ext cx="1607470750" cy="1187054713"/>
          </a:xfrm>
        </p:spPr>
      </p:pic>
      <p:pic>
        <p:nvPicPr>
          <p:cNvPr id="7173" name="Picture 11" descr="MCBD07056_0000[1]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5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2147483647"/>
            <a:ext cx="1099848575" cy="1431564638"/>
          </a:xfrm>
        </p:spPr>
      </p:pic>
      <p:grpSp>
        <p:nvGrpSpPr>
          <p:cNvPr id="7174" name="Group 7"/>
          <p:cNvGrpSpPr>
            <a:grpSpLocks/>
          </p:cNvGrpSpPr>
          <p:nvPr/>
        </p:nvGrpSpPr>
        <p:grpSpPr bwMode="auto">
          <a:xfrm>
            <a:off x="1619250" y="1484313"/>
            <a:ext cx="6324600" cy="5218112"/>
            <a:chOff x="1676400" y="1524000"/>
            <a:chExt cx="6324600" cy="5218112"/>
          </a:xfrm>
        </p:grpSpPr>
        <p:sp>
          <p:nvSpPr>
            <p:cNvPr id="9" name="Oval 2"/>
            <p:cNvSpPr>
              <a:spLocks noChangeArrowheads="1"/>
            </p:cNvSpPr>
            <p:nvPr/>
          </p:nvSpPr>
          <p:spPr bwMode="auto">
            <a:xfrm>
              <a:off x="1676400" y="1524000"/>
              <a:ext cx="5451475" cy="5218112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10" name="Oval 3"/>
            <p:cNvSpPr>
              <a:spLocks noChangeArrowheads="1"/>
            </p:cNvSpPr>
            <p:nvPr/>
          </p:nvSpPr>
          <p:spPr bwMode="auto">
            <a:xfrm>
              <a:off x="2744788" y="2571750"/>
              <a:ext cx="3429000" cy="3155950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7181" name="Oval 7"/>
            <p:cNvSpPr>
              <a:spLocks noChangeArrowheads="1"/>
            </p:cNvSpPr>
            <p:nvPr/>
          </p:nvSpPr>
          <p:spPr bwMode="auto">
            <a:xfrm>
              <a:off x="3700321" y="3416978"/>
              <a:ext cx="1574024" cy="1408555"/>
            </a:xfrm>
            <a:prstGeom prst="ellipse">
              <a:avLst/>
            </a:prstGeom>
            <a:solidFill>
              <a:srgbClr val="F5802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182" name="Picture 8" descr="MCj03189640000[1]"/>
            <p:cNvPicPr>
              <a:picLocks noChangeAspect="1" noChangeArrowheads="1"/>
            </p:cNvPicPr>
            <p:nvPr/>
          </p:nvPicPr>
          <p:blipFill>
            <a:blip r:embed="rId6" cstate="print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7741" y="4036792"/>
              <a:ext cx="550289" cy="7887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83" name="Picture 9" descr="MCj03113080000[1]"/>
            <p:cNvPicPr>
              <a:picLocks noChangeAspect="1" noChangeArrowheads="1"/>
            </p:cNvPicPr>
            <p:nvPr/>
          </p:nvPicPr>
          <p:blipFill>
            <a:blip r:embed="rId7" cstate="print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39082" y="4994460"/>
              <a:ext cx="955568" cy="6906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AutoShape 10"/>
            <p:cNvSpPr>
              <a:spLocks noChangeArrowheads="1"/>
            </p:cNvSpPr>
            <p:nvPr/>
          </p:nvSpPr>
          <p:spPr bwMode="auto">
            <a:xfrm>
              <a:off x="5781675" y="3079750"/>
              <a:ext cx="2219325" cy="1465262"/>
            </a:xfrm>
            <a:prstGeom prst="wedgeRectCallout">
              <a:avLst>
                <a:gd name="adj1" fmla="val -24481"/>
                <a:gd name="adj2" fmla="val 87968"/>
              </a:avLst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AU" b="1" dirty="0">
                  <a:ea typeface="ＭＳ Ｐゴシック" charset="-128"/>
                </a:rPr>
                <a:t>Scope 3</a:t>
              </a:r>
              <a:br>
                <a:rPr lang="en-AU" b="1" dirty="0">
                  <a:ea typeface="ＭＳ Ｐゴシック" charset="-128"/>
                </a:rPr>
              </a:br>
              <a:r>
                <a:rPr lang="en-AU" b="1" dirty="0">
                  <a:ea typeface="ＭＳ Ｐゴシック" charset="-128"/>
                </a:rPr>
                <a:t> “Emissions from services </a:t>
              </a:r>
              <a:r>
                <a:rPr lang="en-AU" b="1" u="sng" dirty="0">
                  <a:ea typeface="ＭＳ Ｐゴシック" charset="-128"/>
                </a:rPr>
                <a:t>you </a:t>
              </a:r>
              <a:r>
                <a:rPr lang="en-AU" b="1" dirty="0">
                  <a:ea typeface="ＭＳ Ｐゴシック" charset="-128"/>
                </a:rPr>
                <a:t>use and products </a:t>
              </a:r>
              <a:r>
                <a:rPr lang="en-AU" b="1" u="sng" dirty="0">
                  <a:ea typeface="ＭＳ Ｐゴシック" charset="-128"/>
                </a:rPr>
                <a:t>you</a:t>
              </a:r>
              <a:r>
                <a:rPr lang="en-AU" b="1" dirty="0">
                  <a:ea typeface="ＭＳ Ｐゴシック" charset="-128"/>
                </a:rPr>
                <a:t> produce”</a:t>
              </a:r>
            </a:p>
          </p:txBody>
        </p:sp>
        <p:sp>
          <p:nvSpPr>
            <p:cNvPr id="7185" name="Text Box 13"/>
            <p:cNvSpPr txBox="1">
              <a:spLocks noChangeArrowheads="1"/>
            </p:cNvSpPr>
            <p:nvPr/>
          </p:nvSpPr>
          <p:spPr bwMode="auto">
            <a:xfrm>
              <a:off x="3700320" y="3811970"/>
              <a:ext cx="110027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AU" sz="1600" b="1"/>
                <a:t>Nat Gas</a:t>
              </a:r>
            </a:p>
          </p:txBody>
        </p:sp>
        <p:sp>
          <p:nvSpPr>
            <p:cNvPr id="7186" name="Text Box 15"/>
            <p:cNvSpPr txBox="1">
              <a:spLocks noChangeArrowheads="1"/>
            </p:cNvSpPr>
            <p:nvPr/>
          </p:nvSpPr>
          <p:spPr bwMode="auto">
            <a:xfrm>
              <a:off x="3757334" y="4149824"/>
              <a:ext cx="842784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AU" sz="1600" b="1"/>
                <a:t>Petrol</a:t>
              </a:r>
            </a:p>
          </p:txBody>
        </p:sp>
        <p:sp>
          <p:nvSpPr>
            <p:cNvPr id="7187" name="Text Box 16"/>
            <p:cNvSpPr txBox="1">
              <a:spLocks noChangeArrowheads="1"/>
            </p:cNvSpPr>
            <p:nvPr/>
          </p:nvSpPr>
          <p:spPr bwMode="auto">
            <a:xfrm>
              <a:off x="3981663" y="4419600"/>
              <a:ext cx="2023921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AU" sz="1600" b="1"/>
                <a:t>Process emissions</a:t>
              </a:r>
            </a:p>
          </p:txBody>
        </p:sp>
        <p:sp>
          <p:nvSpPr>
            <p:cNvPr id="7188" name="Text Box 17"/>
            <p:cNvSpPr txBox="1">
              <a:spLocks noChangeArrowheads="1"/>
            </p:cNvSpPr>
            <p:nvPr/>
          </p:nvSpPr>
          <p:spPr bwMode="auto">
            <a:xfrm>
              <a:off x="3982902" y="3474116"/>
              <a:ext cx="1067114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AU" sz="1600" b="1"/>
                <a:t>LPG</a:t>
              </a:r>
            </a:p>
          </p:txBody>
        </p:sp>
        <p:sp>
          <p:nvSpPr>
            <p:cNvPr id="22" name="AutoShape 22"/>
            <p:cNvSpPr>
              <a:spLocks noChangeArrowheads="1"/>
            </p:cNvSpPr>
            <p:nvPr/>
          </p:nvSpPr>
          <p:spPr bwMode="auto">
            <a:xfrm>
              <a:off x="5218113" y="2459037"/>
              <a:ext cx="2474912" cy="677863"/>
            </a:xfrm>
            <a:prstGeom prst="wedgeRectCallout">
              <a:avLst>
                <a:gd name="adj1" fmla="val -38782"/>
                <a:gd name="adj2" fmla="val 166329"/>
              </a:avLst>
            </a:pr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AU" b="1" dirty="0">
                  <a:ea typeface="ＭＳ Ｐゴシック" charset="-128"/>
                </a:rPr>
                <a:t>Scope 2</a:t>
              </a:r>
              <a:br>
                <a:rPr lang="en-AU" b="1" dirty="0">
                  <a:ea typeface="ＭＳ Ｐゴシック" charset="-128"/>
                </a:rPr>
              </a:br>
              <a:r>
                <a:rPr lang="en-AU" b="1" dirty="0">
                  <a:ea typeface="ＭＳ Ｐゴシック" charset="-128"/>
                </a:rPr>
                <a:t> “Fuel burnt </a:t>
              </a:r>
              <a:r>
                <a:rPr lang="en-AU" b="1" u="sng" dirty="0">
                  <a:ea typeface="ＭＳ Ｐゴシック" charset="-128"/>
                </a:rPr>
                <a:t>for</a:t>
              </a:r>
              <a:r>
                <a:rPr lang="en-AU" b="1" dirty="0">
                  <a:ea typeface="ＭＳ Ｐゴシック" charset="-128"/>
                </a:rPr>
                <a:t> You”</a:t>
              </a:r>
            </a:p>
          </p:txBody>
        </p:sp>
        <p:sp>
          <p:nvSpPr>
            <p:cNvPr id="7190" name="AutoShape 23"/>
            <p:cNvSpPr>
              <a:spLocks noChangeArrowheads="1"/>
            </p:cNvSpPr>
            <p:nvPr/>
          </p:nvSpPr>
          <p:spPr bwMode="auto">
            <a:xfrm>
              <a:off x="4487334" y="1783602"/>
              <a:ext cx="2080933" cy="732846"/>
            </a:xfrm>
            <a:prstGeom prst="wedgeRectCallout">
              <a:avLst>
                <a:gd name="adj1" fmla="val -49880"/>
                <a:gd name="adj2" fmla="val 192375"/>
              </a:avLst>
            </a:prstGeom>
            <a:solidFill>
              <a:srgbClr val="F5802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AU" b="1"/>
                <a:t>Scope 1</a:t>
              </a:r>
              <a:br>
                <a:rPr lang="en-AU" b="1"/>
              </a:br>
              <a:r>
                <a:rPr lang="en-AU" b="1"/>
                <a:t>“Fuel </a:t>
              </a:r>
              <a:r>
                <a:rPr lang="en-AU" b="1" u="sng"/>
                <a:t>You</a:t>
              </a:r>
              <a:r>
                <a:rPr lang="en-AU" b="1"/>
                <a:t> Burn”</a:t>
              </a:r>
            </a:p>
          </p:txBody>
        </p:sp>
      </p:grpSp>
      <p:pic>
        <p:nvPicPr>
          <p:cNvPr id="7175" name="Picture 5" descr="MCj03108820000[1]"/>
          <p:cNvPicPr>
            <a:picLocks noChangeAspect="1" noChangeArrowheads="1"/>
          </p:cNvPicPr>
          <p:nvPr/>
        </p:nvPicPr>
        <p:blipFill>
          <a:blip r:embed="rId8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4076700"/>
            <a:ext cx="1163637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6" descr="j0293234"/>
          <p:cNvPicPr>
            <a:picLocks noChangeAspect="1" noChangeArrowheads="1"/>
          </p:cNvPicPr>
          <p:nvPr/>
        </p:nvPicPr>
        <p:blipFill>
          <a:blip r:embed="rId4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5589588"/>
            <a:ext cx="1296987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7" name="Picture 11" descr="MCBD07056_0000[1]"/>
          <p:cNvPicPr>
            <a:picLocks noChangeAspect="1" noChangeArrowheads="1"/>
          </p:cNvPicPr>
          <p:nvPr/>
        </p:nvPicPr>
        <p:blipFill>
          <a:blip r:embed="rId5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5373688"/>
            <a:ext cx="887412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8" name="Text Box 16"/>
          <p:cNvSpPr txBox="1">
            <a:spLocks noChangeArrowheads="1"/>
          </p:cNvSpPr>
          <p:nvPr/>
        </p:nvSpPr>
        <p:spPr bwMode="auto">
          <a:xfrm>
            <a:off x="3635375" y="5013325"/>
            <a:ext cx="12969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AU" sz="1600" b="1"/>
              <a:t>Electricity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Reporting / reduction programs</a:t>
            </a:r>
          </a:p>
        </p:txBody>
      </p:sp>
      <p:sp>
        <p:nvSpPr>
          <p:cNvPr id="22531" name="Content Placeholder 4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NGER (Australian) – Mandatory reporting of national energy consumption and production and greenhouse gas emissions above legislated thresholds.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Carbon Price (Australia) 1 July 2012 - $23/</a:t>
            </a:r>
            <a:r>
              <a:rPr lang="en-US" dirty="0" err="1"/>
              <a:t>tonne</a:t>
            </a:r>
            <a:r>
              <a:rPr lang="en-US" dirty="0"/>
              <a:t> CO</a:t>
            </a:r>
            <a:r>
              <a:rPr lang="en-US" baseline="-25000" dirty="0"/>
              <a:t>2</a:t>
            </a:r>
            <a:r>
              <a:rPr lang="en-US" dirty="0"/>
              <a:t>-e. Emissions trading scheme (variable price) from </a:t>
            </a:r>
            <a:r>
              <a:rPr lang="en-US" dirty="0" smtClean="0"/>
              <a:t>2015.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EEO (Australian) – Mandatory identification of energy efficiency opportunities by energy users above legislated thresholds.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CDP (International) – Voluntary requests for greenhouse and energy disclosure from over 2,500 organisations. CDP acts on behalf of 655 global institutional investors.</a:t>
            </a:r>
          </a:p>
        </p:txBody>
      </p:sp>
      <p:sp>
        <p:nvSpPr>
          <p:cNvPr id="6" name="Line Callout 2 5"/>
          <p:cNvSpPr>
            <a:spLocks/>
          </p:cNvSpPr>
          <p:nvPr/>
        </p:nvSpPr>
        <p:spPr bwMode="auto">
          <a:xfrm>
            <a:off x="4724400" y="5661025"/>
            <a:ext cx="4419600" cy="685800"/>
          </a:xfrm>
          <a:prstGeom prst="borderCallout2">
            <a:avLst>
              <a:gd name="adj1" fmla="val 22730"/>
              <a:gd name="adj2" fmla="val 1857"/>
              <a:gd name="adj3" fmla="val -110787"/>
              <a:gd name="adj4" fmla="val 8898"/>
              <a:gd name="adj5" fmla="val -112060"/>
              <a:gd name="adj6" fmla="val -17310"/>
            </a:avLst>
          </a:prstGeom>
          <a:gradFill rotWithShape="1">
            <a:gsLst>
              <a:gs pos="0">
                <a:srgbClr val="CC5B00"/>
              </a:gs>
              <a:gs pos="80000">
                <a:srgbClr val="FF7804"/>
              </a:gs>
              <a:gs pos="100000">
                <a:srgbClr val="FF7800"/>
              </a:gs>
            </a:gsLst>
            <a:lin ang="16200000"/>
          </a:gradFill>
          <a:ln w="9525">
            <a:solidFill>
              <a:srgbClr val="F47C1E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rgbClr val="FFFFFF"/>
                </a:solidFill>
                <a:ea typeface="ＭＳ Ｐゴシック" charset="-128"/>
              </a:rPr>
              <a:t>NB: No longer considered “voluntary” for Australia’s top 200 companies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228600" y="274638"/>
            <a:ext cx="8664575" cy="995362"/>
          </a:xfrm>
        </p:spPr>
        <p:txBody>
          <a:bodyPr/>
          <a:lstStyle/>
          <a:p>
            <a:pPr eaLnBrk="1" hangingPunct="1"/>
            <a:r>
              <a:rPr lang="en-AU" smtClean="0">
                <a:cs typeface="Times New Roman" pitchFamily="18" charset="0"/>
              </a:rPr>
              <a:t>The business case for carbon management–</a:t>
            </a:r>
            <a:r>
              <a:rPr lang="en-US" smtClean="0">
                <a:cs typeface="Times New Roman" pitchFamily="18" charset="0"/>
              </a:rPr>
              <a:t> emissions &amp; profit</a:t>
            </a:r>
            <a:br>
              <a:rPr lang="en-US" smtClean="0">
                <a:cs typeface="Times New Roman" pitchFamily="18" charset="0"/>
              </a:rPr>
            </a:br>
            <a:endParaRPr lang="en-US" sz="1600" b="1" smtClean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9219" name="Text Box 16"/>
          <p:cNvSpPr txBox="1">
            <a:spLocks noChangeArrowheads="1"/>
          </p:cNvSpPr>
          <p:nvPr/>
        </p:nvSpPr>
        <p:spPr bwMode="auto">
          <a:xfrm>
            <a:off x="684213" y="1052513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sz="1600"/>
          </a:p>
        </p:txBody>
      </p:sp>
      <p:pic>
        <p:nvPicPr>
          <p:cNvPr id="9220" name="Picture 9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92275" y="1628775"/>
            <a:ext cx="5472113" cy="4918075"/>
          </a:xfrm>
          <a:noFill/>
        </p:spPr>
      </p:pic>
      <p:sp>
        <p:nvSpPr>
          <p:cNvPr id="9221" name="Oval 10"/>
          <p:cNvSpPr>
            <a:spLocks noChangeArrowheads="1"/>
          </p:cNvSpPr>
          <p:nvPr/>
        </p:nvSpPr>
        <p:spPr bwMode="auto">
          <a:xfrm>
            <a:off x="1979613" y="3573463"/>
            <a:ext cx="1655762" cy="214312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Oval 7"/>
          <p:cNvSpPr>
            <a:spLocks noChangeArrowheads="1"/>
          </p:cNvSpPr>
          <p:nvPr/>
        </p:nvSpPr>
        <p:spPr bwMode="auto">
          <a:xfrm>
            <a:off x="1908175" y="5229225"/>
            <a:ext cx="1727200" cy="2159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Oval 14"/>
          <p:cNvSpPr>
            <a:spLocks noChangeArrowheads="1"/>
          </p:cNvSpPr>
          <p:nvPr/>
        </p:nvSpPr>
        <p:spPr bwMode="auto">
          <a:xfrm>
            <a:off x="1908175" y="5805488"/>
            <a:ext cx="1655763" cy="214312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Rectangle 10"/>
          <p:cNvSpPr>
            <a:spLocks noChangeArrowheads="1"/>
          </p:cNvSpPr>
          <p:nvPr/>
        </p:nvSpPr>
        <p:spPr bwMode="auto">
          <a:xfrm>
            <a:off x="2124075" y="1341438"/>
            <a:ext cx="4824413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AU" sz="1100" b="1">
                <a:solidFill>
                  <a:srgbClr val="3E3A39"/>
                </a:solidFill>
              </a:rPr>
              <a:t>Figure 8: Carbon intensity by sector (</a:t>
            </a:r>
            <a:r>
              <a:rPr lang="en-US" sz="1100" b="1">
                <a:solidFill>
                  <a:srgbClr val="3E3A39"/>
                </a:solidFill>
                <a:cs typeface="Times New Roman" pitchFamily="18" charset="0"/>
              </a:rPr>
              <a:t>VicSuper Carbon Count 2009</a:t>
            </a:r>
            <a:r>
              <a:rPr lang="en-AU" sz="1100">
                <a:solidFill>
                  <a:srgbClr val="3E3A39"/>
                </a:solidFill>
              </a:rPr>
              <a:t>)</a:t>
            </a:r>
          </a:p>
        </p:txBody>
      </p:sp>
      <p:sp>
        <p:nvSpPr>
          <p:cNvPr id="9225" name="Oval 7"/>
          <p:cNvSpPr>
            <a:spLocks noChangeArrowheads="1"/>
          </p:cNvSpPr>
          <p:nvPr/>
        </p:nvSpPr>
        <p:spPr bwMode="auto">
          <a:xfrm>
            <a:off x="1979613" y="4797425"/>
            <a:ext cx="1584325" cy="2159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/>
          <a:lstStyle/>
          <a:p>
            <a:pPr eaLnBrk="1" hangingPunct="1"/>
            <a:r>
              <a:rPr lang="en-AU" smtClean="0">
                <a:cs typeface="Times New Roman" pitchFamily="18" charset="0"/>
              </a:rPr>
              <a:t>The business case for carbon management – car</a:t>
            </a:r>
            <a:r>
              <a:rPr lang="en-US" smtClean="0">
                <a:cs typeface="Times New Roman" pitchFamily="18" charset="0"/>
              </a:rPr>
              <a:t>bon management by suppliers</a:t>
            </a:r>
            <a:r>
              <a:rPr lang="en-US" sz="1800" smtClean="0">
                <a:cs typeface="Times New Roman" pitchFamily="18" charset="0"/>
              </a:rPr>
              <a:t/>
            </a:r>
            <a:br>
              <a:rPr lang="en-US" sz="1800" smtClean="0">
                <a:cs typeface="Times New Roman" pitchFamily="18" charset="0"/>
              </a:rPr>
            </a:br>
            <a:endParaRPr lang="en-US" sz="2000" b="1" smtClean="0">
              <a:cs typeface="Times New Roman" pitchFamily="18" charset="0"/>
            </a:endParaRPr>
          </a:p>
        </p:txBody>
      </p:sp>
      <p:sp>
        <p:nvSpPr>
          <p:cNvPr id="5" name="Line Callout 2 4"/>
          <p:cNvSpPr>
            <a:spLocks/>
          </p:cNvSpPr>
          <p:nvPr/>
        </p:nvSpPr>
        <p:spPr bwMode="auto">
          <a:xfrm>
            <a:off x="323850" y="2590800"/>
            <a:ext cx="3352800" cy="2209800"/>
          </a:xfrm>
          <a:prstGeom prst="borderCallout2">
            <a:avLst>
              <a:gd name="adj1" fmla="val 15574"/>
              <a:gd name="adj2" fmla="val 101546"/>
              <a:gd name="adj3" fmla="val 15356"/>
              <a:gd name="adj4" fmla="val 109245"/>
              <a:gd name="adj5" fmla="val 39509"/>
              <a:gd name="adj6" fmla="val 130509"/>
            </a:avLst>
          </a:prstGeom>
          <a:gradFill rotWithShape="1">
            <a:gsLst>
              <a:gs pos="0">
                <a:srgbClr val="FF7800"/>
              </a:gs>
              <a:gs pos="20000">
                <a:srgbClr val="FF7804"/>
              </a:gs>
              <a:gs pos="100000">
                <a:srgbClr val="CC5B00"/>
              </a:gs>
            </a:gsLst>
            <a:lin ang="5400000"/>
          </a:gra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rgbClr val="FFFFFF"/>
                </a:solidFill>
                <a:ea typeface="ＭＳ Ｐゴシック" charset="-128"/>
              </a:rPr>
              <a:t>e.g. Toyota global requirements – improving environmental performance. Suppliers to improve in:</a:t>
            </a:r>
          </a:p>
          <a:p>
            <a:pPr algn="ctr">
              <a:defRPr/>
            </a:pPr>
            <a:r>
              <a:rPr lang="en-US" b="1" dirty="0">
                <a:solidFill>
                  <a:srgbClr val="FFFFFF"/>
                </a:solidFill>
                <a:ea typeface="ＭＳ Ｐゴシック" charset="-128"/>
              </a:rPr>
              <a:t> </a:t>
            </a:r>
          </a:p>
          <a:p>
            <a:pPr marL="285750" indent="-285750" algn="ctr">
              <a:buFont typeface="Arial" pitchFamily="34" charset="0"/>
              <a:buChar char="•"/>
              <a:defRPr/>
            </a:pPr>
            <a:r>
              <a:rPr lang="en-US" dirty="0">
                <a:solidFill>
                  <a:srgbClr val="FFFFFF"/>
                </a:solidFill>
                <a:ea typeface="ＭＳ Ｐゴシック" charset="-128"/>
              </a:rPr>
              <a:t>CO2 emissions</a:t>
            </a:r>
          </a:p>
          <a:p>
            <a:pPr marL="285750" indent="-285750" algn="ctr">
              <a:buFont typeface="Arial" pitchFamily="34" charset="0"/>
              <a:buChar char="•"/>
              <a:defRPr/>
            </a:pPr>
            <a:r>
              <a:rPr lang="en-US" dirty="0">
                <a:solidFill>
                  <a:srgbClr val="FFFFFF"/>
                </a:solidFill>
                <a:ea typeface="ＭＳ Ｐゴシック" charset="-128"/>
              </a:rPr>
              <a:t>Water consumption</a:t>
            </a:r>
          </a:p>
        </p:txBody>
      </p:sp>
      <p:sp>
        <p:nvSpPr>
          <p:cNvPr id="10" name="Line Callout 2 9"/>
          <p:cNvSpPr>
            <a:spLocks/>
          </p:cNvSpPr>
          <p:nvPr/>
        </p:nvSpPr>
        <p:spPr bwMode="auto">
          <a:xfrm>
            <a:off x="4211638" y="2028825"/>
            <a:ext cx="4321175" cy="2771775"/>
          </a:xfrm>
          <a:prstGeom prst="borderCallout2">
            <a:avLst>
              <a:gd name="adj1" fmla="val 15574"/>
              <a:gd name="adj2" fmla="val 101546"/>
              <a:gd name="adj3" fmla="val 15356"/>
              <a:gd name="adj4" fmla="val 109245"/>
              <a:gd name="adj5" fmla="val 39509"/>
              <a:gd name="adj6" fmla="val 130509"/>
            </a:avLst>
          </a:prstGeom>
          <a:gradFill rotWithShape="1">
            <a:gsLst>
              <a:gs pos="0">
                <a:srgbClr val="FF7800"/>
              </a:gs>
              <a:gs pos="20000">
                <a:srgbClr val="FF7804"/>
              </a:gs>
              <a:gs pos="100000">
                <a:srgbClr val="CC5B00"/>
              </a:gs>
            </a:gsLst>
            <a:lin ang="5400000"/>
          </a:gra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rgbClr val="FFFFFF"/>
                </a:solidFill>
                <a:ea typeface="ＭＳ Ｐゴシック" charset="-128"/>
              </a:rPr>
              <a:t>Ford looking to reduce carbon footprint in supply chain:</a:t>
            </a:r>
          </a:p>
          <a:p>
            <a:pPr algn="ctr">
              <a:defRPr/>
            </a:pPr>
            <a:r>
              <a:rPr lang="en-US" b="1" dirty="0">
                <a:solidFill>
                  <a:srgbClr val="FFFFFF"/>
                </a:solidFill>
                <a:ea typeface="ＭＳ Ｐゴシック" charset="-128"/>
              </a:rPr>
              <a:t> </a:t>
            </a:r>
          </a:p>
          <a:p>
            <a:pPr marL="285750" indent="-285750" algn="ctr">
              <a:buFont typeface="Arial" pitchFamily="34" charset="0"/>
              <a:buChar char="•"/>
              <a:defRPr/>
            </a:pPr>
            <a:r>
              <a:rPr lang="en-US" dirty="0">
                <a:solidFill>
                  <a:srgbClr val="FFFFFF"/>
                </a:solidFill>
                <a:ea typeface="ＭＳ Ｐゴシック" charset="-128"/>
              </a:rPr>
              <a:t>2011 survey of 128 global suppliers</a:t>
            </a:r>
          </a:p>
          <a:p>
            <a:pPr marL="285750" indent="-285750" algn="ctr">
              <a:buFont typeface="Arial" pitchFamily="34" charset="0"/>
              <a:buChar char="•"/>
              <a:defRPr/>
            </a:pPr>
            <a:r>
              <a:rPr lang="en-US" dirty="0">
                <a:solidFill>
                  <a:srgbClr val="FFFFFF"/>
                </a:solidFill>
                <a:ea typeface="ＭＳ Ｐゴシック" charset="-128"/>
              </a:rPr>
              <a:t>Represent $65bn of annual purchases</a:t>
            </a:r>
          </a:p>
          <a:p>
            <a:pPr marL="285750" indent="-285750" algn="ctr">
              <a:buFont typeface="Arial" pitchFamily="34" charset="0"/>
              <a:buChar char="•"/>
              <a:defRPr/>
            </a:pPr>
            <a:r>
              <a:rPr lang="en-US" dirty="0">
                <a:solidFill>
                  <a:srgbClr val="FFFFFF"/>
                </a:solidFill>
                <a:ea typeface="ＭＳ Ｐゴシック" charset="-128"/>
              </a:rPr>
              <a:t>Goal to understand better the supply chain carbon footprint</a:t>
            </a:r>
          </a:p>
          <a:p>
            <a:pPr marL="285750" indent="-285750" algn="ctr">
              <a:buFont typeface="Arial" pitchFamily="34" charset="0"/>
              <a:buChar char="•"/>
              <a:defRPr/>
            </a:pPr>
            <a:r>
              <a:rPr lang="en-US" dirty="0">
                <a:solidFill>
                  <a:srgbClr val="FFFFFF"/>
                </a:solidFill>
                <a:ea typeface="ＭＳ Ｐゴシック" charset="-128"/>
              </a:rPr>
              <a:t>Translate to risks and opportunities</a:t>
            </a:r>
          </a:p>
          <a:p>
            <a:pPr marL="285750" indent="-285750" algn="ctr">
              <a:buFont typeface="Arial" pitchFamily="34" charset="0"/>
              <a:buChar char="•"/>
              <a:defRPr/>
            </a:pPr>
            <a:r>
              <a:rPr lang="en-US" dirty="0">
                <a:solidFill>
                  <a:srgbClr val="FFFFFF"/>
                </a:solidFill>
                <a:ea typeface="ＭＳ Ｐゴシック" charset="-128"/>
              </a:rPr>
              <a:t>Survey suppliers annually</a:t>
            </a:r>
          </a:p>
        </p:txBody>
      </p:sp>
      <p:pic>
        <p:nvPicPr>
          <p:cNvPr id="10245" name="Picture 8" descr="http://asset0.cbsistatic.com/cnwk.1d/i/tim/2011/10/11/Ford_270x13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5302250"/>
            <a:ext cx="257175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TextBox 3"/>
          <p:cNvSpPr txBox="1">
            <a:spLocks noChangeArrowheads="1"/>
          </p:cNvSpPr>
          <p:nvPr/>
        </p:nvSpPr>
        <p:spPr bwMode="auto">
          <a:xfrm>
            <a:off x="4192588" y="4902200"/>
            <a:ext cx="43402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AU" sz="1000"/>
              <a:t>http://reviews.cnet.com/8301-13746_7-20118783-48/ford-looks-to-reduce-carbon-footprint-in-supply-chain/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425450" y="4902200"/>
            <a:ext cx="3251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AU" sz="1000">
                <a:solidFill>
                  <a:srgbClr val="000000"/>
                </a:solidFill>
              </a:rPr>
              <a:t>http://www.toyota.com.au/toyota/sustainability/community-and-stakeholders/suppliers</a:t>
            </a:r>
          </a:p>
        </p:txBody>
      </p:sp>
      <p:pic>
        <p:nvPicPr>
          <p:cNvPr id="10248" name="Picture 10" descr="Toyota Australia">
            <a:hlinkClick r:id="rId4" tooltip="Toyota Australia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2863" y="5102225"/>
            <a:ext cx="1746250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755</TotalTime>
  <Words>859</Words>
  <Application>Microsoft Office PowerPoint</Application>
  <PresentationFormat>On-screen Show (4:3)</PresentationFormat>
  <Paragraphs>149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Embedding Energy Management – Carbon introduction</vt:lpstr>
      <vt:lpstr>PowerPoint Presentation</vt:lpstr>
      <vt:lpstr>How is economic activity affected by climate change?</vt:lpstr>
      <vt:lpstr>Risks specific to Australia</vt:lpstr>
      <vt:lpstr>Things to consider when managing carbon – organisational boundaries</vt:lpstr>
      <vt:lpstr>Things to consider when managing carbon – operational boundaries</vt:lpstr>
      <vt:lpstr>Reporting / reduction programs</vt:lpstr>
      <vt:lpstr>The business case for carbon management– emissions &amp; profit </vt:lpstr>
      <vt:lpstr>The business case for carbon management – carbon management by suppliers </vt:lpstr>
      <vt:lpstr>The business case for carbon management – Carbon Price</vt:lpstr>
      <vt:lpstr>Risk and opportunity identification</vt:lpstr>
      <vt:lpstr>The business case for carbon management</vt:lpstr>
      <vt:lpstr>Additional slides for management presentation</vt:lpstr>
      <vt:lpstr>PowerPoint Presentation</vt:lpstr>
      <vt:lpstr>PowerPoint Presentation</vt:lpstr>
      <vt:lpstr>Scope 1 v Scope 2 emissions</vt:lpstr>
      <vt:lpstr>Energy use by emissions source</vt:lpstr>
      <vt:lpstr>Carbon price impact</vt:lpstr>
    </vt:vector>
  </TitlesOfParts>
  <Company>Energetics Pty Ltd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Energetics Presentation</dc:title>
  <dc:creator>Energetics Pty Ltd</dc:creator>
  <cp:lastModifiedBy>Celeste</cp:lastModifiedBy>
  <cp:revision>48</cp:revision>
  <dcterms:created xsi:type="dcterms:W3CDTF">2010-06-21T00:38:56Z</dcterms:created>
  <dcterms:modified xsi:type="dcterms:W3CDTF">2013-05-18T09:09:57Z</dcterms:modified>
  <cp:category>Templates</cp:category>
</cp:coreProperties>
</file>