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46"/>
  </p:notesMasterIdLst>
  <p:handoutMasterIdLst>
    <p:handoutMasterId r:id="rId47"/>
  </p:handoutMasterIdLst>
  <p:sldIdLst>
    <p:sldId id="393" r:id="rId2"/>
    <p:sldId id="280" r:id="rId3"/>
    <p:sldId id="304" r:id="rId4"/>
    <p:sldId id="379" r:id="rId5"/>
    <p:sldId id="282" r:id="rId6"/>
    <p:sldId id="284" r:id="rId7"/>
    <p:sldId id="382" r:id="rId8"/>
    <p:sldId id="383" r:id="rId9"/>
    <p:sldId id="285" r:id="rId10"/>
    <p:sldId id="352" r:id="rId11"/>
    <p:sldId id="394" r:id="rId12"/>
    <p:sldId id="291" r:id="rId13"/>
    <p:sldId id="305" r:id="rId14"/>
    <p:sldId id="281" r:id="rId15"/>
    <p:sldId id="273" r:id="rId16"/>
    <p:sldId id="374" r:id="rId17"/>
    <p:sldId id="384" r:id="rId18"/>
    <p:sldId id="307" r:id="rId19"/>
    <p:sldId id="313" r:id="rId20"/>
    <p:sldId id="315" r:id="rId21"/>
    <p:sldId id="317" r:id="rId22"/>
    <p:sldId id="325" r:id="rId23"/>
    <p:sldId id="387" r:id="rId24"/>
    <p:sldId id="329" r:id="rId25"/>
    <p:sldId id="378" r:id="rId26"/>
    <p:sldId id="334" r:id="rId27"/>
    <p:sldId id="335" r:id="rId28"/>
    <p:sldId id="339" r:id="rId29"/>
    <p:sldId id="336" r:id="rId30"/>
    <p:sldId id="341" r:id="rId31"/>
    <p:sldId id="338" r:id="rId32"/>
    <p:sldId id="343" r:id="rId33"/>
    <p:sldId id="344" r:id="rId34"/>
    <p:sldId id="345" r:id="rId35"/>
    <p:sldId id="346" r:id="rId36"/>
    <p:sldId id="368" r:id="rId37"/>
    <p:sldId id="371" r:id="rId38"/>
    <p:sldId id="294" r:id="rId39"/>
    <p:sldId id="367" r:id="rId40"/>
    <p:sldId id="386" r:id="rId41"/>
    <p:sldId id="388" r:id="rId42"/>
    <p:sldId id="390" r:id="rId43"/>
    <p:sldId id="391" r:id="rId44"/>
    <p:sldId id="39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6225"/>
    <a:srgbClr val="DDDDDD"/>
    <a:srgbClr val="F58025"/>
    <a:srgbClr val="3E3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671" autoAdjust="0"/>
  </p:normalViewPr>
  <p:slideViewPr>
    <p:cSldViewPr snapToGrid="0">
      <p:cViewPr>
        <p:scale>
          <a:sx n="80" d="100"/>
          <a:sy n="80" d="100"/>
        </p:scale>
        <p:origin x="-241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42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envirp\My%20Documents\My%20Work%20Files\Deliverables\Practice%20guides\Final%20Guides%20and%20Tools\M1,4%20Baseline%20too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[M1,4 Baseline tool.xlsx]Elec Load Profile!PivotTable1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'Elec Load Profile'!$J$1:$J$2</c:f>
              <c:strCache>
                <c:ptCount val="1"/>
                <c:pt idx="0">
                  <c:v> 01/06/2010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Profile'!$J$3:$J$50</c:f>
              <c:numCache>
                <c:formatCode>General</c:formatCode>
                <c:ptCount val="48"/>
                <c:pt idx="0">
                  <c:v>1552.0987</c:v>
                </c:pt>
                <c:pt idx="1">
                  <c:v>1549.7954000000002</c:v>
                </c:pt>
                <c:pt idx="2">
                  <c:v>1576.4275000000011</c:v>
                </c:pt>
                <c:pt idx="3">
                  <c:v>1540.1729999999998</c:v>
                </c:pt>
                <c:pt idx="4">
                  <c:v>1512.8542499999955</c:v>
                </c:pt>
                <c:pt idx="5">
                  <c:v>1524.9922999999999</c:v>
                </c:pt>
                <c:pt idx="6">
                  <c:v>1500.4743999999998</c:v>
                </c:pt>
                <c:pt idx="7">
                  <c:v>1468.1909999999998</c:v>
                </c:pt>
                <c:pt idx="8">
                  <c:v>1487.1738499999956</c:v>
                </c:pt>
                <c:pt idx="9">
                  <c:v>1533.67695</c:v>
                </c:pt>
                <c:pt idx="10">
                  <c:v>1521.3079499999999</c:v>
                </c:pt>
                <c:pt idx="11">
                  <c:v>1502.19955</c:v>
                </c:pt>
                <c:pt idx="12">
                  <c:v>1576.7003000000002</c:v>
                </c:pt>
                <c:pt idx="13">
                  <c:v>1673.3536500000002</c:v>
                </c:pt>
                <c:pt idx="14">
                  <c:v>1695.8394999999998</c:v>
                </c:pt>
                <c:pt idx="15">
                  <c:v>1608.4442999999999</c:v>
                </c:pt>
                <c:pt idx="16">
                  <c:v>1632.3421999999998</c:v>
                </c:pt>
                <c:pt idx="17">
                  <c:v>1673.0947999999999</c:v>
                </c:pt>
                <c:pt idx="18">
                  <c:v>1707.6597999999999</c:v>
                </c:pt>
                <c:pt idx="19">
                  <c:v>1715.7941999999998</c:v>
                </c:pt>
                <c:pt idx="20">
                  <c:v>1738.3962999999999</c:v>
                </c:pt>
                <c:pt idx="21">
                  <c:v>1769.0351500000011</c:v>
                </c:pt>
                <c:pt idx="22">
                  <c:v>1925.6734999999953</c:v>
                </c:pt>
                <c:pt idx="23">
                  <c:v>1961.0940999999998</c:v>
                </c:pt>
                <c:pt idx="24">
                  <c:v>1928.9688000000001</c:v>
                </c:pt>
                <c:pt idx="25">
                  <c:v>1928.8819999999998</c:v>
                </c:pt>
                <c:pt idx="26">
                  <c:v>1798.7347</c:v>
                </c:pt>
                <c:pt idx="27">
                  <c:v>1783.3896999999997</c:v>
                </c:pt>
                <c:pt idx="28">
                  <c:v>1801.6533499999946</c:v>
                </c:pt>
                <c:pt idx="29">
                  <c:v>1749.3966500000001</c:v>
                </c:pt>
                <c:pt idx="30">
                  <c:v>1512.2838499999998</c:v>
                </c:pt>
                <c:pt idx="31">
                  <c:v>1468.1072999999999</c:v>
                </c:pt>
                <c:pt idx="32">
                  <c:v>1464.2710500000001</c:v>
                </c:pt>
                <c:pt idx="33">
                  <c:v>1466.4860000000001</c:v>
                </c:pt>
                <c:pt idx="34">
                  <c:v>1501.3486</c:v>
                </c:pt>
                <c:pt idx="35">
                  <c:v>1471.4568500000037</c:v>
                </c:pt>
                <c:pt idx="36">
                  <c:v>1454.7401</c:v>
                </c:pt>
                <c:pt idx="37">
                  <c:v>1397.8706</c:v>
                </c:pt>
                <c:pt idx="38">
                  <c:v>1391.16995</c:v>
                </c:pt>
                <c:pt idx="39">
                  <c:v>1346.17965</c:v>
                </c:pt>
                <c:pt idx="40">
                  <c:v>1373.4751500000011</c:v>
                </c:pt>
                <c:pt idx="41">
                  <c:v>1395.6711499999956</c:v>
                </c:pt>
                <c:pt idx="42">
                  <c:v>1387.0221500000002</c:v>
                </c:pt>
                <c:pt idx="43">
                  <c:v>1306.1353999999999</c:v>
                </c:pt>
                <c:pt idx="44">
                  <c:v>1324.9803000000002</c:v>
                </c:pt>
                <c:pt idx="45">
                  <c:v>1391.5357500000011</c:v>
                </c:pt>
                <c:pt idx="46">
                  <c:v>1446.3545999999999</c:v>
                </c:pt>
                <c:pt idx="47">
                  <c:v>1403.37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'Elec Load Profile'!$K$1:$K$2</c:f>
              <c:strCache>
                <c:ptCount val="1"/>
                <c:pt idx="0">
                  <c:v> 02/06/2010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Profile'!$K$3:$K$50</c:f>
              <c:numCache>
                <c:formatCode>General</c:formatCode>
                <c:ptCount val="48"/>
                <c:pt idx="0">
                  <c:v>1423.4285500000044</c:v>
                </c:pt>
                <c:pt idx="1">
                  <c:v>1415.2073499999999</c:v>
                </c:pt>
                <c:pt idx="2">
                  <c:v>1443.8978500000001</c:v>
                </c:pt>
                <c:pt idx="3">
                  <c:v>1433.4803000000002</c:v>
                </c:pt>
                <c:pt idx="4">
                  <c:v>1469.1411500000002</c:v>
                </c:pt>
                <c:pt idx="5">
                  <c:v>1414.9066500000051</c:v>
                </c:pt>
                <c:pt idx="6">
                  <c:v>1421.3871999999999</c:v>
                </c:pt>
                <c:pt idx="7">
                  <c:v>1370.8076000000001</c:v>
                </c:pt>
                <c:pt idx="8">
                  <c:v>1366.8411500000002</c:v>
                </c:pt>
                <c:pt idx="9">
                  <c:v>1364.3069</c:v>
                </c:pt>
                <c:pt idx="10">
                  <c:v>1352.9531500000001</c:v>
                </c:pt>
                <c:pt idx="11">
                  <c:v>1399.05945</c:v>
                </c:pt>
                <c:pt idx="12">
                  <c:v>1531.5472500000001</c:v>
                </c:pt>
                <c:pt idx="13">
                  <c:v>1595.3963999999999</c:v>
                </c:pt>
                <c:pt idx="14">
                  <c:v>1646.39915</c:v>
                </c:pt>
                <c:pt idx="15">
                  <c:v>1715.5849499999961</c:v>
                </c:pt>
                <c:pt idx="16">
                  <c:v>1788.6410999999998</c:v>
                </c:pt>
                <c:pt idx="17">
                  <c:v>1838.1573999999998</c:v>
                </c:pt>
                <c:pt idx="18">
                  <c:v>1910.9516000000001</c:v>
                </c:pt>
                <c:pt idx="19">
                  <c:v>1933.1382999999998</c:v>
                </c:pt>
                <c:pt idx="20">
                  <c:v>1807.4488000000001</c:v>
                </c:pt>
                <c:pt idx="21">
                  <c:v>1790.5352</c:v>
                </c:pt>
                <c:pt idx="22">
                  <c:v>1805.4911500000003</c:v>
                </c:pt>
                <c:pt idx="23">
                  <c:v>1730.8757000000001</c:v>
                </c:pt>
                <c:pt idx="24">
                  <c:v>1681.2586500000011</c:v>
                </c:pt>
                <c:pt idx="25">
                  <c:v>1649.6448499999956</c:v>
                </c:pt>
                <c:pt idx="26">
                  <c:v>1640.5355000000011</c:v>
                </c:pt>
                <c:pt idx="27">
                  <c:v>1729.9162500000011</c:v>
                </c:pt>
                <c:pt idx="28">
                  <c:v>1708.4503000000002</c:v>
                </c:pt>
                <c:pt idx="29">
                  <c:v>1610.0671499999999</c:v>
                </c:pt>
                <c:pt idx="30">
                  <c:v>1434.0909999999999</c:v>
                </c:pt>
                <c:pt idx="31">
                  <c:v>1355.4052500000037</c:v>
                </c:pt>
                <c:pt idx="32">
                  <c:v>1350.7583500000001</c:v>
                </c:pt>
                <c:pt idx="33">
                  <c:v>1374.4175500000047</c:v>
                </c:pt>
                <c:pt idx="34">
                  <c:v>1346.6276</c:v>
                </c:pt>
                <c:pt idx="35">
                  <c:v>1366.1591500000002</c:v>
                </c:pt>
                <c:pt idx="36">
                  <c:v>1340.8042499999956</c:v>
                </c:pt>
                <c:pt idx="37">
                  <c:v>1334.51125</c:v>
                </c:pt>
                <c:pt idx="38">
                  <c:v>1323.5511999999999</c:v>
                </c:pt>
                <c:pt idx="39">
                  <c:v>1339.9238499999999</c:v>
                </c:pt>
                <c:pt idx="40">
                  <c:v>1310.4847</c:v>
                </c:pt>
                <c:pt idx="41">
                  <c:v>1354.3357500000011</c:v>
                </c:pt>
                <c:pt idx="42">
                  <c:v>1369.9628500000001</c:v>
                </c:pt>
                <c:pt idx="43">
                  <c:v>1381.9862000000001</c:v>
                </c:pt>
                <c:pt idx="44">
                  <c:v>1386.6811499999956</c:v>
                </c:pt>
                <c:pt idx="45">
                  <c:v>1378.2413999999999</c:v>
                </c:pt>
                <c:pt idx="46">
                  <c:v>1422.8876</c:v>
                </c:pt>
                <c:pt idx="47">
                  <c:v>1378.6443999999954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'Elec Load Profile'!$L$1:$L$2</c:f>
              <c:strCache>
                <c:ptCount val="1"/>
                <c:pt idx="0">
                  <c:v> 03/06/2010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Profile'!$L$3:$L$50</c:f>
              <c:numCache>
                <c:formatCode>General</c:formatCode>
                <c:ptCount val="48"/>
                <c:pt idx="0">
                  <c:v>1346.9004000000002</c:v>
                </c:pt>
                <c:pt idx="1">
                  <c:v>1347.7854500000001</c:v>
                </c:pt>
                <c:pt idx="2">
                  <c:v>1395.1208999999999</c:v>
                </c:pt>
                <c:pt idx="3">
                  <c:v>1389.2991</c:v>
                </c:pt>
                <c:pt idx="4">
                  <c:v>1438.8495</c:v>
                </c:pt>
                <c:pt idx="5">
                  <c:v>1436.7771499999999</c:v>
                </c:pt>
                <c:pt idx="6">
                  <c:v>1419.8154999999999</c:v>
                </c:pt>
                <c:pt idx="7">
                  <c:v>1363.1040999999998</c:v>
                </c:pt>
                <c:pt idx="8">
                  <c:v>1397.2785000000001</c:v>
                </c:pt>
                <c:pt idx="9">
                  <c:v>1431.5676000000001</c:v>
                </c:pt>
                <c:pt idx="10">
                  <c:v>1386.6439499999954</c:v>
                </c:pt>
                <c:pt idx="11">
                  <c:v>1395.2030500000001</c:v>
                </c:pt>
                <c:pt idx="12">
                  <c:v>1540.4876500000037</c:v>
                </c:pt>
                <c:pt idx="13">
                  <c:v>1622.7973000000002</c:v>
                </c:pt>
                <c:pt idx="14">
                  <c:v>1628.1339499999956</c:v>
                </c:pt>
                <c:pt idx="15">
                  <c:v>1666.8482999999999</c:v>
                </c:pt>
                <c:pt idx="16">
                  <c:v>1713.0940999999998</c:v>
                </c:pt>
                <c:pt idx="17">
                  <c:v>1789.2239</c:v>
                </c:pt>
                <c:pt idx="18">
                  <c:v>1807.31395</c:v>
                </c:pt>
                <c:pt idx="19">
                  <c:v>1822.3505</c:v>
                </c:pt>
                <c:pt idx="20">
                  <c:v>1864.6360500000001</c:v>
                </c:pt>
                <c:pt idx="21">
                  <c:v>1762.2663000000002</c:v>
                </c:pt>
                <c:pt idx="22">
                  <c:v>1712.7732500000002</c:v>
                </c:pt>
                <c:pt idx="23">
                  <c:v>1748.9688500000011</c:v>
                </c:pt>
                <c:pt idx="24">
                  <c:v>1836.4477500000037</c:v>
                </c:pt>
                <c:pt idx="25">
                  <c:v>1835.7146</c:v>
                </c:pt>
                <c:pt idx="26">
                  <c:v>1754.2326499999999</c:v>
                </c:pt>
                <c:pt idx="27">
                  <c:v>1700.7964000000002</c:v>
                </c:pt>
                <c:pt idx="28">
                  <c:v>1632.9653000000001</c:v>
                </c:pt>
                <c:pt idx="29">
                  <c:v>1571.7372</c:v>
                </c:pt>
                <c:pt idx="30">
                  <c:v>1498.8809999999999</c:v>
                </c:pt>
                <c:pt idx="31">
                  <c:v>1542.8715500000001</c:v>
                </c:pt>
                <c:pt idx="32">
                  <c:v>1506.1458500000001</c:v>
                </c:pt>
                <c:pt idx="33">
                  <c:v>1487.6729499999956</c:v>
                </c:pt>
                <c:pt idx="34">
                  <c:v>1487.2978500000011</c:v>
                </c:pt>
                <c:pt idx="35">
                  <c:v>1442.0750500000001</c:v>
                </c:pt>
                <c:pt idx="36">
                  <c:v>1426.4154000000001</c:v>
                </c:pt>
                <c:pt idx="37">
                  <c:v>1487.3148999999999</c:v>
                </c:pt>
                <c:pt idx="38">
                  <c:v>1398.038</c:v>
                </c:pt>
                <c:pt idx="39">
                  <c:v>1406.3568500000001</c:v>
                </c:pt>
                <c:pt idx="40">
                  <c:v>1356.63285</c:v>
                </c:pt>
                <c:pt idx="41">
                  <c:v>1412.6963499999961</c:v>
                </c:pt>
                <c:pt idx="42">
                  <c:v>1432.0511999999999</c:v>
                </c:pt>
                <c:pt idx="43">
                  <c:v>1445.9485000000011</c:v>
                </c:pt>
                <c:pt idx="44">
                  <c:v>1470.6012499999961</c:v>
                </c:pt>
                <c:pt idx="45">
                  <c:v>1494.3363999999999</c:v>
                </c:pt>
                <c:pt idx="46">
                  <c:v>1476.6059499999999</c:v>
                </c:pt>
                <c:pt idx="47">
                  <c:v>1381.7599000000002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'Elec Load Profile'!$M$1:$M$2</c:f>
              <c:strCache>
                <c:ptCount val="1"/>
                <c:pt idx="0">
                  <c:v> 04/06/2010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Profile'!$M$3:$M$50</c:f>
              <c:numCache>
                <c:formatCode>General</c:formatCode>
                <c:ptCount val="48"/>
                <c:pt idx="0">
                  <c:v>1397.2397500000011</c:v>
                </c:pt>
                <c:pt idx="1">
                  <c:v>1403.6489999999999</c:v>
                </c:pt>
                <c:pt idx="2">
                  <c:v>1403.8551500000001</c:v>
                </c:pt>
                <c:pt idx="3">
                  <c:v>1429.38985</c:v>
                </c:pt>
                <c:pt idx="4">
                  <c:v>1404.6347999999998</c:v>
                </c:pt>
                <c:pt idx="5">
                  <c:v>1433.7763499999999</c:v>
                </c:pt>
                <c:pt idx="6">
                  <c:v>1474.05465</c:v>
                </c:pt>
                <c:pt idx="7">
                  <c:v>1455.3926500000002</c:v>
                </c:pt>
                <c:pt idx="8">
                  <c:v>1416.9371500000011</c:v>
                </c:pt>
                <c:pt idx="9">
                  <c:v>1394.8992499999961</c:v>
                </c:pt>
                <c:pt idx="10">
                  <c:v>1398.8579499999998</c:v>
                </c:pt>
                <c:pt idx="11">
                  <c:v>1405.0269499999999</c:v>
                </c:pt>
                <c:pt idx="12">
                  <c:v>1471.8412500000002</c:v>
                </c:pt>
                <c:pt idx="13">
                  <c:v>1564.0212999999999</c:v>
                </c:pt>
                <c:pt idx="14">
                  <c:v>1631.4401</c:v>
                </c:pt>
                <c:pt idx="15">
                  <c:v>1698.5674999999999</c:v>
                </c:pt>
                <c:pt idx="16">
                  <c:v>1641.4329500000001</c:v>
                </c:pt>
                <c:pt idx="17">
                  <c:v>1542.9862500000011</c:v>
                </c:pt>
                <c:pt idx="18">
                  <c:v>1552.7109499999999</c:v>
                </c:pt>
                <c:pt idx="19">
                  <c:v>1584.6487</c:v>
                </c:pt>
                <c:pt idx="20">
                  <c:v>1600.5052000000001</c:v>
                </c:pt>
                <c:pt idx="21">
                  <c:v>1651.7094499999998</c:v>
                </c:pt>
                <c:pt idx="22">
                  <c:v>1660.9474499999999</c:v>
                </c:pt>
                <c:pt idx="23">
                  <c:v>1626.4413500000001</c:v>
                </c:pt>
                <c:pt idx="24">
                  <c:v>1603.7974000000002</c:v>
                </c:pt>
                <c:pt idx="25">
                  <c:v>1583.6690999999998</c:v>
                </c:pt>
                <c:pt idx="26">
                  <c:v>1546.1095</c:v>
                </c:pt>
                <c:pt idx="27">
                  <c:v>1487.6884499999956</c:v>
                </c:pt>
                <c:pt idx="28">
                  <c:v>1476.1238999999998</c:v>
                </c:pt>
                <c:pt idx="29">
                  <c:v>1526.3113499999961</c:v>
                </c:pt>
                <c:pt idx="30">
                  <c:v>1546.7791</c:v>
                </c:pt>
                <c:pt idx="31">
                  <c:v>1494.9532999999999</c:v>
                </c:pt>
                <c:pt idx="32">
                  <c:v>1486.2562500000001</c:v>
                </c:pt>
                <c:pt idx="33">
                  <c:v>1468.4204000000002</c:v>
                </c:pt>
                <c:pt idx="34">
                  <c:v>1413.2977500000011</c:v>
                </c:pt>
                <c:pt idx="35">
                  <c:v>1380.4501500000001</c:v>
                </c:pt>
                <c:pt idx="36">
                  <c:v>1402.4477500000037</c:v>
                </c:pt>
                <c:pt idx="37">
                  <c:v>1405.3136999999999</c:v>
                </c:pt>
                <c:pt idx="38">
                  <c:v>1365.1268500000001</c:v>
                </c:pt>
                <c:pt idx="39">
                  <c:v>1372.5699500000001</c:v>
                </c:pt>
                <c:pt idx="40">
                  <c:v>1353.5576500000011</c:v>
                </c:pt>
                <c:pt idx="41">
                  <c:v>1356.3461</c:v>
                </c:pt>
                <c:pt idx="42">
                  <c:v>1370.6820499999956</c:v>
                </c:pt>
                <c:pt idx="43">
                  <c:v>1399.92435</c:v>
                </c:pt>
                <c:pt idx="44">
                  <c:v>1370.6355500000011</c:v>
                </c:pt>
                <c:pt idx="45">
                  <c:v>1470.1331499999956</c:v>
                </c:pt>
                <c:pt idx="46">
                  <c:v>1478.4427000000001</c:v>
                </c:pt>
                <c:pt idx="47">
                  <c:v>1444.7844499999953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'Elec Load Profile'!$N$1:$N$2</c:f>
              <c:strCache>
                <c:ptCount val="1"/>
                <c:pt idx="0">
                  <c:v> 05/06/2010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Profile'!$N$3:$N$50</c:f>
              <c:numCache>
                <c:formatCode>General</c:formatCode>
                <c:ptCount val="48"/>
                <c:pt idx="0">
                  <c:v>1431.0173500000001</c:v>
                </c:pt>
                <c:pt idx="1">
                  <c:v>1464.3361500000001</c:v>
                </c:pt>
                <c:pt idx="2">
                  <c:v>1466.51235</c:v>
                </c:pt>
                <c:pt idx="3">
                  <c:v>1475.1257000000001</c:v>
                </c:pt>
                <c:pt idx="4">
                  <c:v>1413.2559000000001</c:v>
                </c:pt>
                <c:pt idx="5">
                  <c:v>1443.7769499999999</c:v>
                </c:pt>
                <c:pt idx="6">
                  <c:v>1422.2040500000001</c:v>
                </c:pt>
                <c:pt idx="7">
                  <c:v>1393.8886500000001</c:v>
                </c:pt>
                <c:pt idx="8">
                  <c:v>1380.4951000000001</c:v>
                </c:pt>
                <c:pt idx="9">
                  <c:v>1389.7702999999999</c:v>
                </c:pt>
                <c:pt idx="10">
                  <c:v>1557.3996999999999</c:v>
                </c:pt>
                <c:pt idx="11">
                  <c:v>1579.1384499999958</c:v>
                </c:pt>
                <c:pt idx="12">
                  <c:v>1625.3191500000003</c:v>
                </c:pt>
                <c:pt idx="13">
                  <c:v>1646.69985</c:v>
                </c:pt>
                <c:pt idx="14">
                  <c:v>1601.9095000000011</c:v>
                </c:pt>
                <c:pt idx="15">
                  <c:v>1573.6653999999999</c:v>
                </c:pt>
                <c:pt idx="16">
                  <c:v>1582.7530500000003</c:v>
                </c:pt>
                <c:pt idx="17">
                  <c:v>1541.5168500000011</c:v>
                </c:pt>
                <c:pt idx="18">
                  <c:v>1526.6306500000001</c:v>
                </c:pt>
                <c:pt idx="19">
                  <c:v>1579.1678999999999</c:v>
                </c:pt>
                <c:pt idx="20">
                  <c:v>1517.1105500000001</c:v>
                </c:pt>
                <c:pt idx="21">
                  <c:v>1489.2555000000011</c:v>
                </c:pt>
                <c:pt idx="22">
                  <c:v>1518.3366000000001</c:v>
                </c:pt>
                <c:pt idx="23">
                  <c:v>1441.5294499999998</c:v>
                </c:pt>
                <c:pt idx="24">
                  <c:v>1385.78215</c:v>
                </c:pt>
                <c:pt idx="25">
                  <c:v>1435.78205</c:v>
                </c:pt>
                <c:pt idx="26">
                  <c:v>1457.9563499999999</c:v>
                </c:pt>
                <c:pt idx="27">
                  <c:v>1434.9001000000001</c:v>
                </c:pt>
                <c:pt idx="28">
                  <c:v>1339.2248000000002</c:v>
                </c:pt>
                <c:pt idx="29">
                  <c:v>1303.6429999999998</c:v>
                </c:pt>
                <c:pt idx="30">
                  <c:v>1335.18085</c:v>
                </c:pt>
                <c:pt idx="31">
                  <c:v>1295.15985</c:v>
                </c:pt>
                <c:pt idx="32">
                  <c:v>1322.1035000000002</c:v>
                </c:pt>
                <c:pt idx="33">
                  <c:v>1342.2194</c:v>
                </c:pt>
                <c:pt idx="34">
                  <c:v>1320.29465</c:v>
                </c:pt>
                <c:pt idx="35">
                  <c:v>1316.2150500000034</c:v>
                </c:pt>
                <c:pt idx="36">
                  <c:v>1324.7199000000001</c:v>
                </c:pt>
                <c:pt idx="37">
                  <c:v>1355.7757000000001</c:v>
                </c:pt>
                <c:pt idx="38">
                  <c:v>1278.4493</c:v>
                </c:pt>
                <c:pt idx="39">
                  <c:v>1270.0684499999998</c:v>
                </c:pt>
                <c:pt idx="40">
                  <c:v>1302.7858500000011</c:v>
                </c:pt>
                <c:pt idx="41">
                  <c:v>1260.1809999999998</c:v>
                </c:pt>
                <c:pt idx="42">
                  <c:v>1228.26495</c:v>
                </c:pt>
                <c:pt idx="43">
                  <c:v>1248.0630999999998</c:v>
                </c:pt>
                <c:pt idx="44">
                  <c:v>1218.85645</c:v>
                </c:pt>
                <c:pt idx="45">
                  <c:v>1224.1125</c:v>
                </c:pt>
                <c:pt idx="46">
                  <c:v>1365.5747999999999</c:v>
                </c:pt>
                <c:pt idx="47">
                  <c:v>1334.9917499999999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'Elec Load Profile'!$O$1:$O$2</c:f>
              <c:strCache>
                <c:ptCount val="1"/>
                <c:pt idx="0">
                  <c:v> 06/06/2010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Profile'!$O$3:$O$50</c:f>
              <c:numCache>
                <c:formatCode>General</c:formatCode>
                <c:ptCount val="48"/>
                <c:pt idx="0">
                  <c:v>1282.6405</c:v>
                </c:pt>
                <c:pt idx="1">
                  <c:v>1379.3558499999999</c:v>
                </c:pt>
                <c:pt idx="2">
                  <c:v>1399.5523500000002</c:v>
                </c:pt>
                <c:pt idx="3">
                  <c:v>1349.8996500000001</c:v>
                </c:pt>
                <c:pt idx="4">
                  <c:v>1337.2656000000011</c:v>
                </c:pt>
                <c:pt idx="5">
                  <c:v>1352.5811500000002</c:v>
                </c:pt>
                <c:pt idx="6">
                  <c:v>1320.2698499999999</c:v>
                </c:pt>
                <c:pt idx="7">
                  <c:v>1289.2713999999999</c:v>
                </c:pt>
                <c:pt idx="8">
                  <c:v>1332.8186500000011</c:v>
                </c:pt>
                <c:pt idx="9">
                  <c:v>1355.0565000000001</c:v>
                </c:pt>
                <c:pt idx="10">
                  <c:v>1348.2954000000002</c:v>
                </c:pt>
                <c:pt idx="11">
                  <c:v>1332.9473</c:v>
                </c:pt>
                <c:pt idx="12">
                  <c:v>1333.4045500000011</c:v>
                </c:pt>
                <c:pt idx="13">
                  <c:v>1323.6178500000001</c:v>
                </c:pt>
                <c:pt idx="14">
                  <c:v>1292.7356500000042</c:v>
                </c:pt>
                <c:pt idx="15">
                  <c:v>1277.31935</c:v>
                </c:pt>
                <c:pt idx="16">
                  <c:v>1306.4469500000034</c:v>
                </c:pt>
                <c:pt idx="17">
                  <c:v>1275.1555500000011</c:v>
                </c:pt>
                <c:pt idx="18">
                  <c:v>1267.2195500000037</c:v>
                </c:pt>
                <c:pt idx="19">
                  <c:v>1265.5285000000001</c:v>
                </c:pt>
                <c:pt idx="20">
                  <c:v>1307.1862999999998</c:v>
                </c:pt>
                <c:pt idx="21">
                  <c:v>1341.2831999999999</c:v>
                </c:pt>
                <c:pt idx="22">
                  <c:v>1355.0332500000002</c:v>
                </c:pt>
                <c:pt idx="23">
                  <c:v>1370.8013999999998</c:v>
                </c:pt>
                <c:pt idx="24">
                  <c:v>1333.8478500000001</c:v>
                </c:pt>
                <c:pt idx="25">
                  <c:v>1307.4126000000001</c:v>
                </c:pt>
                <c:pt idx="26">
                  <c:v>1290.7826500000001</c:v>
                </c:pt>
                <c:pt idx="27">
                  <c:v>1252.1256500000011</c:v>
                </c:pt>
                <c:pt idx="28">
                  <c:v>1289.2605500000011</c:v>
                </c:pt>
                <c:pt idx="29">
                  <c:v>1289.4604999999999</c:v>
                </c:pt>
                <c:pt idx="30">
                  <c:v>1289.5348999999999</c:v>
                </c:pt>
                <c:pt idx="31">
                  <c:v>1244.6623999999965</c:v>
                </c:pt>
                <c:pt idx="32">
                  <c:v>1208.8357000000001</c:v>
                </c:pt>
                <c:pt idx="33">
                  <c:v>1221.9301</c:v>
                </c:pt>
                <c:pt idx="34">
                  <c:v>1254.4677000000001</c:v>
                </c:pt>
                <c:pt idx="35">
                  <c:v>1256.2238500000001</c:v>
                </c:pt>
                <c:pt idx="36">
                  <c:v>1254.8830999999998</c:v>
                </c:pt>
                <c:pt idx="37">
                  <c:v>1277.1627999999998</c:v>
                </c:pt>
                <c:pt idx="38">
                  <c:v>1245.6342499999946</c:v>
                </c:pt>
                <c:pt idx="39">
                  <c:v>1279.82725</c:v>
                </c:pt>
                <c:pt idx="40">
                  <c:v>1221.5689499999999</c:v>
                </c:pt>
                <c:pt idx="41">
                  <c:v>1216.6600999999998</c:v>
                </c:pt>
                <c:pt idx="42">
                  <c:v>1262.289</c:v>
                </c:pt>
                <c:pt idx="43">
                  <c:v>1248.7125500000011</c:v>
                </c:pt>
                <c:pt idx="44">
                  <c:v>1215.1519499999961</c:v>
                </c:pt>
                <c:pt idx="45">
                  <c:v>1217.7218499999999</c:v>
                </c:pt>
                <c:pt idx="46">
                  <c:v>1179.7096500000011</c:v>
                </c:pt>
                <c:pt idx="47">
                  <c:v>1182.9041999999999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'Elec Load Profile'!$P$1:$P$2</c:f>
              <c:strCache>
                <c:ptCount val="1"/>
                <c:pt idx="0">
                  <c:v> 07/06/2010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Profile'!$P$3:$P$50</c:f>
              <c:numCache>
                <c:formatCode>General</c:formatCode>
                <c:ptCount val="48"/>
                <c:pt idx="0">
                  <c:v>1230.62715</c:v>
                </c:pt>
                <c:pt idx="1">
                  <c:v>1196.3302999999999</c:v>
                </c:pt>
                <c:pt idx="2">
                  <c:v>1285.1080999999999</c:v>
                </c:pt>
                <c:pt idx="3">
                  <c:v>1283.4790500000001</c:v>
                </c:pt>
                <c:pt idx="4">
                  <c:v>1261.9418000000001</c:v>
                </c:pt>
                <c:pt idx="5">
                  <c:v>1209.2852</c:v>
                </c:pt>
                <c:pt idx="6">
                  <c:v>1259.0200500000001</c:v>
                </c:pt>
                <c:pt idx="7">
                  <c:v>1201.8901499999961</c:v>
                </c:pt>
                <c:pt idx="8">
                  <c:v>1235.0291500000001</c:v>
                </c:pt>
                <c:pt idx="9">
                  <c:v>1196.5163</c:v>
                </c:pt>
                <c:pt idx="10">
                  <c:v>1186.1390500000002</c:v>
                </c:pt>
                <c:pt idx="11">
                  <c:v>1186.1855500000001</c:v>
                </c:pt>
                <c:pt idx="12">
                  <c:v>1343.56945</c:v>
                </c:pt>
                <c:pt idx="13">
                  <c:v>1404.12175</c:v>
                </c:pt>
                <c:pt idx="14">
                  <c:v>1481.1040499999963</c:v>
                </c:pt>
                <c:pt idx="15">
                  <c:v>1511.2407000000001</c:v>
                </c:pt>
                <c:pt idx="16">
                  <c:v>1631.6973999999998</c:v>
                </c:pt>
                <c:pt idx="17">
                  <c:v>1600.9283499999999</c:v>
                </c:pt>
                <c:pt idx="18">
                  <c:v>1595.0321500000002</c:v>
                </c:pt>
                <c:pt idx="19">
                  <c:v>1563.8926500000002</c:v>
                </c:pt>
                <c:pt idx="20">
                  <c:v>1534.0427500000001</c:v>
                </c:pt>
                <c:pt idx="21">
                  <c:v>1544.7873500000001</c:v>
                </c:pt>
                <c:pt idx="22">
                  <c:v>1660.8482500000002</c:v>
                </c:pt>
                <c:pt idx="23">
                  <c:v>1684.6314499999946</c:v>
                </c:pt>
                <c:pt idx="24">
                  <c:v>1798.9284499999999</c:v>
                </c:pt>
                <c:pt idx="25">
                  <c:v>1694.2538500000001</c:v>
                </c:pt>
                <c:pt idx="26">
                  <c:v>1580.0095500000011</c:v>
                </c:pt>
                <c:pt idx="27">
                  <c:v>1604.6375</c:v>
                </c:pt>
                <c:pt idx="28">
                  <c:v>1524.5567500000011</c:v>
                </c:pt>
                <c:pt idx="29">
                  <c:v>1616.89645</c:v>
                </c:pt>
                <c:pt idx="30">
                  <c:v>1591.0254000000002</c:v>
                </c:pt>
                <c:pt idx="31">
                  <c:v>1631.7036000000001</c:v>
                </c:pt>
                <c:pt idx="32">
                  <c:v>1600.0650000000001</c:v>
                </c:pt>
                <c:pt idx="33">
                  <c:v>1560.31215</c:v>
                </c:pt>
                <c:pt idx="34">
                  <c:v>1504.6656</c:v>
                </c:pt>
                <c:pt idx="35">
                  <c:v>1461.4082000000001</c:v>
                </c:pt>
                <c:pt idx="36">
                  <c:v>1452.4538500000001</c:v>
                </c:pt>
                <c:pt idx="37">
                  <c:v>1444.6868000000002</c:v>
                </c:pt>
                <c:pt idx="38">
                  <c:v>1443.59095</c:v>
                </c:pt>
                <c:pt idx="39">
                  <c:v>1441.8192999999999</c:v>
                </c:pt>
                <c:pt idx="40">
                  <c:v>1435.0581999999999</c:v>
                </c:pt>
                <c:pt idx="41">
                  <c:v>1442.7121</c:v>
                </c:pt>
                <c:pt idx="42">
                  <c:v>1419.6883999999998</c:v>
                </c:pt>
                <c:pt idx="43">
                  <c:v>1318.8810500000002</c:v>
                </c:pt>
                <c:pt idx="44">
                  <c:v>1304.25215</c:v>
                </c:pt>
                <c:pt idx="45">
                  <c:v>1311.1667</c:v>
                </c:pt>
                <c:pt idx="46">
                  <c:v>1285.1530499999956</c:v>
                </c:pt>
                <c:pt idx="47">
                  <c:v>1299.6687999999999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'Elec Load Profile'!$Q$1:$Q$2</c:f>
              <c:strCache>
                <c:ptCount val="1"/>
                <c:pt idx="0">
                  <c:v> 08/06/2010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Profile'!$Q$3:$Q$50</c:f>
              <c:numCache>
                <c:formatCode>General</c:formatCode>
                <c:ptCount val="48"/>
                <c:pt idx="0">
                  <c:v>1282.0917999999999</c:v>
                </c:pt>
                <c:pt idx="1">
                  <c:v>1263.2902999999999</c:v>
                </c:pt>
                <c:pt idx="2">
                  <c:v>1235.5948999999998</c:v>
                </c:pt>
                <c:pt idx="3">
                  <c:v>1254.1964499999956</c:v>
                </c:pt>
                <c:pt idx="4">
                  <c:v>1227.6976500000001</c:v>
                </c:pt>
                <c:pt idx="5">
                  <c:v>1211.2320000000002</c:v>
                </c:pt>
                <c:pt idx="6">
                  <c:v>1223.3219999999999</c:v>
                </c:pt>
                <c:pt idx="7">
                  <c:v>1237.8486</c:v>
                </c:pt>
                <c:pt idx="8">
                  <c:v>1282.4002500000001</c:v>
                </c:pt>
                <c:pt idx="9">
                  <c:v>1242.6814999999963</c:v>
                </c:pt>
                <c:pt idx="10">
                  <c:v>1245.9070500000037</c:v>
                </c:pt>
                <c:pt idx="11">
                  <c:v>1228.6880999999998</c:v>
                </c:pt>
                <c:pt idx="12">
                  <c:v>1526.63375</c:v>
                </c:pt>
                <c:pt idx="13">
                  <c:v>1582.6585000000002</c:v>
                </c:pt>
                <c:pt idx="14">
                  <c:v>1598.1678000000002</c:v>
                </c:pt>
                <c:pt idx="15">
                  <c:v>1601.0771500000001</c:v>
                </c:pt>
                <c:pt idx="16">
                  <c:v>1663.16705</c:v>
                </c:pt>
                <c:pt idx="17">
                  <c:v>1627.0644499999951</c:v>
                </c:pt>
                <c:pt idx="18">
                  <c:v>1571.2691</c:v>
                </c:pt>
                <c:pt idx="19">
                  <c:v>1546.3698999999999</c:v>
                </c:pt>
                <c:pt idx="20">
                  <c:v>1585.4407500000011</c:v>
                </c:pt>
                <c:pt idx="21">
                  <c:v>1601.9947500000001</c:v>
                </c:pt>
                <c:pt idx="22">
                  <c:v>1678.95225</c:v>
                </c:pt>
                <c:pt idx="23">
                  <c:v>1697.3678</c:v>
                </c:pt>
                <c:pt idx="24">
                  <c:v>1632.9978500000011</c:v>
                </c:pt>
                <c:pt idx="25">
                  <c:v>1705.5688499999999</c:v>
                </c:pt>
                <c:pt idx="26">
                  <c:v>1664.6643499999934</c:v>
                </c:pt>
                <c:pt idx="27">
                  <c:v>1633.28305</c:v>
                </c:pt>
                <c:pt idx="28">
                  <c:v>1654.7350500000011</c:v>
                </c:pt>
                <c:pt idx="29">
                  <c:v>1608.0258000000003</c:v>
                </c:pt>
                <c:pt idx="30">
                  <c:v>1481.9410500000001</c:v>
                </c:pt>
                <c:pt idx="31">
                  <c:v>1491.8331500000002</c:v>
                </c:pt>
                <c:pt idx="32">
                  <c:v>1392.4688500000011</c:v>
                </c:pt>
                <c:pt idx="33">
                  <c:v>1402.3005000000001</c:v>
                </c:pt>
                <c:pt idx="34">
                  <c:v>1379.4674499999999</c:v>
                </c:pt>
                <c:pt idx="35">
                  <c:v>1353.84285</c:v>
                </c:pt>
                <c:pt idx="36">
                  <c:v>1376.1504499999951</c:v>
                </c:pt>
                <c:pt idx="37">
                  <c:v>1358.6028999999999</c:v>
                </c:pt>
                <c:pt idx="38">
                  <c:v>1335.2258000000011</c:v>
                </c:pt>
                <c:pt idx="39">
                  <c:v>1312.9895000000001</c:v>
                </c:pt>
                <c:pt idx="40">
                  <c:v>1308.5487500000011</c:v>
                </c:pt>
                <c:pt idx="41">
                  <c:v>1326.2637</c:v>
                </c:pt>
                <c:pt idx="42">
                  <c:v>1306.4702</c:v>
                </c:pt>
                <c:pt idx="43">
                  <c:v>1284.7066500000042</c:v>
                </c:pt>
                <c:pt idx="44">
                  <c:v>1295.1923999999956</c:v>
                </c:pt>
                <c:pt idx="45">
                  <c:v>1355.0658000000003</c:v>
                </c:pt>
                <c:pt idx="46">
                  <c:v>1408.4354000000001</c:v>
                </c:pt>
                <c:pt idx="47">
                  <c:v>1394.5474000000002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'Elec Load Profile'!$R$1:$R$2</c:f>
              <c:strCache>
                <c:ptCount val="1"/>
                <c:pt idx="0">
                  <c:v> 09/06/2010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Profile'!$R$3:$R$50</c:f>
              <c:numCache>
                <c:formatCode>General</c:formatCode>
                <c:ptCount val="48"/>
                <c:pt idx="0">
                  <c:v>1368.9290000000001</c:v>
                </c:pt>
                <c:pt idx="1">
                  <c:v>1378.4212</c:v>
                </c:pt>
                <c:pt idx="2">
                  <c:v>1334.6166499999999</c:v>
                </c:pt>
                <c:pt idx="3">
                  <c:v>1370.1116500000001</c:v>
                </c:pt>
                <c:pt idx="4">
                  <c:v>1439.9996000000001</c:v>
                </c:pt>
                <c:pt idx="5">
                  <c:v>1402.1671999999999</c:v>
                </c:pt>
                <c:pt idx="6">
                  <c:v>1422.1234499999944</c:v>
                </c:pt>
                <c:pt idx="7">
                  <c:v>1475.1907999999999</c:v>
                </c:pt>
                <c:pt idx="8">
                  <c:v>1449.1895500000001</c:v>
                </c:pt>
                <c:pt idx="9">
                  <c:v>1534.6503499999956</c:v>
                </c:pt>
                <c:pt idx="10">
                  <c:v>1537.1892499999956</c:v>
                </c:pt>
                <c:pt idx="11">
                  <c:v>1494.2899</c:v>
                </c:pt>
                <c:pt idx="12">
                  <c:v>1620.1932999999956</c:v>
                </c:pt>
                <c:pt idx="13">
                  <c:v>1711.8169000000003</c:v>
                </c:pt>
                <c:pt idx="14">
                  <c:v>1792.5099000000002</c:v>
                </c:pt>
                <c:pt idx="15">
                  <c:v>1800.4644999999998</c:v>
                </c:pt>
                <c:pt idx="16">
                  <c:v>1825.1838999999998</c:v>
                </c:pt>
                <c:pt idx="17">
                  <c:v>1783.2238499999999</c:v>
                </c:pt>
                <c:pt idx="18">
                  <c:v>1853.4713999999999</c:v>
                </c:pt>
                <c:pt idx="19">
                  <c:v>1775.0538000000004</c:v>
                </c:pt>
                <c:pt idx="20">
                  <c:v>1754.1489499999998</c:v>
                </c:pt>
                <c:pt idx="21">
                  <c:v>1676.2552499999999</c:v>
                </c:pt>
                <c:pt idx="22">
                  <c:v>1709.7089000000001</c:v>
                </c:pt>
                <c:pt idx="23">
                  <c:v>1625.5283999999999</c:v>
                </c:pt>
                <c:pt idx="24">
                  <c:v>1639.8953500000002</c:v>
                </c:pt>
                <c:pt idx="25">
                  <c:v>1727.3416999999999</c:v>
                </c:pt>
                <c:pt idx="26">
                  <c:v>1756.3251500000001</c:v>
                </c:pt>
                <c:pt idx="27">
                  <c:v>1772.1645999999998</c:v>
                </c:pt>
                <c:pt idx="28">
                  <c:v>1724.6601999999998</c:v>
                </c:pt>
                <c:pt idx="29">
                  <c:v>1778.3785500000001</c:v>
                </c:pt>
                <c:pt idx="30">
                  <c:v>1647.2098000000003</c:v>
                </c:pt>
                <c:pt idx="31">
                  <c:v>1533.0352499999999</c:v>
                </c:pt>
                <c:pt idx="32">
                  <c:v>1450.9999499999999</c:v>
                </c:pt>
                <c:pt idx="33">
                  <c:v>1446.4104</c:v>
                </c:pt>
                <c:pt idx="34">
                  <c:v>1451.04025</c:v>
                </c:pt>
                <c:pt idx="35">
                  <c:v>1377.7329999999999</c:v>
                </c:pt>
                <c:pt idx="36">
                  <c:v>1364.6788999999999</c:v>
                </c:pt>
                <c:pt idx="37">
                  <c:v>1343.7182499999999</c:v>
                </c:pt>
                <c:pt idx="38">
                  <c:v>1325.96145</c:v>
                </c:pt>
                <c:pt idx="39">
                  <c:v>1317.7852</c:v>
                </c:pt>
                <c:pt idx="40">
                  <c:v>1376.2977000000001</c:v>
                </c:pt>
                <c:pt idx="41">
                  <c:v>1394.566</c:v>
                </c:pt>
                <c:pt idx="42">
                  <c:v>1342.61465</c:v>
                </c:pt>
                <c:pt idx="43">
                  <c:v>1312.5617</c:v>
                </c:pt>
                <c:pt idx="44">
                  <c:v>1277.1534999999956</c:v>
                </c:pt>
                <c:pt idx="45">
                  <c:v>1251.2483499999998</c:v>
                </c:pt>
                <c:pt idx="46">
                  <c:v>1262.1308999999999</c:v>
                </c:pt>
                <c:pt idx="47">
                  <c:v>1288.9707000000001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'Elec Load Profile'!$S$1:$S$2</c:f>
              <c:strCache>
                <c:ptCount val="1"/>
                <c:pt idx="0">
                  <c:v> 10/06/2010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Profile'!$S$3:$S$50</c:f>
              <c:numCache>
                <c:formatCode>General</c:formatCode>
                <c:ptCount val="48"/>
                <c:pt idx="0">
                  <c:v>1302.2077000000011</c:v>
                </c:pt>
                <c:pt idx="1">
                  <c:v>1335.26145</c:v>
                </c:pt>
                <c:pt idx="2">
                  <c:v>1300.7383</c:v>
                </c:pt>
                <c:pt idx="3">
                  <c:v>1299.0069500000011</c:v>
                </c:pt>
                <c:pt idx="4">
                  <c:v>1262.6067500000001</c:v>
                </c:pt>
                <c:pt idx="5">
                  <c:v>1259.4075500000051</c:v>
                </c:pt>
                <c:pt idx="6">
                  <c:v>1297.1918999999998</c:v>
                </c:pt>
                <c:pt idx="7">
                  <c:v>1323.3806999999999</c:v>
                </c:pt>
                <c:pt idx="8">
                  <c:v>1310.0352</c:v>
                </c:pt>
                <c:pt idx="9">
                  <c:v>1288.5258500000011</c:v>
                </c:pt>
                <c:pt idx="10">
                  <c:v>1238.3415</c:v>
                </c:pt>
                <c:pt idx="11">
                  <c:v>1270.7163500000001</c:v>
                </c:pt>
                <c:pt idx="12">
                  <c:v>1419.7488499999999</c:v>
                </c:pt>
                <c:pt idx="13">
                  <c:v>1509.5806500000001</c:v>
                </c:pt>
                <c:pt idx="14">
                  <c:v>1564.87535</c:v>
                </c:pt>
                <c:pt idx="15">
                  <c:v>1655.6820999999998</c:v>
                </c:pt>
                <c:pt idx="16">
                  <c:v>1674.7858500000011</c:v>
                </c:pt>
                <c:pt idx="17">
                  <c:v>1625.0029499999998</c:v>
                </c:pt>
                <c:pt idx="18">
                  <c:v>1507.1115000000002</c:v>
                </c:pt>
                <c:pt idx="19">
                  <c:v>1440.0259500000011</c:v>
                </c:pt>
                <c:pt idx="20">
                  <c:v>1415.4630999999999</c:v>
                </c:pt>
                <c:pt idx="21">
                  <c:v>1499.4328000000003</c:v>
                </c:pt>
                <c:pt idx="22">
                  <c:v>1587.3363999999999</c:v>
                </c:pt>
                <c:pt idx="23">
                  <c:v>1715.6841499999946</c:v>
                </c:pt>
                <c:pt idx="24">
                  <c:v>1742.0573999999999</c:v>
                </c:pt>
                <c:pt idx="25">
                  <c:v>1657.2088500000011</c:v>
                </c:pt>
                <c:pt idx="26">
                  <c:v>1739.3635000000002</c:v>
                </c:pt>
                <c:pt idx="27">
                  <c:v>1763.0490500000001</c:v>
                </c:pt>
                <c:pt idx="28">
                  <c:v>1757.5232999999998</c:v>
                </c:pt>
                <c:pt idx="29">
                  <c:v>1774.93445</c:v>
                </c:pt>
                <c:pt idx="30">
                  <c:v>1684.0006000000001</c:v>
                </c:pt>
                <c:pt idx="31">
                  <c:v>1661.6123999999998</c:v>
                </c:pt>
                <c:pt idx="32">
                  <c:v>1664.1931499999946</c:v>
                </c:pt>
                <c:pt idx="33">
                  <c:v>1606.6524999999958</c:v>
                </c:pt>
                <c:pt idx="34">
                  <c:v>1599.6139500000002</c:v>
                </c:pt>
                <c:pt idx="35">
                  <c:v>1586.7489499999999</c:v>
                </c:pt>
                <c:pt idx="36">
                  <c:v>1540.74495</c:v>
                </c:pt>
                <c:pt idx="37">
                  <c:v>1575.2417499999999</c:v>
                </c:pt>
                <c:pt idx="38">
                  <c:v>1464.9453000000001</c:v>
                </c:pt>
                <c:pt idx="39">
                  <c:v>1441.1403999999998</c:v>
                </c:pt>
                <c:pt idx="40">
                  <c:v>1464.8646999999999</c:v>
                </c:pt>
                <c:pt idx="41">
                  <c:v>1452.7684999999999</c:v>
                </c:pt>
                <c:pt idx="42">
                  <c:v>1497.8425</c:v>
                </c:pt>
                <c:pt idx="43">
                  <c:v>1438.1086</c:v>
                </c:pt>
                <c:pt idx="44">
                  <c:v>1328.14075</c:v>
                </c:pt>
                <c:pt idx="45">
                  <c:v>1325.3166500000011</c:v>
                </c:pt>
                <c:pt idx="46">
                  <c:v>1308.7719499999998</c:v>
                </c:pt>
                <c:pt idx="47">
                  <c:v>1317.9975500000037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'Elec Load Profile'!$T$1:$T$2</c:f>
              <c:strCache>
                <c:ptCount val="1"/>
                <c:pt idx="0">
                  <c:v> 11/06/2010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Profile'!$T$3:$T$50</c:f>
              <c:numCache>
                <c:formatCode>General</c:formatCode>
                <c:ptCount val="48"/>
                <c:pt idx="0">
                  <c:v>1328.8475500000011</c:v>
                </c:pt>
                <c:pt idx="1">
                  <c:v>1280.1697999999999</c:v>
                </c:pt>
                <c:pt idx="2">
                  <c:v>1276.1320500000002</c:v>
                </c:pt>
                <c:pt idx="3">
                  <c:v>1268.6253999999999</c:v>
                </c:pt>
                <c:pt idx="4">
                  <c:v>1222.8756000000001</c:v>
                </c:pt>
                <c:pt idx="5">
                  <c:v>1230.1621499999956</c:v>
                </c:pt>
                <c:pt idx="6">
                  <c:v>1258.5163</c:v>
                </c:pt>
                <c:pt idx="7">
                  <c:v>1265.0666000000001</c:v>
                </c:pt>
                <c:pt idx="8">
                  <c:v>1245.6822999999965</c:v>
                </c:pt>
                <c:pt idx="9">
                  <c:v>1265.2417499999999</c:v>
                </c:pt>
                <c:pt idx="10">
                  <c:v>1282.9660000000001</c:v>
                </c:pt>
                <c:pt idx="11">
                  <c:v>1263.56465</c:v>
                </c:pt>
                <c:pt idx="12">
                  <c:v>1375.3428999999999</c:v>
                </c:pt>
                <c:pt idx="13">
                  <c:v>1446.8970999999999</c:v>
                </c:pt>
                <c:pt idx="14">
                  <c:v>1461.8375500000011</c:v>
                </c:pt>
                <c:pt idx="15">
                  <c:v>1469.08845</c:v>
                </c:pt>
                <c:pt idx="16">
                  <c:v>1538.6695000000002</c:v>
                </c:pt>
                <c:pt idx="17">
                  <c:v>1517.1120999999998</c:v>
                </c:pt>
                <c:pt idx="18">
                  <c:v>1525.1225000000002</c:v>
                </c:pt>
                <c:pt idx="19">
                  <c:v>1537.7720500000003</c:v>
                </c:pt>
                <c:pt idx="20">
                  <c:v>1533.0895</c:v>
                </c:pt>
                <c:pt idx="21">
                  <c:v>1603.22235</c:v>
                </c:pt>
                <c:pt idx="22">
                  <c:v>1719.2135000000001</c:v>
                </c:pt>
                <c:pt idx="23">
                  <c:v>1729.3489499999998</c:v>
                </c:pt>
                <c:pt idx="24">
                  <c:v>1669.3407</c:v>
                </c:pt>
                <c:pt idx="25">
                  <c:v>1721.0099499999999</c:v>
                </c:pt>
                <c:pt idx="26">
                  <c:v>1691.7754000000002</c:v>
                </c:pt>
                <c:pt idx="27">
                  <c:v>1667.6031499999958</c:v>
                </c:pt>
                <c:pt idx="28">
                  <c:v>1677.57275</c:v>
                </c:pt>
                <c:pt idx="29">
                  <c:v>1698.4311</c:v>
                </c:pt>
                <c:pt idx="30">
                  <c:v>1615.9463000000001</c:v>
                </c:pt>
                <c:pt idx="31">
                  <c:v>1597.4098500000011</c:v>
                </c:pt>
                <c:pt idx="32">
                  <c:v>1556.6153999999999</c:v>
                </c:pt>
                <c:pt idx="33">
                  <c:v>1518.9953499999999</c:v>
                </c:pt>
                <c:pt idx="34">
                  <c:v>1504.0905500000001</c:v>
                </c:pt>
                <c:pt idx="35">
                  <c:v>1432.3580999999999</c:v>
                </c:pt>
                <c:pt idx="36">
                  <c:v>1408.0277500000011</c:v>
                </c:pt>
                <c:pt idx="37">
                  <c:v>1413.3504499999956</c:v>
                </c:pt>
                <c:pt idx="38">
                  <c:v>1393.16635</c:v>
                </c:pt>
                <c:pt idx="39">
                  <c:v>1377.6276</c:v>
                </c:pt>
                <c:pt idx="40">
                  <c:v>1384.7281500000001</c:v>
                </c:pt>
                <c:pt idx="41">
                  <c:v>1357.6883999999998</c:v>
                </c:pt>
                <c:pt idx="42">
                  <c:v>1364.1999499999961</c:v>
                </c:pt>
                <c:pt idx="43">
                  <c:v>1365.5577499999999</c:v>
                </c:pt>
                <c:pt idx="44">
                  <c:v>1337.0113999999999</c:v>
                </c:pt>
                <c:pt idx="45">
                  <c:v>1281.2486000000001</c:v>
                </c:pt>
                <c:pt idx="46">
                  <c:v>1250.65625</c:v>
                </c:pt>
                <c:pt idx="47">
                  <c:v>1245.5288500000001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'Elec Load Profile'!$U$1:$U$2</c:f>
              <c:strCache>
                <c:ptCount val="1"/>
                <c:pt idx="0">
                  <c:v> 12/06/2010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Profile'!$U$3:$U$50</c:f>
              <c:numCache>
                <c:formatCode>General</c:formatCode>
                <c:ptCount val="48"/>
                <c:pt idx="0">
                  <c:v>1267.9403000000002</c:v>
                </c:pt>
                <c:pt idx="1">
                  <c:v>1238.8406</c:v>
                </c:pt>
                <c:pt idx="2">
                  <c:v>1207.01135</c:v>
                </c:pt>
                <c:pt idx="3">
                  <c:v>1230.2117499999999</c:v>
                </c:pt>
                <c:pt idx="4">
                  <c:v>1191.1006</c:v>
                </c:pt>
                <c:pt idx="5">
                  <c:v>1135.9888000000001</c:v>
                </c:pt>
                <c:pt idx="6">
                  <c:v>1185.7515500000011</c:v>
                </c:pt>
                <c:pt idx="7">
                  <c:v>1185.6957500000001</c:v>
                </c:pt>
                <c:pt idx="8">
                  <c:v>1173.7839999999999</c:v>
                </c:pt>
                <c:pt idx="9">
                  <c:v>1145.2671</c:v>
                </c:pt>
                <c:pt idx="10">
                  <c:v>1327.9299500000011</c:v>
                </c:pt>
                <c:pt idx="11">
                  <c:v>1315.5221999999999</c:v>
                </c:pt>
                <c:pt idx="12">
                  <c:v>1344.9753000000003</c:v>
                </c:pt>
                <c:pt idx="13">
                  <c:v>1395.52235</c:v>
                </c:pt>
                <c:pt idx="14">
                  <c:v>1426.3208500000001</c:v>
                </c:pt>
                <c:pt idx="15">
                  <c:v>1393.2252500000011</c:v>
                </c:pt>
                <c:pt idx="16">
                  <c:v>1354.1187500000001</c:v>
                </c:pt>
                <c:pt idx="17">
                  <c:v>1383.1967500000001</c:v>
                </c:pt>
                <c:pt idx="18">
                  <c:v>1429.0116499999999</c:v>
                </c:pt>
                <c:pt idx="19">
                  <c:v>1427.7189499999999</c:v>
                </c:pt>
                <c:pt idx="20">
                  <c:v>1388.7503999999999</c:v>
                </c:pt>
                <c:pt idx="21">
                  <c:v>1532.9128000000003</c:v>
                </c:pt>
                <c:pt idx="22">
                  <c:v>1603.5338999999999</c:v>
                </c:pt>
                <c:pt idx="23">
                  <c:v>1569.4664499999999</c:v>
                </c:pt>
                <c:pt idx="24">
                  <c:v>1623.8327000000002</c:v>
                </c:pt>
                <c:pt idx="25">
                  <c:v>1594.9872</c:v>
                </c:pt>
                <c:pt idx="26">
                  <c:v>1652.7820500000003</c:v>
                </c:pt>
                <c:pt idx="27">
                  <c:v>1613.0462499999999</c:v>
                </c:pt>
                <c:pt idx="28">
                  <c:v>1526.6662999999999</c:v>
                </c:pt>
                <c:pt idx="29">
                  <c:v>1490.5822999999998</c:v>
                </c:pt>
                <c:pt idx="30">
                  <c:v>1459.7543499999958</c:v>
                </c:pt>
                <c:pt idx="31">
                  <c:v>1442.1571999999999</c:v>
                </c:pt>
                <c:pt idx="32">
                  <c:v>1432.66965</c:v>
                </c:pt>
                <c:pt idx="33">
                  <c:v>1453.7093499999999</c:v>
                </c:pt>
                <c:pt idx="34">
                  <c:v>1416.9805500000011</c:v>
                </c:pt>
                <c:pt idx="35">
                  <c:v>1364.2805500000011</c:v>
                </c:pt>
                <c:pt idx="36">
                  <c:v>1353.4259000000011</c:v>
                </c:pt>
                <c:pt idx="37">
                  <c:v>1373.6565000000001</c:v>
                </c:pt>
                <c:pt idx="38">
                  <c:v>1337.1012999999998</c:v>
                </c:pt>
                <c:pt idx="39">
                  <c:v>1310.9373000000001</c:v>
                </c:pt>
                <c:pt idx="40">
                  <c:v>1337.4423000000002</c:v>
                </c:pt>
                <c:pt idx="41">
                  <c:v>1312.3695</c:v>
                </c:pt>
                <c:pt idx="42">
                  <c:v>1311.4984000000002</c:v>
                </c:pt>
                <c:pt idx="43">
                  <c:v>1344.1429499999958</c:v>
                </c:pt>
                <c:pt idx="44">
                  <c:v>1352.80125</c:v>
                </c:pt>
                <c:pt idx="45">
                  <c:v>1254.4150000000011</c:v>
                </c:pt>
                <c:pt idx="46">
                  <c:v>1254.06315</c:v>
                </c:pt>
                <c:pt idx="47">
                  <c:v>1273.3234499999951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'Elec Load Profile'!$V$1:$V$2</c:f>
              <c:strCache>
                <c:ptCount val="1"/>
                <c:pt idx="0">
                  <c:v> 13/06/2010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Profile'!$V$3:$V$50</c:f>
              <c:numCache>
                <c:formatCode>General</c:formatCode>
                <c:ptCount val="48"/>
                <c:pt idx="0">
                  <c:v>1238.7538000000002</c:v>
                </c:pt>
                <c:pt idx="1">
                  <c:v>1228.3036999999999</c:v>
                </c:pt>
                <c:pt idx="2">
                  <c:v>1251.9303500000001</c:v>
                </c:pt>
                <c:pt idx="3">
                  <c:v>1251.5645500000001</c:v>
                </c:pt>
                <c:pt idx="4">
                  <c:v>1267.1637499999961</c:v>
                </c:pt>
                <c:pt idx="5">
                  <c:v>1252.9425000000001</c:v>
                </c:pt>
                <c:pt idx="6">
                  <c:v>1262.7322999999999</c:v>
                </c:pt>
                <c:pt idx="7">
                  <c:v>1231.6950999999999</c:v>
                </c:pt>
                <c:pt idx="8">
                  <c:v>1247.1052</c:v>
                </c:pt>
                <c:pt idx="9">
                  <c:v>1236.2180000000001</c:v>
                </c:pt>
                <c:pt idx="10">
                  <c:v>1233.8558</c:v>
                </c:pt>
                <c:pt idx="11">
                  <c:v>1273.0367000000001</c:v>
                </c:pt>
                <c:pt idx="12">
                  <c:v>1235.1004499999956</c:v>
                </c:pt>
                <c:pt idx="13">
                  <c:v>1244.9134999999999</c:v>
                </c:pt>
                <c:pt idx="14">
                  <c:v>1266.3530999999998</c:v>
                </c:pt>
                <c:pt idx="15">
                  <c:v>1135.2696000000001</c:v>
                </c:pt>
                <c:pt idx="16">
                  <c:v>1144.8532499999956</c:v>
                </c:pt>
                <c:pt idx="17">
                  <c:v>1115.2838999999999</c:v>
                </c:pt>
                <c:pt idx="18">
                  <c:v>1118.8117</c:v>
                </c:pt>
                <c:pt idx="19">
                  <c:v>1182.3260500000001</c:v>
                </c:pt>
                <c:pt idx="20">
                  <c:v>1228.7671500000001</c:v>
                </c:pt>
                <c:pt idx="21">
                  <c:v>1260.1251999999999</c:v>
                </c:pt>
                <c:pt idx="22">
                  <c:v>1296.1673499999961</c:v>
                </c:pt>
                <c:pt idx="23">
                  <c:v>1294.6049499999958</c:v>
                </c:pt>
                <c:pt idx="24">
                  <c:v>1331.7212500000001</c:v>
                </c:pt>
                <c:pt idx="25">
                  <c:v>1338.1025999999999</c:v>
                </c:pt>
                <c:pt idx="26">
                  <c:v>1313.66065</c:v>
                </c:pt>
                <c:pt idx="27">
                  <c:v>1348.30935</c:v>
                </c:pt>
                <c:pt idx="28">
                  <c:v>1387.4856000000011</c:v>
                </c:pt>
                <c:pt idx="29">
                  <c:v>1375.3242999999998</c:v>
                </c:pt>
                <c:pt idx="30">
                  <c:v>1432.04035</c:v>
                </c:pt>
                <c:pt idx="31">
                  <c:v>1473.9585500000037</c:v>
                </c:pt>
                <c:pt idx="32">
                  <c:v>1412.04845</c:v>
                </c:pt>
                <c:pt idx="33">
                  <c:v>1356.0717500000001</c:v>
                </c:pt>
                <c:pt idx="34">
                  <c:v>1283.7627</c:v>
                </c:pt>
                <c:pt idx="35">
                  <c:v>1301.31025</c:v>
                </c:pt>
                <c:pt idx="36">
                  <c:v>1304.2846999999999</c:v>
                </c:pt>
                <c:pt idx="37">
                  <c:v>1316.1111999999998</c:v>
                </c:pt>
                <c:pt idx="38">
                  <c:v>1288.7475000000011</c:v>
                </c:pt>
                <c:pt idx="39">
                  <c:v>1289.7348500000001</c:v>
                </c:pt>
                <c:pt idx="40">
                  <c:v>1276.42345</c:v>
                </c:pt>
                <c:pt idx="41">
                  <c:v>1280.9943999999998</c:v>
                </c:pt>
                <c:pt idx="42">
                  <c:v>1252.5364000000002</c:v>
                </c:pt>
                <c:pt idx="43">
                  <c:v>1267.65355</c:v>
                </c:pt>
                <c:pt idx="44">
                  <c:v>1291.5809000000002</c:v>
                </c:pt>
                <c:pt idx="45">
                  <c:v>1208.1878000000002</c:v>
                </c:pt>
                <c:pt idx="46">
                  <c:v>1184.1178500000001</c:v>
                </c:pt>
                <c:pt idx="47">
                  <c:v>1222.0215500000011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'Elec Load Profile'!$W$1:$W$2</c:f>
              <c:strCache>
                <c:ptCount val="1"/>
                <c:pt idx="0">
                  <c:v> 14/06/2010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Profile'!$W$3:$W$50</c:f>
              <c:numCache>
                <c:formatCode>General</c:formatCode>
                <c:ptCount val="48"/>
                <c:pt idx="0">
                  <c:v>1222.7609</c:v>
                </c:pt>
                <c:pt idx="1">
                  <c:v>1248.5420500000002</c:v>
                </c:pt>
                <c:pt idx="2">
                  <c:v>1275.4919</c:v>
                </c:pt>
                <c:pt idx="3">
                  <c:v>1187.9045000000001</c:v>
                </c:pt>
                <c:pt idx="4">
                  <c:v>1201.04385</c:v>
                </c:pt>
                <c:pt idx="5">
                  <c:v>1156.9355000000037</c:v>
                </c:pt>
                <c:pt idx="6">
                  <c:v>1126.8220999999999</c:v>
                </c:pt>
                <c:pt idx="7">
                  <c:v>1143.4551500000011</c:v>
                </c:pt>
                <c:pt idx="8">
                  <c:v>1113.0209</c:v>
                </c:pt>
                <c:pt idx="9">
                  <c:v>1127.2901999999999</c:v>
                </c:pt>
                <c:pt idx="10">
                  <c:v>1144.5355000000011</c:v>
                </c:pt>
                <c:pt idx="11">
                  <c:v>1136.1469000000002</c:v>
                </c:pt>
                <c:pt idx="12">
                  <c:v>1122.3611999999998</c:v>
                </c:pt>
                <c:pt idx="13">
                  <c:v>1113.3742999999965</c:v>
                </c:pt>
                <c:pt idx="14">
                  <c:v>1129.3052</c:v>
                </c:pt>
                <c:pt idx="15">
                  <c:v>1161.22435</c:v>
                </c:pt>
                <c:pt idx="16">
                  <c:v>1135.12545</c:v>
                </c:pt>
                <c:pt idx="17">
                  <c:v>1144.7525000000001</c:v>
                </c:pt>
                <c:pt idx="18">
                  <c:v>1184.82465</c:v>
                </c:pt>
                <c:pt idx="19">
                  <c:v>1127.6234499999944</c:v>
                </c:pt>
                <c:pt idx="20">
                  <c:v>1115.2498000000001</c:v>
                </c:pt>
                <c:pt idx="21">
                  <c:v>1156.3325500000001</c:v>
                </c:pt>
                <c:pt idx="22">
                  <c:v>1282.5568000000001</c:v>
                </c:pt>
                <c:pt idx="23">
                  <c:v>1282.5908999999999</c:v>
                </c:pt>
                <c:pt idx="24">
                  <c:v>1273.6318999999999</c:v>
                </c:pt>
                <c:pt idx="25">
                  <c:v>1274.0163</c:v>
                </c:pt>
                <c:pt idx="26">
                  <c:v>1269.67165</c:v>
                </c:pt>
                <c:pt idx="27">
                  <c:v>1224.4364499999999</c:v>
                </c:pt>
                <c:pt idx="28">
                  <c:v>1273.1312499999958</c:v>
                </c:pt>
                <c:pt idx="29">
                  <c:v>1262.25335</c:v>
                </c:pt>
                <c:pt idx="30">
                  <c:v>1219.33385</c:v>
                </c:pt>
                <c:pt idx="31">
                  <c:v>1183.6419999999998</c:v>
                </c:pt>
                <c:pt idx="32">
                  <c:v>1268.8392999999999</c:v>
                </c:pt>
                <c:pt idx="33">
                  <c:v>1335.3157000000001</c:v>
                </c:pt>
                <c:pt idx="34">
                  <c:v>1361.5819999999999</c:v>
                </c:pt>
                <c:pt idx="35">
                  <c:v>1265.7842499999958</c:v>
                </c:pt>
                <c:pt idx="36">
                  <c:v>1248.5079499999999</c:v>
                </c:pt>
                <c:pt idx="37">
                  <c:v>1216.9577000000011</c:v>
                </c:pt>
                <c:pt idx="38">
                  <c:v>1206.57115</c:v>
                </c:pt>
                <c:pt idx="39">
                  <c:v>1225.8206</c:v>
                </c:pt>
                <c:pt idx="40">
                  <c:v>1217.4831500000003</c:v>
                </c:pt>
                <c:pt idx="41">
                  <c:v>1206.35725</c:v>
                </c:pt>
                <c:pt idx="42">
                  <c:v>1176.3910999999998</c:v>
                </c:pt>
                <c:pt idx="43">
                  <c:v>1165.1411999999998</c:v>
                </c:pt>
                <c:pt idx="44">
                  <c:v>1171.95345</c:v>
                </c:pt>
                <c:pt idx="45">
                  <c:v>1274.74325</c:v>
                </c:pt>
                <c:pt idx="46">
                  <c:v>1253.4571000000001</c:v>
                </c:pt>
                <c:pt idx="47">
                  <c:v>1145.9987000000001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'Elec Load Profile'!$X$1:$X$2</c:f>
              <c:strCache>
                <c:ptCount val="1"/>
                <c:pt idx="0">
                  <c:v> 15/06/2010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Profile'!$X$3:$X$50</c:f>
              <c:numCache>
                <c:formatCode>General</c:formatCode>
                <c:ptCount val="48"/>
                <c:pt idx="0">
                  <c:v>1170.9196000000011</c:v>
                </c:pt>
                <c:pt idx="1">
                  <c:v>1166.82295</c:v>
                </c:pt>
                <c:pt idx="2">
                  <c:v>1121.4002</c:v>
                </c:pt>
                <c:pt idx="3">
                  <c:v>1102.0283000000002</c:v>
                </c:pt>
                <c:pt idx="4">
                  <c:v>1129.6182999999999</c:v>
                </c:pt>
                <c:pt idx="5">
                  <c:v>1103.6681999999998</c:v>
                </c:pt>
                <c:pt idx="6">
                  <c:v>1101.1881999999998</c:v>
                </c:pt>
                <c:pt idx="7">
                  <c:v>1089.7832999999998</c:v>
                </c:pt>
                <c:pt idx="8">
                  <c:v>1109.2389000000001</c:v>
                </c:pt>
                <c:pt idx="9">
                  <c:v>1118.75125</c:v>
                </c:pt>
                <c:pt idx="10">
                  <c:v>1118.8891999999998</c:v>
                </c:pt>
                <c:pt idx="11">
                  <c:v>1110.2773999999999</c:v>
                </c:pt>
                <c:pt idx="12">
                  <c:v>1258.569</c:v>
                </c:pt>
                <c:pt idx="13">
                  <c:v>1324.12625</c:v>
                </c:pt>
                <c:pt idx="14">
                  <c:v>1405.9073500000011</c:v>
                </c:pt>
                <c:pt idx="15">
                  <c:v>1462.95045</c:v>
                </c:pt>
                <c:pt idx="16">
                  <c:v>1482.4882</c:v>
                </c:pt>
                <c:pt idx="17">
                  <c:v>1497.1000500000002</c:v>
                </c:pt>
                <c:pt idx="18">
                  <c:v>1431.9922999999999</c:v>
                </c:pt>
                <c:pt idx="19">
                  <c:v>1484.9806000000001</c:v>
                </c:pt>
                <c:pt idx="20">
                  <c:v>1529.0145500000001</c:v>
                </c:pt>
                <c:pt idx="21">
                  <c:v>1578.2440999999999</c:v>
                </c:pt>
                <c:pt idx="22">
                  <c:v>1686.1705999999999</c:v>
                </c:pt>
                <c:pt idx="23">
                  <c:v>1681.5268000000001</c:v>
                </c:pt>
                <c:pt idx="24">
                  <c:v>1666.2143499999959</c:v>
                </c:pt>
                <c:pt idx="25">
                  <c:v>1698.5055000000011</c:v>
                </c:pt>
                <c:pt idx="26">
                  <c:v>1710.4126000000001</c:v>
                </c:pt>
                <c:pt idx="27">
                  <c:v>1606.4618499999999</c:v>
                </c:pt>
                <c:pt idx="28">
                  <c:v>1517.5662500000001</c:v>
                </c:pt>
                <c:pt idx="29">
                  <c:v>1646.8331499999958</c:v>
                </c:pt>
                <c:pt idx="30">
                  <c:v>1531.1504499999951</c:v>
                </c:pt>
                <c:pt idx="31">
                  <c:v>1477.37165</c:v>
                </c:pt>
                <c:pt idx="32">
                  <c:v>1557.7902999999999</c:v>
                </c:pt>
                <c:pt idx="33">
                  <c:v>1618.2108500000011</c:v>
                </c:pt>
                <c:pt idx="34">
                  <c:v>1605.9736000000003</c:v>
                </c:pt>
                <c:pt idx="35">
                  <c:v>1574.6186500000001</c:v>
                </c:pt>
                <c:pt idx="36">
                  <c:v>1608.2474500000001</c:v>
                </c:pt>
                <c:pt idx="37">
                  <c:v>1625.7624499999961</c:v>
                </c:pt>
                <c:pt idx="38">
                  <c:v>1583.0925</c:v>
                </c:pt>
                <c:pt idx="39">
                  <c:v>1522.7540999999999</c:v>
                </c:pt>
                <c:pt idx="40">
                  <c:v>1474.9366000000011</c:v>
                </c:pt>
                <c:pt idx="41">
                  <c:v>1452.7375000000011</c:v>
                </c:pt>
                <c:pt idx="42">
                  <c:v>1468.5924499999953</c:v>
                </c:pt>
                <c:pt idx="43">
                  <c:v>1471.4537500000001</c:v>
                </c:pt>
                <c:pt idx="44">
                  <c:v>1337.7817500000001</c:v>
                </c:pt>
                <c:pt idx="45">
                  <c:v>1324.2270000000001</c:v>
                </c:pt>
                <c:pt idx="46">
                  <c:v>1286.3124499999954</c:v>
                </c:pt>
                <c:pt idx="47">
                  <c:v>1279.6799999999998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'Elec Load Profile'!$Y$1:$Y$2</c:f>
              <c:strCache>
                <c:ptCount val="1"/>
                <c:pt idx="0">
                  <c:v> 16/06/2010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Profile'!$Y$3:$Y$50</c:f>
              <c:numCache>
                <c:formatCode>General</c:formatCode>
                <c:ptCount val="48"/>
                <c:pt idx="0">
                  <c:v>1235.7297500000011</c:v>
                </c:pt>
                <c:pt idx="1">
                  <c:v>1242.6737500000002</c:v>
                </c:pt>
                <c:pt idx="2">
                  <c:v>1199.4272000000001</c:v>
                </c:pt>
                <c:pt idx="3">
                  <c:v>1191.11455</c:v>
                </c:pt>
                <c:pt idx="4">
                  <c:v>1191.5563000000002</c:v>
                </c:pt>
                <c:pt idx="5">
                  <c:v>1237.5386000000001</c:v>
                </c:pt>
                <c:pt idx="6">
                  <c:v>1203.59825</c:v>
                </c:pt>
                <c:pt idx="7">
                  <c:v>1233.4698500000011</c:v>
                </c:pt>
                <c:pt idx="8">
                  <c:v>1219.0935999999999</c:v>
                </c:pt>
                <c:pt idx="9">
                  <c:v>1214.00495</c:v>
                </c:pt>
                <c:pt idx="10">
                  <c:v>1227.3333999999998</c:v>
                </c:pt>
                <c:pt idx="11">
                  <c:v>1249.2411</c:v>
                </c:pt>
                <c:pt idx="12">
                  <c:v>1340.9887000000001</c:v>
                </c:pt>
                <c:pt idx="13">
                  <c:v>1418.9816000000001</c:v>
                </c:pt>
                <c:pt idx="14">
                  <c:v>1486.078</c:v>
                </c:pt>
                <c:pt idx="15">
                  <c:v>1566.5896499999999</c:v>
                </c:pt>
                <c:pt idx="16">
                  <c:v>1576.9312500000001</c:v>
                </c:pt>
                <c:pt idx="17">
                  <c:v>1626.53125</c:v>
                </c:pt>
                <c:pt idx="18">
                  <c:v>1610.0036</c:v>
                </c:pt>
                <c:pt idx="19">
                  <c:v>1614.511</c:v>
                </c:pt>
                <c:pt idx="20">
                  <c:v>1632.1655000000001</c:v>
                </c:pt>
                <c:pt idx="21">
                  <c:v>1637.3797000000002</c:v>
                </c:pt>
                <c:pt idx="22">
                  <c:v>1693.9686500000037</c:v>
                </c:pt>
                <c:pt idx="23">
                  <c:v>1735.0219499999998</c:v>
                </c:pt>
                <c:pt idx="24">
                  <c:v>1724.6911999999998</c:v>
                </c:pt>
                <c:pt idx="25">
                  <c:v>1684.3090500000001</c:v>
                </c:pt>
                <c:pt idx="26">
                  <c:v>1661.7844499999953</c:v>
                </c:pt>
                <c:pt idx="27">
                  <c:v>1631.1626500000002</c:v>
                </c:pt>
                <c:pt idx="28">
                  <c:v>1610.0346</c:v>
                </c:pt>
                <c:pt idx="29">
                  <c:v>1463.5735500000003</c:v>
                </c:pt>
                <c:pt idx="30">
                  <c:v>1404.1635999999999</c:v>
                </c:pt>
                <c:pt idx="31">
                  <c:v>1537.1350000000002</c:v>
                </c:pt>
                <c:pt idx="32">
                  <c:v>1474.3320999999999</c:v>
                </c:pt>
                <c:pt idx="33">
                  <c:v>1509.3078499999999</c:v>
                </c:pt>
                <c:pt idx="34">
                  <c:v>1498.9693500000001</c:v>
                </c:pt>
                <c:pt idx="35">
                  <c:v>1507.6106</c:v>
                </c:pt>
                <c:pt idx="36">
                  <c:v>1465.2149999999999</c:v>
                </c:pt>
                <c:pt idx="37">
                  <c:v>1446.7235000000001</c:v>
                </c:pt>
                <c:pt idx="38">
                  <c:v>1391.46135</c:v>
                </c:pt>
                <c:pt idx="39">
                  <c:v>1338.80475</c:v>
                </c:pt>
                <c:pt idx="40">
                  <c:v>1307.3986500000001</c:v>
                </c:pt>
                <c:pt idx="41">
                  <c:v>1365.5329499999998</c:v>
                </c:pt>
                <c:pt idx="42">
                  <c:v>1372.52035</c:v>
                </c:pt>
                <c:pt idx="43">
                  <c:v>1294.9475000000011</c:v>
                </c:pt>
                <c:pt idx="44">
                  <c:v>1289.7069500000011</c:v>
                </c:pt>
                <c:pt idx="45">
                  <c:v>1295.02035</c:v>
                </c:pt>
                <c:pt idx="46">
                  <c:v>1236.9945500000001</c:v>
                </c:pt>
                <c:pt idx="47">
                  <c:v>1225.38815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'Elec Load Profile'!$Z$1:$Z$2</c:f>
              <c:strCache>
                <c:ptCount val="1"/>
                <c:pt idx="0">
                  <c:v> 17/06/2010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Profile'!$Z$3:$Z$50</c:f>
              <c:numCache>
                <c:formatCode>General</c:formatCode>
                <c:ptCount val="48"/>
                <c:pt idx="0">
                  <c:v>1150.3015</c:v>
                </c:pt>
                <c:pt idx="1">
                  <c:v>1266.8862999999999</c:v>
                </c:pt>
                <c:pt idx="2">
                  <c:v>1309.1935500000002</c:v>
                </c:pt>
                <c:pt idx="3">
                  <c:v>1326.9162500000011</c:v>
                </c:pt>
                <c:pt idx="4">
                  <c:v>1241.3469499999999</c:v>
                </c:pt>
                <c:pt idx="5">
                  <c:v>1113.4797000000001</c:v>
                </c:pt>
                <c:pt idx="6">
                  <c:v>1111.4228500000011</c:v>
                </c:pt>
                <c:pt idx="7">
                  <c:v>1099.0678</c:v>
                </c:pt>
                <c:pt idx="8">
                  <c:v>1099.0724499999953</c:v>
                </c:pt>
                <c:pt idx="9">
                  <c:v>1094.7804999999998</c:v>
                </c:pt>
                <c:pt idx="10">
                  <c:v>1079.9501</c:v>
                </c:pt>
                <c:pt idx="11">
                  <c:v>1085.0914499999953</c:v>
                </c:pt>
                <c:pt idx="12">
                  <c:v>1176.9413500000001</c:v>
                </c:pt>
                <c:pt idx="13">
                  <c:v>1149.5931499999958</c:v>
                </c:pt>
                <c:pt idx="14">
                  <c:v>1133.7320000000002</c:v>
                </c:pt>
                <c:pt idx="15">
                  <c:v>1151.8267000000001</c:v>
                </c:pt>
                <c:pt idx="16">
                  <c:v>1276.5552</c:v>
                </c:pt>
                <c:pt idx="17">
                  <c:v>1257.2065500000044</c:v>
                </c:pt>
                <c:pt idx="18">
                  <c:v>1245.3397500000001</c:v>
                </c:pt>
                <c:pt idx="19">
                  <c:v>1209.7750000000001</c:v>
                </c:pt>
                <c:pt idx="20">
                  <c:v>1181.0457500000011</c:v>
                </c:pt>
                <c:pt idx="21">
                  <c:v>1121.3443999999961</c:v>
                </c:pt>
                <c:pt idx="22">
                  <c:v>1111.0725500000001</c:v>
                </c:pt>
                <c:pt idx="23">
                  <c:v>1096.71335</c:v>
                </c:pt>
                <c:pt idx="24">
                  <c:v>1063.1046999999999</c:v>
                </c:pt>
                <c:pt idx="25">
                  <c:v>1079.1471999999999</c:v>
                </c:pt>
                <c:pt idx="26">
                  <c:v>1033.1121999999998</c:v>
                </c:pt>
                <c:pt idx="27">
                  <c:v>1033.0192</c:v>
                </c:pt>
                <c:pt idx="28">
                  <c:v>1042.4137499999999</c:v>
                </c:pt>
                <c:pt idx="29">
                  <c:v>1055.7127500000001</c:v>
                </c:pt>
                <c:pt idx="30">
                  <c:v>979.89450000000011</c:v>
                </c:pt>
                <c:pt idx="31">
                  <c:v>1018.8413499999994</c:v>
                </c:pt>
                <c:pt idx="32">
                  <c:v>917.35044999999946</c:v>
                </c:pt>
                <c:pt idx="33">
                  <c:v>1072.0140999999999</c:v>
                </c:pt>
                <c:pt idx="34">
                  <c:v>969.51724999999794</c:v>
                </c:pt>
                <c:pt idx="35">
                  <c:v>901.03980000000013</c:v>
                </c:pt>
                <c:pt idx="36">
                  <c:v>902.98815000000002</c:v>
                </c:pt>
                <c:pt idx="37">
                  <c:v>877.50149999999996</c:v>
                </c:pt>
                <c:pt idx="38">
                  <c:v>990.67629999999997</c:v>
                </c:pt>
                <c:pt idx="39">
                  <c:v>1092.36715</c:v>
                </c:pt>
                <c:pt idx="40">
                  <c:v>872.64379999999994</c:v>
                </c:pt>
                <c:pt idx="41">
                  <c:v>865.42234999999948</c:v>
                </c:pt>
                <c:pt idx="42">
                  <c:v>856.93919999999946</c:v>
                </c:pt>
                <c:pt idx="43">
                  <c:v>942.57050000000004</c:v>
                </c:pt>
                <c:pt idx="44">
                  <c:v>985.61245000000008</c:v>
                </c:pt>
                <c:pt idx="45">
                  <c:v>996.36480000000006</c:v>
                </c:pt>
                <c:pt idx="46">
                  <c:v>1093.3715500000001</c:v>
                </c:pt>
                <c:pt idx="47">
                  <c:v>1136.52045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'Elec Load Profile'!$AA$1:$AA$2</c:f>
              <c:strCache>
                <c:ptCount val="1"/>
                <c:pt idx="0">
                  <c:v> 18/06/2010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Profile'!$AA$3:$AA$50</c:f>
              <c:numCache>
                <c:formatCode>General</c:formatCode>
                <c:ptCount val="48"/>
                <c:pt idx="0">
                  <c:v>1119.7323999999999</c:v>
                </c:pt>
                <c:pt idx="1">
                  <c:v>1134.2853500000001</c:v>
                </c:pt>
                <c:pt idx="2">
                  <c:v>1115.64195</c:v>
                </c:pt>
                <c:pt idx="3">
                  <c:v>1096.0236</c:v>
                </c:pt>
                <c:pt idx="4">
                  <c:v>1096.4188500000034</c:v>
                </c:pt>
                <c:pt idx="5">
                  <c:v>1078.6295</c:v>
                </c:pt>
                <c:pt idx="6">
                  <c:v>1077.0857000000001</c:v>
                </c:pt>
                <c:pt idx="7">
                  <c:v>1039.4145000000001</c:v>
                </c:pt>
                <c:pt idx="8">
                  <c:v>1028.9876500000037</c:v>
                </c:pt>
                <c:pt idx="9">
                  <c:v>1074.5778</c:v>
                </c:pt>
                <c:pt idx="10">
                  <c:v>1074.6335999999999</c:v>
                </c:pt>
                <c:pt idx="11">
                  <c:v>1111.8692500000002</c:v>
                </c:pt>
                <c:pt idx="12">
                  <c:v>1229.1422499999956</c:v>
                </c:pt>
                <c:pt idx="13">
                  <c:v>1302.7347</c:v>
                </c:pt>
                <c:pt idx="14">
                  <c:v>1329.5466000000001</c:v>
                </c:pt>
                <c:pt idx="15">
                  <c:v>1227.8851999999999</c:v>
                </c:pt>
                <c:pt idx="16">
                  <c:v>1152.9768000000001</c:v>
                </c:pt>
                <c:pt idx="17">
                  <c:v>1143.5744999999961</c:v>
                </c:pt>
                <c:pt idx="18">
                  <c:v>1230.1885</c:v>
                </c:pt>
                <c:pt idx="19">
                  <c:v>1394.0994499999961</c:v>
                </c:pt>
                <c:pt idx="20">
                  <c:v>1382.1675500000001</c:v>
                </c:pt>
                <c:pt idx="21">
                  <c:v>1383.4246000000001</c:v>
                </c:pt>
                <c:pt idx="22">
                  <c:v>1371.9825000000001</c:v>
                </c:pt>
                <c:pt idx="23">
                  <c:v>1398.9618</c:v>
                </c:pt>
                <c:pt idx="24">
                  <c:v>1249.1124499999946</c:v>
                </c:pt>
                <c:pt idx="25">
                  <c:v>1243.0597</c:v>
                </c:pt>
                <c:pt idx="26">
                  <c:v>1300.6483999999998</c:v>
                </c:pt>
                <c:pt idx="27">
                  <c:v>1338.7195000000011</c:v>
                </c:pt>
                <c:pt idx="28">
                  <c:v>1362.8002999999999</c:v>
                </c:pt>
                <c:pt idx="29">
                  <c:v>1370.2093000000002</c:v>
                </c:pt>
                <c:pt idx="30">
                  <c:v>1389.0061500000011</c:v>
                </c:pt>
                <c:pt idx="31">
                  <c:v>1378.6025500000001</c:v>
                </c:pt>
                <c:pt idx="32">
                  <c:v>1334.4802500000001</c:v>
                </c:pt>
                <c:pt idx="33">
                  <c:v>1351.9658000000011</c:v>
                </c:pt>
                <c:pt idx="34">
                  <c:v>1335.1467500000001</c:v>
                </c:pt>
                <c:pt idx="35">
                  <c:v>1286.0567000000001</c:v>
                </c:pt>
                <c:pt idx="36">
                  <c:v>1297.9855000000011</c:v>
                </c:pt>
                <c:pt idx="37">
                  <c:v>1257.8869999999999</c:v>
                </c:pt>
                <c:pt idx="38">
                  <c:v>1235.6646499999961</c:v>
                </c:pt>
                <c:pt idx="39">
                  <c:v>1245.6915999999999</c:v>
                </c:pt>
                <c:pt idx="40">
                  <c:v>1223.0476500000011</c:v>
                </c:pt>
                <c:pt idx="41">
                  <c:v>1198.5220000000002</c:v>
                </c:pt>
                <c:pt idx="42">
                  <c:v>1235.9359000000011</c:v>
                </c:pt>
                <c:pt idx="43">
                  <c:v>1228.22</c:v>
                </c:pt>
                <c:pt idx="44">
                  <c:v>1244.8127500000001</c:v>
                </c:pt>
                <c:pt idx="45">
                  <c:v>1211.5140999999999</c:v>
                </c:pt>
                <c:pt idx="46">
                  <c:v>1275.9584499999999</c:v>
                </c:pt>
                <c:pt idx="47">
                  <c:v>1380.8500500000002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'Elec Load Profile'!$AB$1:$AB$2</c:f>
              <c:strCache>
                <c:ptCount val="1"/>
                <c:pt idx="0">
                  <c:v> 19/06/2010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Profile'!$AB$3:$AB$50</c:f>
              <c:numCache>
                <c:formatCode>General</c:formatCode>
                <c:ptCount val="48"/>
                <c:pt idx="0">
                  <c:v>1384.7979</c:v>
                </c:pt>
                <c:pt idx="1">
                  <c:v>1346.1269499999999</c:v>
                </c:pt>
                <c:pt idx="2">
                  <c:v>1355.6005500000001</c:v>
                </c:pt>
                <c:pt idx="3">
                  <c:v>1321.0805</c:v>
                </c:pt>
                <c:pt idx="4">
                  <c:v>1299.5509999999999</c:v>
                </c:pt>
                <c:pt idx="5">
                  <c:v>1332.2761500000001</c:v>
                </c:pt>
                <c:pt idx="6">
                  <c:v>1300.7538000000002</c:v>
                </c:pt>
                <c:pt idx="7">
                  <c:v>1293.4595000000011</c:v>
                </c:pt>
                <c:pt idx="8">
                  <c:v>1304.3993999999998</c:v>
                </c:pt>
                <c:pt idx="9">
                  <c:v>1309.4833999999998</c:v>
                </c:pt>
                <c:pt idx="10">
                  <c:v>1380.2300500000001</c:v>
                </c:pt>
                <c:pt idx="11">
                  <c:v>1445.1347500000002</c:v>
                </c:pt>
                <c:pt idx="12">
                  <c:v>1451.2851499999999</c:v>
                </c:pt>
                <c:pt idx="13">
                  <c:v>1434.9652000000001</c:v>
                </c:pt>
                <c:pt idx="14">
                  <c:v>1485.9726000000001</c:v>
                </c:pt>
                <c:pt idx="15">
                  <c:v>1411.4145000000001</c:v>
                </c:pt>
                <c:pt idx="16">
                  <c:v>1280.2876000000001</c:v>
                </c:pt>
                <c:pt idx="17">
                  <c:v>1277.8649499999956</c:v>
                </c:pt>
                <c:pt idx="18">
                  <c:v>1271.7145500000001</c:v>
                </c:pt>
                <c:pt idx="19">
                  <c:v>1190.4697500000011</c:v>
                </c:pt>
                <c:pt idx="20">
                  <c:v>1162.097</c:v>
                </c:pt>
                <c:pt idx="21">
                  <c:v>1205.05835</c:v>
                </c:pt>
                <c:pt idx="22">
                  <c:v>1266.6072999999999</c:v>
                </c:pt>
                <c:pt idx="23">
                  <c:v>1230.3961999999999</c:v>
                </c:pt>
                <c:pt idx="24">
                  <c:v>1228.5005500000011</c:v>
                </c:pt>
                <c:pt idx="25">
                  <c:v>1245.828</c:v>
                </c:pt>
                <c:pt idx="26">
                  <c:v>1273.2227</c:v>
                </c:pt>
                <c:pt idx="27">
                  <c:v>1296.17975</c:v>
                </c:pt>
                <c:pt idx="28">
                  <c:v>1346.3098500000001</c:v>
                </c:pt>
                <c:pt idx="29">
                  <c:v>1331.7103999999999</c:v>
                </c:pt>
                <c:pt idx="30">
                  <c:v>1389.4262000000001</c:v>
                </c:pt>
                <c:pt idx="31">
                  <c:v>1458.2477500000011</c:v>
                </c:pt>
                <c:pt idx="32">
                  <c:v>1448.3788999999999</c:v>
                </c:pt>
                <c:pt idx="33">
                  <c:v>1411.6640499999955</c:v>
                </c:pt>
                <c:pt idx="34">
                  <c:v>1442.7136500000001</c:v>
                </c:pt>
                <c:pt idx="35">
                  <c:v>1436.6252500000001</c:v>
                </c:pt>
                <c:pt idx="36">
                  <c:v>1396.4818</c:v>
                </c:pt>
                <c:pt idx="37">
                  <c:v>1402.50045</c:v>
                </c:pt>
                <c:pt idx="38">
                  <c:v>1377.1997999999999</c:v>
                </c:pt>
                <c:pt idx="39">
                  <c:v>1398.2705000000001</c:v>
                </c:pt>
                <c:pt idx="40">
                  <c:v>1362.0578499999999</c:v>
                </c:pt>
                <c:pt idx="41">
                  <c:v>1406.8885</c:v>
                </c:pt>
                <c:pt idx="42">
                  <c:v>1427.53295</c:v>
                </c:pt>
                <c:pt idx="43">
                  <c:v>1439.6911499999956</c:v>
                </c:pt>
                <c:pt idx="44">
                  <c:v>1434.4041</c:v>
                </c:pt>
                <c:pt idx="45">
                  <c:v>1351.3876500000001</c:v>
                </c:pt>
                <c:pt idx="46">
                  <c:v>1382.011</c:v>
                </c:pt>
                <c:pt idx="47">
                  <c:v>1507.3997999999999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'Elec Load Profile'!$AC$1:$AC$2</c:f>
              <c:strCache>
                <c:ptCount val="1"/>
                <c:pt idx="0">
                  <c:v> 20/06/2010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Profile'!$AC$3:$AC$50</c:f>
              <c:numCache>
                <c:formatCode>General</c:formatCode>
                <c:ptCount val="48"/>
                <c:pt idx="0">
                  <c:v>1481.5643999999998</c:v>
                </c:pt>
                <c:pt idx="1">
                  <c:v>1451.2773999999999</c:v>
                </c:pt>
                <c:pt idx="2">
                  <c:v>1443.3010999999999</c:v>
                </c:pt>
                <c:pt idx="3">
                  <c:v>1431.6140999999998</c:v>
                </c:pt>
                <c:pt idx="4">
                  <c:v>1394.2110500000001</c:v>
                </c:pt>
                <c:pt idx="5">
                  <c:v>1345.8742999999965</c:v>
                </c:pt>
                <c:pt idx="6">
                  <c:v>1375.7830999999999</c:v>
                </c:pt>
                <c:pt idx="7">
                  <c:v>1360.3358000000001</c:v>
                </c:pt>
                <c:pt idx="8">
                  <c:v>1376.431</c:v>
                </c:pt>
                <c:pt idx="9">
                  <c:v>1358.13635</c:v>
                </c:pt>
                <c:pt idx="10">
                  <c:v>1394.7427</c:v>
                </c:pt>
                <c:pt idx="11">
                  <c:v>1386.7075000000011</c:v>
                </c:pt>
                <c:pt idx="12">
                  <c:v>1389.3936500000002</c:v>
                </c:pt>
                <c:pt idx="13">
                  <c:v>1416.0505500000011</c:v>
                </c:pt>
                <c:pt idx="14">
                  <c:v>1408.9438000000002</c:v>
                </c:pt>
                <c:pt idx="15">
                  <c:v>1272.6848499999955</c:v>
                </c:pt>
                <c:pt idx="16">
                  <c:v>1184.53015</c:v>
                </c:pt>
                <c:pt idx="17">
                  <c:v>1170.7800999999999</c:v>
                </c:pt>
                <c:pt idx="18">
                  <c:v>1144.4347500000001</c:v>
                </c:pt>
                <c:pt idx="19">
                  <c:v>1150.2921999999999</c:v>
                </c:pt>
                <c:pt idx="20">
                  <c:v>1116.6804499999946</c:v>
                </c:pt>
                <c:pt idx="21">
                  <c:v>1151.1385</c:v>
                </c:pt>
                <c:pt idx="22">
                  <c:v>1244.87165</c:v>
                </c:pt>
                <c:pt idx="23">
                  <c:v>1267.04285</c:v>
                </c:pt>
                <c:pt idx="24">
                  <c:v>1248.9295500000037</c:v>
                </c:pt>
                <c:pt idx="25">
                  <c:v>1256.1169</c:v>
                </c:pt>
                <c:pt idx="26">
                  <c:v>1261.4303</c:v>
                </c:pt>
                <c:pt idx="27">
                  <c:v>1346.3067500000011</c:v>
                </c:pt>
                <c:pt idx="28">
                  <c:v>1369.17545</c:v>
                </c:pt>
                <c:pt idx="29">
                  <c:v>1455.6577</c:v>
                </c:pt>
                <c:pt idx="30">
                  <c:v>1413.2528000000002</c:v>
                </c:pt>
                <c:pt idx="31">
                  <c:v>1432.8137999999999</c:v>
                </c:pt>
                <c:pt idx="32">
                  <c:v>1446.4925499999999</c:v>
                </c:pt>
                <c:pt idx="33">
                  <c:v>1394.473</c:v>
                </c:pt>
                <c:pt idx="34">
                  <c:v>1452.0492999999999</c:v>
                </c:pt>
                <c:pt idx="35">
                  <c:v>1444.6155000000001</c:v>
                </c:pt>
                <c:pt idx="36">
                  <c:v>1394.4854</c:v>
                </c:pt>
                <c:pt idx="37">
                  <c:v>1367.1945500000002</c:v>
                </c:pt>
                <c:pt idx="38">
                  <c:v>1384.0616500000001</c:v>
                </c:pt>
                <c:pt idx="39">
                  <c:v>1363.9736500000001</c:v>
                </c:pt>
                <c:pt idx="40">
                  <c:v>1351.9843999999998</c:v>
                </c:pt>
                <c:pt idx="41">
                  <c:v>1386.5385500000011</c:v>
                </c:pt>
                <c:pt idx="42">
                  <c:v>1415.1251999999999</c:v>
                </c:pt>
                <c:pt idx="43">
                  <c:v>1403.7218499999999</c:v>
                </c:pt>
                <c:pt idx="44">
                  <c:v>1410.66895</c:v>
                </c:pt>
                <c:pt idx="45">
                  <c:v>1358.2355500000044</c:v>
                </c:pt>
                <c:pt idx="46">
                  <c:v>1368.6499999999999</c:v>
                </c:pt>
                <c:pt idx="47">
                  <c:v>1425.4543999999999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'Elec Load Profile'!$AD$1:$AD$2</c:f>
              <c:strCache>
                <c:ptCount val="1"/>
                <c:pt idx="0">
                  <c:v> 21/06/2010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Profile'!$AD$3:$AD$50</c:f>
              <c:numCache>
                <c:formatCode>General</c:formatCode>
                <c:ptCount val="48"/>
                <c:pt idx="0">
                  <c:v>1355.0642499999956</c:v>
                </c:pt>
                <c:pt idx="1">
                  <c:v>1336.4812999999999</c:v>
                </c:pt>
                <c:pt idx="2">
                  <c:v>1375.2499</c:v>
                </c:pt>
                <c:pt idx="3">
                  <c:v>1342.6750999999999</c:v>
                </c:pt>
                <c:pt idx="4">
                  <c:v>1364.4061000000011</c:v>
                </c:pt>
                <c:pt idx="5">
                  <c:v>1344.3738999999998</c:v>
                </c:pt>
                <c:pt idx="6">
                  <c:v>1291.5266500000034</c:v>
                </c:pt>
                <c:pt idx="7">
                  <c:v>1259.2851000000001</c:v>
                </c:pt>
                <c:pt idx="8">
                  <c:v>1282.7769000000001</c:v>
                </c:pt>
                <c:pt idx="9">
                  <c:v>1294.8978999999999</c:v>
                </c:pt>
                <c:pt idx="10">
                  <c:v>1262.5726500000001</c:v>
                </c:pt>
                <c:pt idx="11">
                  <c:v>1282.90245</c:v>
                </c:pt>
                <c:pt idx="12">
                  <c:v>1419.8356500000011</c:v>
                </c:pt>
                <c:pt idx="13">
                  <c:v>1532.3176000000001</c:v>
                </c:pt>
                <c:pt idx="14">
                  <c:v>1551.10205</c:v>
                </c:pt>
                <c:pt idx="15">
                  <c:v>1429.6192500000002</c:v>
                </c:pt>
                <c:pt idx="16">
                  <c:v>1332.4404499999998</c:v>
                </c:pt>
                <c:pt idx="17">
                  <c:v>1429.5960000000002</c:v>
                </c:pt>
                <c:pt idx="18">
                  <c:v>1391.5341999999998</c:v>
                </c:pt>
                <c:pt idx="19">
                  <c:v>1374.4873000000002</c:v>
                </c:pt>
                <c:pt idx="20">
                  <c:v>1360.6721499999956</c:v>
                </c:pt>
                <c:pt idx="21">
                  <c:v>1370.7316500000011</c:v>
                </c:pt>
                <c:pt idx="22">
                  <c:v>1586.8357500000011</c:v>
                </c:pt>
                <c:pt idx="23">
                  <c:v>1584.2054000000001</c:v>
                </c:pt>
                <c:pt idx="24">
                  <c:v>1633.81935</c:v>
                </c:pt>
                <c:pt idx="25">
                  <c:v>1657.3033999999998</c:v>
                </c:pt>
                <c:pt idx="26">
                  <c:v>1671.3169500000001</c:v>
                </c:pt>
                <c:pt idx="27">
                  <c:v>1660.4499000000001</c:v>
                </c:pt>
                <c:pt idx="28">
                  <c:v>1687.6027999999999</c:v>
                </c:pt>
                <c:pt idx="29">
                  <c:v>1702.6765499999999</c:v>
                </c:pt>
                <c:pt idx="30">
                  <c:v>1566.5199</c:v>
                </c:pt>
                <c:pt idx="31">
                  <c:v>1498.4873000000002</c:v>
                </c:pt>
                <c:pt idx="32">
                  <c:v>1500.8061</c:v>
                </c:pt>
                <c:pt idx="33">
                  <c:v>1470.1842999999953</c:v>
                </c:pt>
                <c:pt idx="34">
                  <c:v>1446.84905</c:v>
                </c:pt>
                <c:pt idx="35">
                  <c:v>1448.7478000000001</c:v>
                </c:pt>
                <c:pt idx="36">
                  <c:v>1373.3806</c:v>
                </c:pt>
                <c:pt idx="37">
                  <c:v>1375.9706500000011</c:v>
                </c:pt>
                <c:pt idx="38">
                  <c:v>1353.3917999999999</c:v>
                </c:pt>
                <c:pt idx="39">
                  <c:v>1369.69625</c:v>
                </c:pt>
                <c:pt idx="40">
                  <c:v>1376.0760500000001</c:v>
                </c:pt>
                <c:pt idx="41">
                  <c:v>1362.6685500000001</c:v>
                </c:pt>
                <c:pt idx="42">
                  <c:v>1347.9637</c:v>
                </c:pt>
                <c:pt idx="43">
                  <c:v>1359.4259500000037</c:v>
                </c:pt>
                <c:pt idx="44">
                  <c:v>1373.6812999999966</c:v>
                </c:pt>
                <c:pt idx="45">
                  <c:v>1390.99325</c:v>
                </c:pt>
                <c:pt idx="46">
                  <c:v>1386.7927500000001</c:v>
                </c:pt>
                <c:pt idx="47">
                  <c:v>1401.9409000000001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'Elec Load Profile'!$AE$1:$AE$2</c:f>
              <c:strCache>
                <c:ptCount val="1"/>
                <c:pt idx="0">
                  <c:v> 22/06/2010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Profile'!$AE$3:$AE$50</c:f>
              <c:numCache>
                <c:formatCode>General</c:formatCode>
                <c:ptCount val="48"/>
                <c:pt idx="0">
                  <c:v>1364.5021999999999</c:v>
                </c:pt>
                <c:pt idx="1">
                  <c:v>1347.6785</c:v>
                </c:pt>
                <c:pt idx="2">
                  <c:v>1410.16365</c:v>
                </c:pt>
                <c:pt idx="3">
                  <c:v>1489.8847999999998</c:v>
                </c:pt>
                <c:pt idx="4">
                  <c:v>1426.6122499999954</c:v>
                </c:pt>
                <c:pt idx="5">
                  <c:v>1436.9104500000001</c:v>
                </c:pt>
                <c:pt idx="6">
                  <c:v>1466.5138999999999</c:v>
                </c:pt>
                <c:pt idx="7">
                  <c:v>1471.0197499999999</c:v>
                </c:pt>
                <c:pt idx="8">
                  <c:v>1516.2875000000001</c:v>
                </c:pt>
                <c:pt idx="9">
                  <c:v>1507.0061000000001</c:v>
                </c:pt>
                <c:pt idx="10">
                  <c:v>1481.4930999999999</c:v>
                </c:pt>
                <c:pt idx="11">
                  <c:v>1460.5634499999956</c:v>
                </c:pt>
                <c:pt idx="12">
                  <c:v>1616.4035500000011</c:v>
                </c:pt>
                <c:pt idx="13">
                  <c:v>1688.3297499999999</c:v>
                </c:pt>
                <c:pt idx="14">
                  <c:v>1773.7998499999999</c:v>
                </c:pt>
                <c:pt idx="15">
                  <c:v>1695.8224499999953</c:v>
                </c:pt>
                <c:pt idx="16">
                  <c:v>1613.3299</c:v>
                </c:pt>
                <c:pt idx="17">
                  <c:v>1581.6447999999998</c:v>
                </c:pt>
                <c:pt idx="18">
                  <c:v>1592.2979500000001</c:v>
                </c:pt>
                <c:pt idx="19">
                  <c:v>1598.75215</c:v>
                </c:pt>
                <c:pt idx="20">
                  <c:v>1546.8581500000003</c:v>
                </c:pt>
                <c:pt idx="21">
                  <c:v>1557.2896499999999</c:v>
                </c:pt>
                <c:pt idx="22">
                  <c:v>1623.32275</c:v>
                </c:pt>
                <c:pt idx="23">
                  <c:v>1693.4524999999999</c:v>
                </c:pt>
                <c:pt idx="24">
                  <c:v>1715.7105000000001</c:v>
                </c:pt>
                <c:pt idx="25">
                  <c:v>1737.6910499999956</c:v>
                </c:pt>
                <c:pt idx="26">
                  <c:v>1744.8675500000011</c:v>
                </c:pt>
                <c:pt idx="27">
                  <c:v>1714.022550000001</c:v>
                </c:pt>
                <c:pt idx="28">
                  <c:v>1626.8381500000003</c:v>
                </c:pt>
                <c:pt idx="29">
                  <c:v>1555.6838499999953</c:v>
                </c:pt>
                <c:pt idx="30">
                  <c:v>1509.86275</c:v>
                </c:pt>
                <c:pt idx="31">
                  <c:v>1528.37285</c:v>
                </c:pt>
                <c:pt idx="32">
                  <c:v>1480.7785500000011</c:v>
                </c:pt>
                <c:pt idx="33">
                  <c:v>1482.3068499999999</c:v>
                </c:pt>
                <c:pt idx="34">
                  <c:v>1521.1916999999999</c:v>
                </c:pt>
                <c:pt idx="35">
                  <c:v>1479.7679499999999</c:v>
                </c:pt>
                <c:pt idx="36">
                  <c:v>1486.6762999999999</c:v>
                </c:pt>
                <c:pt idx="37">
                  <c:v>1486.6948999999963</c:v>
                </c:pt>
                <c:pt idx="38">
                  <c:v>1373.8920999999998</c:v>
                </c:pt>
                <c:pt idx="39">
                  <c:v>1324.1975500000001</c:v>
                </c:pt>
                <c:pt idx="40">
                  <c:v>1294.8359</c:v>
                </c:pt>
                <c:pt idx="41">
                  <c:v>1309.1036500000002</c:v>
                </c:pt>
                <c:pt idx="42">
                  <c:v>1282.1569</c:v>
                </c:pt>
                <c:pt idx="43">
                  <c:v>1275.9134999999999</c:v>
                </c:pt>
                <c:pt idx="44">
                  <c:v>1302.1642999999956</c:v>
                </c:pt>
                <c:pt idx="45">
                  <c:v>1365.6724499999943</c:v>
                </c:pt>
                <c:pt idx="46">
                  <c:v>1460.6766</c:v>
                </c:pt>
                <c:pt idx="47">
                  <c:v>1536.6017999999999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'Elec Load Profile'!$AF$1:$AF$2</c:f>
              <c:strCache>
                <c:ptCount val="1"/>
                <c:pt idx="0">
                  <c:v> 23/06/2010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Profile'!$AF$3:$AF$50</c:f>
              <c:numCache>
                <c:formatCode>General</c:formatCode>
                <c:ptCount val="48"/>
                <c:pt idx="0">
                  <c:v>1528.5231999999999</c:v>
                </c:pt>
                <c:pt idx="1">
                  <c:v>1511.3616</c:v>
                </c:pt>
                <c:pt idx="2">
                  <c:v>1376.1581999999999</c:v>
                </c:pt>
                <c:pt idx="3">
                  <c:v>1377.1036999999999</c:v>
                </c:pt>
                <c:pt idx="4">
                  <c:v>1383.32385</c:v>
                </c:pt>
                <c:pt idx="5">
                  <c:v>1376.9022</c:v>
                </c:pt>
                <c:pt idx="6">
                  <c:v>1391.7465500000039</c:v>
                </c:pt>
                <c:pt idx="7">
                  <c:v>1386.2781500000001</c:v>
                </c:pt>
                <c:pt idx="8">
                  <c:v>1380.3028999999999</c:v>
                </c:pt>
                <c:pt idx="9">
                  <c:v>1390.5809499999998</c:v>
                </c:pt>
                <c:pt idx="10">
                  <c:v>1395.8199500000001</c:v>
                </c:pt>
                <c:pt idx="11">
                  <c:v>1375.3893999999998</c:v>
                </c:pt>
                <c:pt idx="12">
                  <c:v>1489.6336999999999</c:v>
                </c:pt>
                <c:pt idx="13">
                  <c:v>1563.6942499999939</c:v>
                </c:pt>
                <c:pt idx="14">
                  <c:v>1578.5819999999999</c:v>
                </c:pt>
                <c:pt idx="15">
                  <c:v>1461.6716999999999</c:v>
                </c:pt>
                <c:pt idx="16">
                  <c:v>1367.52315</c:v>
                </c:pt>
                <c:pt idx="17">
                  <c:v>1376.0093999999999</c:v>
                </c:pt>
                <c:pt idx="18">
                  <c:v>1346.6586</c:v>
                </c:pt>
                <c:pt idx="19">
                  <c:v>1357.1722499999946</c:v>
                </c:pt>
                <c:pt idx="20">
                  <c:v>1455.0578499999999</c:v>
                </c:pt>
                <c:pt idx="21">
                  <c:v>1571.9077000000011</c:v>
                </c:pt>
                <c:pt idx="22">
                  <c:v>1514.2399499999999</c:v>
                </c:pt>
                <c:pt idx="23">
                  <c:v>1553.4317000000001</c:v>
                </c:pt>
                <c:pt idx="24">
                  <c:v>1640.61455</c:v>
                </c:pt>
                <c:pt idx="25">
                  <c:v>1673.1258000000003</c:v>
                </c:pt>
                <c:pt idx="26">
                  <c:v>1682.0367500000011</c:v>
                </c:pt>
                <c:pt idx="27">
                  <c:v>1732.60085</c:v>
                </c:pt>
                <c:pt idx="28">
                  <c:v>1685.5180500000001</c:v>
                </c:pt>
                <c:pt idx="29">
                  <c:v>1697.7708</c:v>
                </c:pt>
                <c:pt idx="30">
                  <c:v>1466.60535</c:v>
                </c:pt>
                <c:pt idx="31">
                  <c:v>1403.63195</c:v>
                </c:pt>
                <c:pt idx="32">
                  <c:v>1409.9621500000001</c:v>
                </c:pt>
                <c:pt idx="33">
                  <c:v>1365.86</c:v>
                </c:pt>
                <c:pt idx="34">
                  <c:v>1326.3411999999998</c:v>
                </c:pt>
                <c:pt idx="35">
                  <c:v>1269.6592499999958</c:v>
                </c:pt>
                <c:pt idx="36">
                  <c:v>1267.5078500000011</c:v>
                </c:pt>
                <c:pt idx="37">
                  <c:v>1250.8298500000001</c:v>
                </c:pt>
                <c:pt idx="38">
                  <c:v>1320.9115500000037</c:v>
                </c:pt>
                <c:pt idx="39">
                  <c:v>1312.9306000000001</c:v>
                </c:pt>
                <c:pt idx="40">
                  <c:v>1290.4540500000001</c:v>
                </c:pt>
                <c:pt idx="41">
                  <c:v>1317.2891999999999</c:v>
                </c:pt>
                <c:pt idx="42">
                  <c:v>1296.0635</c:v>
                </c:pt>
                <c:pt idx="43">
                  <c:v>1372.4630000000002</c:v>
                </c:pt>
                <c:pt idx="44">
                  <c:v>1321.1068500000001</c:v>
                </c:pt>
                <c:pt idx="45">
                  <c:v>1316.3126999999999</c:v>
                </c:pt>
                <c:pt idx="46">
                  <c:v>1411.7958000000001</c:v>
                </c:pt>
                <c:pt idx="47">
                  <c:v>1435.1620499999958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'Elec Load Profile'!$AG$1:$AG$2</c:f>
              <c:strCache>
                <c:ptCount val="1"/>
                <c:pt idx="0">
                  <c:v> 24/06/2010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Profile'!$AG$3:$AG$50</c:f>
              <c:numCache>
                <c:formatCode>General</c:formatCode>
                <c:ptCount val="48"/>
                <c:pt idx="0">
                  <c:v>1425.21415</c:v>
                </c:pt>
                <c:pt idx="1">
                  <c:v>1398.3929499999958</c:v>
                </c:pt>
                <c:pt idx="2">
                  <c:v>1380.3183999999999</c:v>
                </c:pt>
                <c:pt idx="3">
                  <c:v>1378.2847999999999</c:v>
                </c:pt>
                <c:pt idx="4">
                  <c:v>1418.6808999999998</c:v>
                </c:pt>
                <c:pt idx="5">
                  <c:v>1432.65725</c:v>
                </c:pt>
                <c:pt idx="6">
                  <c:v>1564.0058000000001</c:v>
                </c:pt>
                <c:pt idx="7">
                  <c:v>1569.9593499999999</c:v>
                </c:pt>
                <c:pt idx="8">
                  <c:v>1610.3508000000004</c:v>
                </c:pt>
                <c:pt idx="9">
                  <c:v>1705.0108500000001</c:v>
                </c:pt>
                <c:pt idx="10">
                  <c:v>1752.6562999999999</c:v>
                </c:pt>
                <c:pt idx="11">
                  <c:v>1732.6519999999998</c:v>
                </c:pt>
                <c:pt idx="12">
                  <c:v>1846.1336999999999</c:v>
                </c:pt>
                <c:pt idx="13">
                  <c:v>1768.9158000000011</c:v>
                </c:pt>
                <c:pt idx="14">
                  <c:v>1812.7311999999999</c:v>
                </c:pt>
                <c:pt idx="15">
                  <c:v>1736.7703500000002</c:v>
                </c:pt>
                <c:pt idx="16">
                  <c:v>1510.165</c:v>
                </c:pt>
                <c:pt idx="17">
                  <c:v>1638.8211999999999</c:v>
                </c:pt>
                <c:pt idx="18">
                  <c:v>1656.5516499999999</c:v>
                </c:pt>
                <c:pt idx="19">
                  <c:v>1652.9479000000003</c:v>
                </c:pt>
                <c:pt idx="20">
                  <c:v>1662.4587000000001</c:v>
                </c:pt>
                <c:pt idx="21">
                  <c:v>1722.2964499999998</c:v>
                </c:pt>
                <c:pt idx="22">
                  <c:v>1731.7080500000011</c:v>
                </c:pt>
                <c:pt idx="23">
                  <c:v>1783.4129499999999</c:v>
                </c:pt>
                <c:pt idx="24">
                  <c:v>1739.4968000000001</c:v>
                </c:pt>
                <c:pt idx="25">
                  <c:v>1776.8797000000002</c:v>
                </c:pt>
                <c:pt idx="26">
                  <c:v>1752.3525</c:v>
                </c:pt>
                <c:pt idx="27">
                  <c:v>1730.4789000000003</c:v>
                </c:pt>
                <c:pt idx="28">
                  <c:v>1706.2384500000001</c:v>
                </c:pt>
                <c:pt idx="29">
                  <c:v>1822.7380000000001</c:v>
                </c:pt>
                <c:pt idx="30">
                  <c:v>1752.4330999999997</c:v>
                </c:pt>
                <c:pt idx="31">
                  <c:v>1616.5725000000002</c:v>
                </c:pt>
                <c:pt idx="32">
                  <c:v>1635.4298000000001</c:v>
                </c:pt>
                <c:pt idx="33">
                  <c:v>1595.11895</c:v>
                </c:pt>
                <c:pt idx="34">
                  <c:v>1585.2903999999999</c:v>
                </c:pt>
                <c:pt idx="35">
                  <c:v>1568.1086500000001</c:v>
                </c:pt>
                <c:pt idx="36">
                  <c:v>1571.5186500000011</c:v>
                </c:pt>
                <c:pt idx="37">
                  <c:v>1593.3008000000002</c:v>
                </c:pt>
                <c:pt idx="38">
                  <c:v>1528.6007</c:v>
                </c:pt>
                <c:pt idx="39">
                  <c:v>1441.4953499999999</c:v>
                </c:pt>
                <c:pt idx="40">
                  <c:v>1470.6818499999961</c:v>
                </c:pt>
                <c:pt idx="41">
                  <c:v>1523.2625</c:v>
                </c:pt>
                <c:pt idx="42">
                  <c:v>1485.1231999999998</c:v>
                </c:pt>
                <c:pt idx="43">
                  <c:v>1502.2507000000001</c:v>
                </c:pt>
                <c:pt idx="44">
                  <c:v>1486.5832999999998</c:v>
                </c:pt>
                <c:pt idx="45">
                  <c:v>1456.6527999999998</c:v>
                </c:pt>
                <c:pt idx="46">
                  <c:v>1530.5661</c:v>
                </c:pt>
                <c:pt idx="47">
                  <c:v>1574.0467000000001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'Elec Load Profile'!$AH$1:$AH$2</c:f>
              <c:strCache>
                <c:ptCount val="1"/>
                <c:pt idx="0">
                  <c:v> 25/06/2010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Profile'!$AH$3:$AH$50</c:f>
              <c:numCache>
                <c:formatCode>General</c:formatCode>
                <c:ptCount val="48"/>
                <c:pt idx="0">
                  <c:v>1551.01215</c:v>
                </c:pt>
                <c:pt idx="1">
                  <c:v>1556.3983999999998</c:v>
                </c:pt>
                <c:pt idx="2">
                  <c:v>1570.7483000000002</c:v>
                </c:pt>
                <c:pt idx="3">
                  <c:v>1559.8517999999999</c:v>
                </c:pt>
                <c:pt idx="4">
                  <c:v>1573.2313999999999</c:v>
                </c:pt>
                <c:pt idx="5">
                  <c:v>1549.7643999999998</c:v>
                </c:pt>
                <c:pt idx="6">
                  <c:v>1545.5298000000003</c:v>
                </c:pt>
                <c:pt idx="7">
                  <c:v>1544.42</c:v>
                </c:pt>
                <c:pt idx="8">
                  <c:v>1530.4467500000037</c:v>
                </c:pt>
                <c:pt idx="9">
                  <c:v>1525.6510500000002</c:v>
                </c:pt>
                <c:pt idx="10">
                  <c:v>1486.18805</c:v>
                </c:pt>
                <c:pt idx="11">
                  <c:v>1525.7378500000011</c:v>
                </c:pt>
                <c:pt idx="12">
                  <c:v>1682.1065000000001</c:v>
                </c:pt>
                <c:pt idx="13">
                  <c:v>1795.9416000000001</c:v>
                </c:pt>
                <c:pt idx="14">
                  <c:v>1897.7719499999998</c:v>
                </c:pt>
                <c:pt idx="15">
                  <c:v>1794.8457500000011</c:v>
                </c:pt>
                <c:pt idx="16">
                  <c:v>1612.8757500000011</c:v>
                </c:pt>
                <c:pt idx="17">
                  <c:v>1562.2868500000011</c:v>
                </c:pt>
                <c:pt idx="18">
                  <c:v>1535.6345999999999</c:v>
                </c:pt>
                <c:pt idx="19">
                  <c:v>1520.6306000000002</c:v>
                </c:pt>
                <c:pt idx="20">
                  <c:v>1460.9308000000001</c:v>
                </c:pt>
                <c:pt idx="21">
                  <c:v>1465.87995</c:v>
                </c:pt>
                <c:pt idx="22">
                  <c:v>1562.4062000000001</c:v>
                </c:pt>
                <c:pt idx="23">
                  <c:v>1501.6818499999961</c:v>
                </c:pt>
                <c:pt idx="24">
                  <c:v>1454.32935</c:v>
                </c:pt>
                <c:pt idx="25">
                  <c:v>1555.26225</c:v>
                </c:pt>
                <c:pt idx="26">
                  <c:v>1607.7886500000011</c:v>
                </c:pt>
                <c:pt idx="27">
                  <c:v>1608.4908000000003</c:v>
                </c:pt>
                <c:pt idx="28">
                  <c:v>1569.4695500000037</c:v>
                </c:pt>
                <c:pt idx="29">
                  <c:v>1542.6049499999958</c:v>
                </c:pt>
                <c:pt idx="30">
                  <c:v>1593.2729000000002</c:v>
                </c:pt>
                <c:pt idx="31">
                  <c:v>1710.7938999999999</c:v>
                </c:pt>
                <c:pt idx="32">
                  <c:v>1550.9083000000001</c:v>
                </c:pt>
                <c:pt idx="33">
                  <c:v>1515.2350500000011</c:v>
                </c:pt>
                <c:pt idx="34">
                  <c:v>1495.3221999999998</c:v>
                </c:pt>
                <c:pt idx="35">
                  <c:v>1453.8100999999999</c:v>
                </c:pt>
                <c:pt idx="36">
                  <c:v>1457.1301999999998</c:v>
                </c:pt>
                <c:pt idx="37">
                  <c:v>1406.8729999999998</c:v>
                </c:pt>
                <c:pt idx="38">
                  <c:v>1387.9459500000037</c:v>
                </c:pt>
                <c:pt idx="39">
                  <c:v>1363.6589999999999</c:v>
                </c:pt>
                <c:pt idx="40">
                  <c:v>1365.6569500000001</c:v>
                </c:pt>
                <c:pt idx="41">
                  <c:v>1397.3668499999999</c:v>
                </c:pt>
                <c:pt idx="42">
                  <c:v>1424.7104000000002</c:v>
                </c:pt>
                <c:pt idx="43">
                  <c:v>1440.2150500000034</c:v>
                </c:pt>
                <c:pt idx="44">
                  <c:v>1454.4595500000039</c:v>
                </c:pt>
                <c:pt idx="45">
                  <c:v>1350.05465</c:v>
                </c:pt>
                <c:pt idx="46">
                  <c:v>1408.3330999999998</c:v>
                </c:pt>
                <c:pt idx="47">
                  <c:v>1522.6843499999936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'Elec Load Profile'!$AI$1:$AI$2</c:f>
              <c:strCache>
                <c:ptCount val="1"/>
                <c:pt idx="0">
                  <c:v> 26/06/2010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Profile'!$AI$3:$AI$50</c:f>
              <c:numCache>
                <c:formatCode>General</c:formatCode>
                <c:ptCount val="48"/>
                <c:pt idx="0">
                  <c:v>1440.2413999999999</c:v>
                </c:pt>
                <c:pt idx="1">
                  <c:v>1420.7269000000001</c:v>
                </c:pt>
                <c:pt idx="2">
                  <c:v>1392.7184</c:v>
                </c:pt>
                <c:pt idx="3">
                  <c:v>1393.8126999999999</c:v>
                </c:pt>
                <c:pt idx="4">
                  <c:v>1379.9076500000044</c:v>
                </c:pt>
                <c:pt idx="5">
                  <c:v>1382.7798000000003</c:v>
                </c:pt>
                <c:pt idx="6">
                  <c:v>1366.1870500000002</c:v>
                </c:pt>
                <c:pt idx="7">
                  <c:v>1361.4735000000001</c:v>
                </c:pt>
                <c:pt idx="8">
                  <c:v>1404.4875500000039</c:v>
                </c:pt>
                <c:pt idx="9">
                  <c:v>1406.0545999999999</c:v>
                </c:pt>
                <c:pt idx="10">
                  <c:v>1476.6400500000002</c:v>
                </c:pt>
                <c:pt idx="11">
                  <c:v>1508.4321</c:v>
                </c:pt>
                <c:pt idx="12">
                  <c:v>1492.5446000000002</c:v>
                </c:pt>
                <c:pt idx="13">
                  <c:v>1493.3552500000001</c:v>
                </c:pt>
                <c:pt idx="14">
                  <c:v>1503.1187</c:v>
                </c:pt>
                <c:pt idx="15">
                  <c:v>1369.06385</c:v>
                </c:pt>
                <c:pt idx="16">
                  <c:v>1245.31185</c:v>
                </c:pt>
                <c:pt idx="17">
                  <c:v>1275.2563000000002</c:v>
                </c:pt>
                <c:pt idx="18">
                  <c:v>1236.6365000000001</c:v>
                </c:pt>
                <c:pt idx="19">
                  <c:v>1286.5852499999999</c:v>
                </c:pt>
                <c:pt idx="20">
                  <c:v>1355.4564</c:v>
                </c:pt>
                <c:pt idx="21">
                  <c:v>1344.7954999999999</c:v>
                </c:pt>
                <c:pt idx="22">
                  <c:v>1314.3333499999956</c:v>
                </c:pt>
                <c:pt idx="23">
                  <c:v>1356.3507500000001</c:v>
                </c:pt>
                <c:pt idx="24">
                  <c:v>1406.8497500000001</c:v>
                </c:pt>
                <c:pt idx="25">
                  <c:v>1398.1526999999999</c:v>
                </c:pt>
                <c:pt idx="26">
                  <c:v>1428.4412500000001</c:v>
                </c:pt>
                <c:pt idx="27">
                  <c:v>1423.6548499999953</c:v>
                </c:pt>
                <c:pt idx="28">
                  <c:v>1423.8501500000002</c:v>
                </c:pt>
                <c:pt idx="29">
                  <c:v>1509.4551000000001</c:v>
                </c:pt>
                <c:pt idx="30">
                  <c:v>1507.58735</c:v>
                </c:pt>
                <c:pt idx="31">
                  <c:v>1328.0353500000001</c:v>
                </c:pt>
                <c:pt idx="32">
                  <c:v>1343.5213999999999</c:v>
                </c:pt>
                <c:pt idx="33">
                  <c:v>1357.9286500000037</c:v>
                </c:pt>
                <c:pt idx="34">
                  <c:v>1397.3606500000001</c:v>
                </c:pt>
                <c:pt idx="35">
                  <c:v>1348.2442500000002</c:v>
                </c:pt>
                <c:pt idx="36">
                  <c:v>1396.1392500000002</c:v>
                </c:pt>
                <c:pt idx="37">
                  <c:v>1400.0406</c:v>
                </c:pt>
                <c:pt idx="38">
                  <c:v>1547.0642999999998</c:v>
                </c:pt>
                <c:pt idx="39">
                  <c:v>1513.2417499999999</c:v>
                </c:pt>
                <c:pt idx="40">
                  <c:v>1396.4570000000001</c:v>
                </c:pt>
                <c:pt idx="41">
                  <c:v>1430.1539999999998</c:v>
                </c:pt>
                <c:pt idx="42">
                  <c:v>1409.7715000000001</c:v>
                </c:pt>
                <c:pt idx="43">
                  <c:v>1398.1433999999963</c:v>
                </c:pt>
                <c:pt idx="44">
                  <c:v>1409.973</c:v>
                </c:pt>
                <c:pt idx="45">
                  <c:v>1401.8649499999956</c:v>
                </c:pt>
                <c:pt idx="46">
                  <c:v>1475.3426999999999</c:v>
                </c:pt>
                <c:pt idx="47">
                  <c:v>1524.28395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'Elec Load Profile'!$AJ$1:$AJ$2</c:f>
              <c:strCache>
                <c:ptCount val="1"/>
                <c:pt idx="0">
                  <c:v> 27/06/2010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Profile'!$AJ$3:$AJ$50</c:f>
              <c:numCache>
                <c:formatCode>General</c:formatCode>
                <c:ptCount val="48"/>
                <c:pt idx="0">
                  <c:v>1525.4604000000002</c:v>
                </c:pt>
                <c:pt idx="1">
                  <c:v>1484.1869999999999</c:v>
                </c:pt>
                <c:pt idx="2">
                  <c:v>1411.1850999999999</c:v>
                </c:pt>
                <c:pt idx="3">
                  <c:v>1399.3105500000001</c:v>
                </c:pt>
                <c:pt idx="4">
                  <c:v>1387.5135</c:v>
                </c:pt>
                <c:pt idx="5">
                  <c:v>1376.2419</c:v>
                </c:pt>
                <c:pt idx="6">
                  <c:v>1378.53125</c:v>
                </c:pt>
                <c:pt idx="7">
                  <c:v>1372.2057000000011</c:v>
                </c:pt>
                <c:pt idx="8">
                  <c:v>1338.1242999999965</c:v>
                </c:pt>
                <c:pt idx="9">
                  <c:v>1368.1446999999998</c:v>
                </c:pt>
                <c:pt idx="10">
                  <c:v>1367.34025</c:v>
                </c:pt>
                <c:pt idx="11">
                  <c:v>1359.47245</c:v>
                </c:pt>
                <c:pt idx="12">
                  <c:v>1361.6625999999999</c:v>
                </c:pt>
                <c:pt idx="13">
                  <c:v>1325.9382000000001</c:v>
                </c:pt>
                <c:pt idx="14">
                  <c:v>1350.6855</c:v>
                </c:pt>
                <c:pt idx="15">
                  <c:v>1207.7352000000001</c:v>
                </c:pt>
                <c:pt idx="16">
                  <c:v>1123.8770999999999</c:v>
                </c:pt>
                <c:pt idx="17">
                  <c:v>1086.63525</c:v>
                </c:pt>
                <c:pt idx="18">
                  <c:v>1047.7752</c:v>
                </c:pt>
                <c:pt idx="19">
                  <c:v>1054.5487000000001</c:v>
                </c:pt>
                <c:pt idx="20">
                  <c:v>1049.9002500000001</c:v>
                </c:pt>
                <c:pt idx="21">
                  <c:v>1097.31475</c:v>
                </c:pt>
                <c:pt idx="22">
                  <c:v>1199.8425999999999</c:v>
                </c:pt>
                <c:pt idx="23">
                  <c:v>1183.3878000000002</c:v>
                </c:pt>
                <c:pt idx="24">
                  <c:v>1191.0881999999999</c:v>
                </c:pt>
                <c:pt idx="25">
                  <c:v>1312.9461000000001</c:v>
                </c:pt>
                <c:pt idx="26">
                  <c:v>1329.4427500000011</c:v>
                </c:pt>
                <c:pt idx="27">
                  <c:v>1376.7503000000002</c:v>
                </c:pt>
                <c:pt idx="28">
                  <c:v>1375.3041499999961</c:v>
                </c:pt>
                <c:pt idx="29">
                  <c:v>1339.06825</c:v>
                </c:pt>
                <c:pt idx="30">
                  <c:v>1352.2479000000001</c:v>
                </c:pt>
                <c:pt idx="31">
                  <c:v>1499.3134499999956</c:v>
                </c:pt>
                <c:pt idx="32">
                  <c:v>1474.3770500000001</c:v>
                </c:pt>
                <c:pt idx="33">
                  <c:v>1230.4132500000001</c:v>
                </c:pt>
                <c:pt idx="34">
                  <c:v>1294.0516</c:v>
                </c:pt>
                <c:pt idx="35">
                  <c:v>1316.57465</c:v>
                </c:pt>
                <c:pt idx="36">
                  <c:v>1405.2733999999998</c:v>
                </c:pt>
                <c:pt idx="37">
                  <c:v>1442.1107</c:v>
                </c:pt>
                <c:pt idx="38">
                  <c:v>1215.6153999999999</c:v>
                </c:pt>
                <c:pt idx="39">
                  <c:v>1201.8452</c:v>
                </c:pt>
                <c:pt idx="40">
                  <c:v>1262.5835000000002</c:v>
                </c:pt>
                <c:pt idx="41">
                  <c:v>1249.4255500000058</c:v>
                </c:pt>
                <c:pt idx="42">
                  <c:v>1308.4324999999999</c:v>
                </c:pt>
                <c:pt idx="43">
                  <c:v>1417.6516999999999</c:v>
                </c:pt>
                <c:pt idx="44">
                  <c:v>1357.5581999999999</c:v>
                </c:pt>
                <c:pt idx="45">
                  <c:v>1165.9239499999999</c:v>
                </c:pt>
                <c:pt idx="46">
                  <c:v>1223.6738499999954</c:v>
                </c:pt>
                <c:pt idx="47">
                  <c:v>1325.66075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'Elec Load Profile'!$AK$1:$AK$2</c:f>
              <c:strCache>
                <c:ptCount val="1"/>
                <c:pt idx="0">
                  <c:v> 28/06/2010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Profile'!$AK$3:$AK$50</c:f>
              <c:numCache>
                <c:formatCode>General</c:formatCode>
                <c:ptCount val="48"/>
                <c:pt idx="0">
                  <c:v>1303.3732999999968</c:v>
                </c:pt>
                <c:pt idx="1">
                  <c:v>1326.2482</c:v>
                </c:pt>
                <c:pt idx="2">
                  <c:v>1291.9994000000002</c:v>
                </c:pt>
                <c:pt idx="3">
                  <c:v>1272.6398999999999</c:v>
                </c:pt>
                <c:pt idx="4">
                  <c:v>1273.3389499999998</c:v>
                </c:pt>
                <c:pt idx="5">
                  <c:v>1218.4798000000003</c:v>
                </c:pt>
                <c:pt idx="6">
                  <c:v>1205.5977499999999</c:v>
                </c:pt>
                <c:pt idx="7">
                  <c:v>1173.4228500000011</c:v>
                </c:pt>
                <c:pt idx="8">
                  <c:v>1195.3879000000002</c:v>
                </c:pt>
                <c:pt idx="9">
                  <c:v>1234.11465</c:v>
                </c:pt>
                <c:pt idx="10">
                  <c:v>1238.7630999999999</c:v>
                </c:pt>
                <c:pt idx="11">
                  <c:v>1258.7627500000001</c:v>
                </c:pt>
                <c:pt idx="12">
                  <c:v>1401.9719</c:v>
                </c:pt>
                <c:pt idx="13">
                  <c:v>1400.8698499999998</c:v>
                </c:pt>
                <c:pt idx="14">
                  <c:v>1401.7673000000002</c:v>
                </c:pt>
                <c:pt idx="15">
                  <c:v>1342.2767500000011</c:v>
                </c:pt>
                <c:pt idx="16">
                  <c:v>1273.8179</c:v>
                </c:pt>
                <c:pt idx="17">
                  <c:v>1271.2945000000002</c:v>
                </c:pt>
                <c:pt idx="18">
                  <c:v>1356.74135</c:v>
                </c:pt>
                <c:pt idx="19">
                  <c:v>1389.048</c:v>
                </c:pt>
                <c:pt idx="20">
                  <c:v>1344.43435</c:v>
                </c:pt>
                <c:pt idx="21">
                  <c:v>1381.4096000000011</c:v>
                </c:pt>
                <c:pt idx="22">
                  <c:v>1481.8898999999999</c:v>
                </c:pt>
                <c:pt idx="23">
                  <c:v>1421.4011500000001</c:v>
                </c:pt>
                <c:pt idx="24">
                  <c:v>1504.4827</c:v>
                </c:pt>
                <c:pt idx="25">
                  <c:v>1546.0382</c:v>
                </c:pt>
                <c:pt idx="26">
                  <c:v>1553.5076500000011</c:v>
                </c:pt>
                <c:pt idx="27">
                  <c:v>1506.91</c:v>
                </c:pt>
                <c:pt idx="28">
                  <c:v>1511.2438000000002</c:v>
                </c:pt>
                <c:pt idx="29">
                  <c:v>1607.0663500000001</c:v>
                </c:pt>
                <c:pt idx="30">
                  <c:v>1602.3187</c:v>
                </c:pt>
                <c:pt idx="31">
                  <c:v>1501.8477</c:v>
                </c:pt>
                <c:pt idx="32">
                  <c:v>1442.3741999999966</c:v>
                </c:pt>
                <c:pt idx="33">
                  <c:v>1459.1855</c:v>
                </c:pt>
                <c:pt idx="34">
                  <c:v>1389.6989999999998</c:v>
                </c:pt>
                <c:pt idx="35">
                  <c:v>1351.1411999999998</c:v>
                </c:pt>
                <c:pt idx="36">
                  <c:v>1371.5268000000001</c:v>
                </c:pt>
                <c:pt idx="37">
                  <c:v>1468.2251000000001</c:v>
                </c:pt>
                <c:pt idx="38">
                  <c:v>1450.1056000000001</c:v>
                </c:pt>
                <c:pt idx="39">
                  <c:v>1282.2297500000011</c:v>
                </c:pt>
                <c:pt idx="40">
                  <c:v>1310.5095000000001</c:v>
                </c:pt>
                <c:pt idx="41">
                  <c:v>1346.7624499999961</c:v>
                </c:pt>
                <c:pt idx="42">
                  <c:v>1371.3966</c:v>
                </c:pt>
                <c:pt idx="43">
                  <c:v>1367.46425</c:v>
                </c:pt>
                <c:pt idx="44">
                  <c:v>1362.5135500000001</c:v>
                </c:pt>
                <c:pt idx="45">
                  <c:v>1312.4299500000011</c:v>
                </c:pt>
                <c:pt idx="46">
                  <c:v>1305.7882</c:v>
                </c:pt>
                <c:pt idx="47">
                  <c:v>1359.7622999999999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'Elec Load Profile'!$AL$1:$AL$2</c:f>
              <c:strCache>
                <c:ptCount val="1"/>
                <c:pt idx="0">
                  <c:v> 29/06/2010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Profile'!$AL$3:$AL$50</c:f>
              <c:numCache>
                <c:formatCode>General</c:formatCode>
                <c:ptCount val="48"/>
                <c:pt idx="0">
                  <c:v>1360.6922999999963</c:v>
                </c:pt>
                <c:pt idx="1">
                  <c:v>1378.4971500000001</c:v>
                </c:pt>
                <c:pt idx="2">
                  <c:v>1363.1785</c:v>
                </c:pt>
                <c:pt idx="3">
                  <c:v>1331.9956000000011</c:v>
                </c:pt>
                <c:pt idx="4">
                  <c:v>1316.8660500000001</c:v>
                </c:pt>
                <c:pt idx="5">
                  <c:v>1298.4071000000001</c:v>
                </c:pt>
                <c:pt idx="6">
                  <c:v>1328.0802999999999</c:v>
                </c:pt>
                <c:pt idx="7">
                  <c:v>1324.971</c:v>
                </c:pt>
                <c:pt idx="8">
                  <c:v>1343.8732499999956</c:v>
                </c:pt>
                <c:pt idx="9">
                  <c:v>1365.9700500000001</c:v>
                </c:pt>
                <c:pt idx="10">
                  <c:v>1363.8728999999998</c:v>
                </c:pt>
                <c:pt idx="11">
                  <c:v>1366.6380999999999</c:v>
                </c:pt>
                <c:pt idx="12">
                  <c:v>1476.7346</c:v>
                </c:pt>
                <c:pt idx="13">
                  <c:v>1519.1425999999999</c:v>
                </c:pt>
                <c:pt idx="14">
                  <c:v>1629.2267000000011</c:v>
                </c:pt>
                <c:pt idx="15">
                  <c:v>1523.19895</c:v>
                </c:pt>
                <c:pt idx="16">
                  <c:v>1439.1393499999958</c:v>
                </c:pt>
                <c:pt idx="17">
                  <c:v>1440.7311999999999</c:v>
                </c:pt>
                <c:pt idx="18">
                  <c:v>1342.0365000000011</c:v>
                </c:pt>
                <c:pt idx="19">
                  <c:v>1289.6712999999968</c:v>
                </c:pt>
                <c:pt idx="20">
                  <c:v>1343.0734499999951</c:v>
                </c:pt>
                <c:pt idx="21">
                  <c:v>1365.7654499999999</c:v>
                </c:pt>
                <c:pt idx="22">
                  <c:v>1483.64915</c:v>
                </c:pt>
                <c:pt idx="23">
                  <c:v>1474.62195</c:v>
                </c:pt>
                <c:pt idx="24">
                  <c:v>1445.3129999999999</c:v>
                </c:pt>
                <c:pt idx="25">
                  <c:v>1419.5675000000001</c:v>
                </c:pt>
                <c:pt idx="26">
                  <c:v>1409.6242499999944</c:v>
                </c:pt>
                <c:pt idx="27">
                  <c:v>1436.31215</c:v>
                </c:pt>
                <c:pt idx="28">
                  <c:v>1540.9883000000002</c:v>
                </c:pt>
                <c:pt idx="29">
                  <c:v>1537.4961499999999</c:v>
                </c:pt>
                <c:pt idx="30">
                  <c:v>1555.0297500000001</c:v>
                </c:pt>
                <c:pt idx="31">
                  <c:v>1560.1478500000001</c:v>
                </c:pt>
                <c:pt idx="32">
                  <c:v>1649.1751999999999</c:v>
                </c:pt>
                <c:pt idx="33">
                  <c:v>1555.4498000000001</c:v>
                </c:pt>
                <c:pt idx="34">
                  <c:v>1535.9756000000011</c:v>
                </c:pt>
                <c:pt idx="35">
                  <c:v>1513.0681500000001</c:v>
                </c:pt>
                <c:pt idx="36">
                  <c:v>1469.2465500000039</c:v>
                </c:pt>
                <c:pt idx="37">
                  <c:v>1469.9006500000037</c:v>
                </c:pt>
                <c:pt idx="38">
                  <c:v>1406.1940999999961</c:v>
                </c:pt>
                <c:pt idx="39">
                  <c:v>1349.0564499999998</c:v>
                </c:pt>
                <c:pt idx="40">
                  <c:v>1449.13995</c:v>
                </c:pt>
                <c:pt idx="41">
                  <c:v>1502.1514999999961</c:v>
                </c:pt>
                <c:pt idx="42">
                  <c:v>1279.4351000000001</c:v>
                </c:pt>
                <c:pt idx="43">
                  <c:v>1352.0867000000001</c:v>
                </c:pt>
                <c:pt idx="44">
                  <c:v>1291.1437999999998</c:v>
                </c:pt>
                <c:pt idx="45">
                  <c:v>1214.5691500000003</c:v>
                </c:pt>
                <c:pt idx="46">
                  <c:v>1334.37175</c:v>
                </c:pt>
                <c:pt idx="47">
                  <c:v>1407.741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'Elec Load Profile'!$AM$1:$AM$2</c:f>
              <c:strCache>
                <c:ptCount val="1"/>
                <c:pt idx="0">
                  <c:v> 30/06/2010</c:v>
                </c:pt>
              </c:strCache>
            </c:strRef>
          </c:tx>
          <c:marker>
            <c:symbol val="none"/>
          </c:marker>
          <c:cat>
            <c:strRef>
              <c:f>'Elec Load Profile'!$I$3:$I$50</c:f>
              <c:strCache>
                <c:ptCount val="48"/>
                <c:pt idx="0">
                  <c:v>00:30</c:v>
                </c:pt>
                <c:pt idx="1">
                  <c:v>01:00</c:v>
                </c:pt>
                <c:pt idx="2">
                  <c:v>01:30</c:v>
                </c:pt>
                <c:pt idx="3">
                  <c:v>02:00</c:v>
                </c:pt>
                <c:pt idx="4">
                  <c:v>02:30</c:v>
                </c:pt>
                <c:pt idx="5">
                  <c:v>03:00</c:v>
                </c:pt>
                <c:pt idx="6">
                  <c:v>03:30</c:v>
                </c:pt>
                <c:pt idx="7">
                  <c:v>04:00</c:v>
                </c:pt>
                <c:pt idx="8">
                  <c:v>04:30</c:v>
                </c:pt>
                <c:pt idx="9">
                  <c:v>05:00</c:v>
                </c:pt>
                <c:pt idx="10">
                  <c:v>05:30</c:v>
                </c:pt>
                <c:pt idx="11">
                  <c:v>06:00</c:v>
                </c:pt>
                <c:pt idx="12">
                  <c:v>06:30</c:v>
                </c:pt>
                <c:pt idx="13">
                  <c:v>07:00</c:v>
                </c:pt>
                <c:pt idx="14">
                  <c:v>07:30</c:v>
                </c:pt>
                <c:pt idx="15">
                  <c:v>08:00</c:v>
                </c:pt>
                <c:pt idx="16">
                  <c:v>08:30</c:v>
                </c:pt>
                <c:pt idx="17">
                  <c:v>09:00</c:v>
                </c:pt>
                <c:pt idx="18">
                  <c:v>09:30</c:v>
                </c:pt>
                <c:pt idx="19">
                  <c:v>10:00</c:v>
                </c:pt>
                <c:pt idx="20">
                  <c:v>10:30</c:v>
                </c:pt>
                <c:pt idx="21">
                  <c:v>11:00</c:v>
                </c:pt>
                <c:pt idx="22">
                  <c:v>11:30</c:v>
                </c:pt>
                <c:pt idx="23">
                  <c:v>12:00</c:v>
                </c:pt>
                <c:pt idx="24">
                  <c:v>12:30</c:v>
                </c:pt>
                <c:pt idx="25">
                  <c:v>13:00</c:v>
                </c:pt>
                <c:pt idx="26">
                  <c:v>13:30</c:v>
                </c:pt>
                <c:pt idx="27">
                  <c:v>14:00</c:v>
                </c:pt>
                <c:pt idx="28">
                  <c:v>14:30</c:v>
                </c:pt>
                <c:pt idx="29">
                  <c:v>15:00</c:v>
                </c:pt>
                <c:pt idx="30">
                  <c:v>15:30</c:v>
                </c:pt>
                <c:pt idx="31">
                  <c:v>16:00</c:v>
                </c:pt>
                <c:pt idx="32">
                  <c:v>16:30</c:v>
                </c:pt>
                <c:pt idx="33">
                  <c:v>17:00</c:v>
                </c:pt>
                <c:pt idx="34">
                  <c:v>17:30</c:v>
                </c:pt>
                <c:pt idx="35">
                  <c:v>18:00</c:v>
                </c:pt>
                <c:pt idx="36">
                  <c:v>18:30</c:v>
                </c:pt>
                <c:pt idx="37">
                  <c:v>19:00</c:v>
                </c:pt>
                <c:pt idx="38">
                  <c:v>19:30</c:v>
                </c:pt>
                <c:pt idx="39">
                  <c:v>20:00</c:v>
                </c:pt>
                <c:pt idx="40">
                  <c:v>20:30</c:v>
                </c:pt>
                <c:pt idx="41">
                  <c:v>21:00</c:v>
                </c:pt>
                <c:pt idx="42">
                  <c:v>21:30</c:v>
                </c:pt>
                <c:pt idx="43">
                  <c:v>22:00</c:v>
                </c:pt>
                <c:pt idx="44">
                  <c:v>22:30</c:v>
                </c:pt>
                <c:pt idx="45">
                  <c:v>23:00</c:v>
                </c:pt>
                <c:pt idx="46">
                  <c:v>23:30</c:v>
                </c:pt>
                <c:pt idx="47">
                  <c:v>24:00</c:v>
                </c:pt>
              </c:strCache>
            </c:strRef>
          </c:cat>
          <c:val>
            <c:numRef>
              <c:f>'Elec Load Profile'!$AM$3:$AM$50</c:f>
              <c:numCache>
                <c:formatCode>General</c:formatCode>
                <c:ptCount val="48"/>
                <c:pt idx="0">
                  <c:v>1378.0429999999999</c:v>
                </c:pt>
                <c:pt idx="1">
                  <c:v>1345.2961500000001</c:v>
                </c:pt>
                <c:pt idx="2">
                  <c:v>1360.2583</c:v>
                </c:pt>
                <c:pt idx="3">
                  <c:v>1333.4944499999958</c:v>
                </c:pt>
                <c:pt idx="4">
                  <c:v>1300.5274999999999</c:v>
                </c:pt>
                <c:pt idx="5">
                  <c:v>1339.8386</c:v>
                </c:pt>
                <c:pt idx="6">
                  <c:v>1314.9115000000011</c:v>
                </c:pt>
                <c:pt idx="7">
                  <c:v>1280.5015000000001</c:v>
                </c:pt>
                <c:pt idx="8">
                  <c:v>1322.0399500000001</c:v>
                </c:pt>
                <c:pt idx="9">
                  <c:v>1354.2861500000001</c:v>
                </c:pt>
                <c:pt idx="10">
                  <c:v>1326.7659000000001</c:v>
                </c:pt>
                <c:pt idx="11">
                  <c:v>1343.5554999999999</c:v>
                </c:pt>
                <c:pt idx="12">
                  <c:v>1457.3719999999998</c:v>
                </c:pt>
                <c:pt idx="13">
                  <c:v>1616.5600999999999</c:v>
                </c:pt>
                <c:pt idx="14">
                  <c:v>1640.9850000000001</c:v>
                </c:pt>
                <c:pt idx="15">
                  <c:v>1509.0241999999998</c:v>
                </c:pt>
                <c:pt idx="16">
                  <c:v>1430.8081</c:v>
                </c:pt>
                <c:pt idx="17">
                  <c:v>1483.11285</c:v>
                </c:pt>
                <c:pt idx="18">
                  <c:v>1478.5000500000001</c:v>
                </c:pt>
                <c:pt idx="19">
                  <c:v>1524.0824499999956</c:v>
                </c:pt>
                <c:pt idx="20">
                  <c:v>1488.10385</c:v>
                </c:pt>
                <c:pt idx="21">
                  <c:v>1490.9031500000001</c:v>
                </c:pt>
                <c:pt idx="22">
                  <c:v>1622.1090999999999</c:v>
                </c:pt>
                <c:pt idx="23">
                  <c:v>1597.5911999999998</c:v>
                </c:pt>
                <c:pt idx="24">
                  <c:v>1668.9780000000001</c:v>
                </c:pt>
                <c:pt idx="25">
                  <c:v>1667.2296000000001</c:v>
                </c:pt>
                <c:pt idx="26">
                  <c:v>1676.4304</c:v>
                </c:pt>
                <c:pt idx="27">
                  <c:v>1727.9772</c:v>
                </c:pt>
                <c:pt idx="28">
                  <c:v>1691.98</c:v>
                </c:pt>
                <c:pt idx="29">
                  <c:v>1692.2667500000011</c:v>
                </c:pt>
                <c:pt idx="30">
                  <c:v>1508.3127500000001</c:v>
                </c:pt>
                <c:pt idx="31">
                  <c:v>1395.1705000000002</c:v>
                </c:pt>
                <c:pt idx="32">
                  <c:v>1433.9174</c:v>
                </c:pt>
                <c:pt idx="33">
                  <c:v>1527.9388500000011</c:v>
                </c:pt>
                <c:pt idx="34">
                  <c:v>1409.1809499999961</c:v>
                </c:pt>
                <c:pt idx="35">
                  <c:v>1352.1657500000001</c:v>
                </c:pt>
                <c:pt idx="36">
                  <c:v>1310.8086499999999</c:v>
                </c:pt>
                <c:pt idx="37">
                  <c:v>1300.9630500000001</c:v>
                </c:pt>
                <c:pt idx="38">
                  <c:v>1308.5379000000003</c:v>
                </c:pt>
                <c:pt idx="39">
                  <c:v>1312.9755500000047</c:v>
                </c:pt>
                <c:pt idx="40">
                  <c:v>1343.9662500000011</c:v>
                </c:pt>
                <c:pt idx="41">
                  <c:v>1329.5636500000001</c:v>
                </c:pt>
                <c:pt idx="42">
                  <c:v>1364.6819999999998</c:v>
                </c:pt>
                <c:pt idx="43">
                  <c:v>1380.3230500000002</c:v>
                </c:pt>
                <c:pt idx="44">
                  <c:v>1303.1144499999946</c:v>
                </c:pt>
                <c:pt idx="45">
                  <c:v>1218.5216500000001</c:v>
                </c:pt>
                <c:pt idx="46">
                  <c:v>1256.92445</c:v>
                </c:pt>
                <c:pt idx="47">
                  <c:v>1356.5569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11808"/>
        <c:axId val="120313344"/>
      </c:lineChart>
      <c:catAx>
        <c:axId val="120311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20313344"/>
        <c:crosses val="autoZero"/>
        <c:auto val="1"/>
        <c:lblAlgn val="ctr"/>
        <c:lblOffset val="100"/>
        <c:noMultiLvlLbl val="0"/>
      </c:catAx>
      <c:valAx>
        <c:axId val="120313344"/>
        <c:scaling>
          <c:orientation val="minMax"/>
        </c:scaling>
        <c:delete val="0"/>
        <c:axPos val="l"/>
        <c:majorGridlines/>
        <c:numFmt formatCode="#,##0&quot; kVA&quot;" sourceLinked="0"/>
        <c:majorTickMark val="out"/>
        <c:minorTickMark val="none"/>
        <c:tickLblPos val="nextTo"/>
        <c:crossAx val="12031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86918F-9EF8-45C0-B805-A500AE8F97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43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502C56-9246-49F2-A935-1418B75682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794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4198F1-E9CF-4BF9-AEE7-67B69A18813A}" type="slidenum">
              <a:rPr lang="en-AU" smtClean="0"/>
              <a:pPr eaLnBrk="1" hangingPunct="1"/>
              <a:t>1</a:t>
            </a:fld>
            <a:endParaRPr lang="en-AU" smtClean="0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C67BF17-AFFF-4AF8-B48A-BF4D993FBBEE}" type="slidenum">
              <a:rPr lang="en-AU" sz="1200">
                <a:latin typeface="Calibri" pitchFamily="34" charset="0"/>
              </a:rPr>
              <a:pPr algn="r" eaLnBrk="1" hangingPunct="1"/>
              <a:t>1</a:t>
            </a:fld>
            <a:endParaRPr lang="en-A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586288" cy="344011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14913" cy="414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586288" cy="344011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14913" cy="414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586288" cy="344011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14913" cy="414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701675"/>
            <a:ext cx="4586288" cy="34401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4351338"/>
            <a:ext cx="5014913" cy="414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C7F95-074A-448B-9800-103FC9E4158C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3CE0-47AB-45D4-8310-9F59AD82471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202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EEC1-8A81-40C0-A874-00FBEE4A9767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E1D8-2E01-4234-A68A-8E20C38627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2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4E8E6-9E7B-4AA4-BD9A-C01B17869188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E62D0-FD0D-44C2-A0E7-EB801A88B4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36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6553200" cy="995362"/>
          </a:xfrm>
        </p:spPr>
        <p:txBody>
          <a:bodyPr/>
          <a:lstStyle>
            <a:lvl1pPr>
              <a:lnSpc>
                <a:spcPts val="3200"/>
              </a:lnSpc>
              <a:defRPr>
                <a:solidFill>
                  <a:srgbClr val="DD622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2925" y="1773237"/>
            <a:ext cx="3866400" cy="40481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3250" y="1773237"/>
            <a:ext cx="3866400" cy="4048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280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6553200" cy="995362"/>
          </a:xfrm>
        </p:spPr>
        <p:txBody>
          <a:bodyPr/>
          <a:lstStyle>
            <a:lvl1pPr>
              <a:lnSpc>
                <a:spcPts val="3200"/>
              </a:lnSpc>
              <a:defRPr>
                <a:solidFill>
                  <a:srgbClr val="DD622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42924" y="1773237"/>
            <a:ext cx="8086725" cy="4048125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273866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0242-292A-406C-A6AD-3CC76AF62F8C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E1E9-3A11-4B91-AC37-FAFC70CA40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509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793DA-4F86-4B7B-A224-10831EC28673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C11E-72E1-40EE-B018-2A4623F8C7E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03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CEA4-9925-44FE-8C20-BD056C1A187D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6CAE-01C5-4917-B564-913CFD3ED1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3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CA81-9899-47FC-8C09-64EDDA7FD343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12A8-A7EB-4203-B71C-938A4103D3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86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A3D1-F3A5-482D-9587-AEBD8E8309DD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EFAA-4F28-4AF7-AF44-188BBDB28D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332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CCF7-F91A-4762-B9E1-32E0474307B7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444D-30DC-40E5-8BA8-E6F8F934D5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13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1FA1-9311-417C-90E2-1FE886FFFA79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1E9E-91BF-470C-8516-B4ADB6B961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311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75F3-AD2C-4F17-812D-D35BFBA11C59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69B8-3EDE-44A6-87EF-F19B863F38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076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C976FB1-6E75-4036-9725-414ADF5A3850}" type="datetimeFigureOut">
              <a:rPr lang="en-AU"/>
              <a:pPr>
                <a:defRPr/>
              </a:pPr>
              <a:t>18/05/2013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A2CD463-4E47-4A78-8F6D-81C890EDB0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2055" name="Picture 7" descr="ENE001_Energetics_Strap_CMY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002338"/>
            <a:ext cx="12779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ENE001_Energetics_Logo_CMYK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54038"/>
            <a:ext cx="12446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438" y="6543675"/>
            <a:ext cx="3914775" cy="2159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AU"/>
            </a:defPPr>
            <a:lvl1pPr>
              <a:defRPr sz="800">
                <a:effectLst/>
              </a:defRPr>
            </a:lvl1pPr>
          </a:lstStyle>
          <a:p>
            <a:pPr>
              <a:defRPr/>
            </a:pPr>
            <a:r>
              <a:rPr lang="en-AU" dirty="0">
                <a:latin typeface="Arial" charset="0"/>
              </a:rPr>
              <a:t>© 2011 Energetics Pty Ltd and AgriFood Skills Australia.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13316" name="Title 18"/>
          <p:cNvSpPr>
            <a:spLocks noGrp="1"/>
          </p:cNvSpPr>
          <p:nvPr>
            <p:ph type="ctrTitle" idx="4294967295"/>
          </p:nvPr>
        </p:nvSpPr>
        <p:spPr>
          <a:xfrm>
            <a:off x="273050" y="2457450"/>
            <a:ext cx="8692820" cy="1041400"/>
          </a:xfrm>
        </p:spPr>
        <p:txBody>
          <a:bodyPr tIns="108000" rIns="0" rtlCol="0">
            <a:noAutofit/>
          </a:bodyPr>
          <a:lstStyle/>
          <a:p>
            <a:pPr eaLnBrk="1" fontAlgn="auto" hangingPunct="1">
              <a:lnSpc>
                <a:spcPts val="3500"/>
              </a:lnSpc>
              <a:spcAft>
                <a:spcPts val="0"/>
              </a:spcAft>
              <a:defRPr/>
            </a:pPr>
            <a:r>
              <a:rPr lang="en-AU" sz="3400" dirty="0" smtClean="0">
                <a:latin typeface="+mn-lt"/>
                <a:ea typeface="ＭＳ Ｐゴシック" pitchFamily="34" charset="-128"/>
              </a:rPr>
              <a:t>Embedding Energy Management</a:t>
            </a:r>
            <a:r>
              <a:rPr lang="en-AU" sz="3400" dirty="0" smtClean="0">
                <a:latin typeface="+mn-lt"/>
                <a:ea typeface="ＭＳ Ｐゴシック" pitchFamily="34" charset="-128"/>
              </a:rPr>
              <a:t/>
            </a:r>
            <a:br>
              <a:rPr lang="en-AU" sz="3400" dirty="0" smtClean="0">
                <a:latin typeface="+mn-lt"/>
                <a:ea typeface="ＭＳ Ｐゴシック" pitchFamily="34" charset="-128"/>
              </a:rPr>
            </a:br>
            <a:r>
              <a:rPr lang="en-AU" sz="3400" dirty="0" smtClean="0">
                <a:latin typeface="+mn-lt"/>
                <a:ea typeface="ＭＳ Ｐゴシック" pitchFamily="34" charset="-128"/>
              </a:rPr>
              <a:t> - Energy procurement presentation</a:t>
            </a:r>
          </a:p>
        </p:txBody>
      </p:sp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1425575"/>
            <a:ext cx="3841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9"/>
          <p:cNvSpPr>
            <a:spLocks/>
          </p:cNvSpPr>
          <p:nvPr/>
        </p:nvSpPr>
        <p:spPr bwMode="auto">
          <a:xfrm>
            <a:off x="179388" y="620713"/>
            <a:ext cx="8642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AU" sz="1900" dirty="0">
                <a:solidFill>
                  <a:srgbClr val="3E3A39"/>
                </a:solidFill>
                <a:latin typeface="+mn-lt"/>
              </a:rPr>
              <a:t>Insert site / company name and logo here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endParaRPr lang="en-AU" sz="1900" dirty="0">
              <a:solidFill>
                <a:srgbClr val="3E3A39"/>
              </a:solidFill>
              <a:latin typeface="Arial" charset="0"/>
            </a:endParaRPr>
          </a:p>
        </p:txBody>
      </p:sp>
      <p:sp>
        <p:nvSpPr>
          <p:cNvPr id="12" name="Text Placeholder 39"/>
          <p:cNvSpPr>
            <a:spLocks/>
          </p:cNvSpPr>
          <p:nvPr/>
        </p:nvSpPr>
        <p:spPr bwMode="auto">
          <a:xfrm>
            <a:off x="250825" y="5448300"/>
            <a:ext cx="864235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AU" sz="1900" dirty="0">
                <a:solidFill>
                  <a:srgbClr val="3E3A39"/>
                </a:solidFill>
                <a:latin typeface="+mn-lt"/>
              </a:rPr>
              <a:t>Insert presenter/s names here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Tx/>
              <a:buChar char="•"/>
              <a:defRPr/>
            </a:pPr>
            <a:endParaRPr lang="en-AU" sz="1900" dirty="0">
              <a:solidFill>
                <a:srgbClr val="3E3A39"/>
              </a:solidFill>
              <a:latin typeface="Arial" charset="0"/>
            </a:endParaRPr>
          </a:p>
        </p:txBody>
      </p:sp>
      <p:pic>
        <p:nvPicPr>
          <p:cNvPr id="16395" name="Picture 12" descr="MSA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463550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logo_and_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651500"/>
            <a:ext cx="900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22738" y="6421438"/>
            <a:ext cx="4770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800" dirty="0">
                <a:latin typeface="+mn-lt"/>
              </a:rPr>
              <a:t>This publication was funded by the Australian Government</a:t>
            </a:r>
          </a:p>
          <a:p>
            <a:pPr algn="r">
              <a:defRPr/>
            </a:pPr>
            <a:r>
              <a:rPr lang="en-AU" sz="800" dirty="0">
                <a:latin typeface="+mn-lt"/>
              </a:rPr>
              <a:t> through the Workforce Innovation Program under the title '</a:t>
            </a:r>
            <a:r>
              <a:rPr lang="en-AU" sz="800" dirty="0" err="1">
                <a:latin typeface="+mn-lt"/>
              </a:rPr>
              <a:t>Carbonproof</a:t>
            </a:r>
            <a:r>
              <a:rPr lang="en-AU" sz="800" dirty="0">
                <a:latin typeface="+mn-lt"/>
              </a:rPr>
              <a:t> for Foundries'.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662488" y="5853113"/>
            <a:ext cx="3330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AU" sz="800" dirty="0" smtClean="0">
                <a:latin typeface="+mn-lt"/>
              </a:rPr>
              <a:t>The material provided in this presentation has been produced in conjunction with our partner Energetics Pty Ltd.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8863" y="4511675"/>
            <a:ext cx="40243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AU" sz="800" b="1" dirty="0">
                <a:latin typeface="+mn-lt"/>
              </a:rPr>
              <a:t>Embedding Energy Management is available from</a:t>
            </a:r>
            <a:r>
              <a:rPr lang="en-AU" sz="800" dirty="0">
                <a:latin typeface="+mn-lt"/>
              </a:rPr>
              <a:t> </a:t>
            </a:r>
            <a:r>
              <a:rPr lang="en-AU" sz="800" b="1" dirty="0">
                <a:latin typeface="+mn-lt"/>
              </a:rPr>
              <a:t>www.sustainabilityskills.net.au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dirty="0">
                <a:latin typeface="+mn-lt"/>
              </a:rPr>
              <a:t> </a:t>
            </a:r>
          </a:p>
          <a:p>
            <a:pPr algn="r">
              <a:defRPr/>
            </a:pPr>
            <a:r>
              <a:rPr lang="en-AU" sz="800" b="1" dirty="0">
                <a:latin typeface="+mn-lt"/>
              </a:rPr>
              <a:t>Manufacturing Skills Australia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b="1" dirty="0">
                <a:latin typeface="+mn-lt"/>
              </a:rPr>
              <a:t>1800 358 458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b="1" dirty="0">
                <a:latin typeface="+mn-lt"/>
              </a:rPr>
              <a:t>info@mskills.com.au</a:t>
            </a:r>
            <a:endParaRPr lang="en-AU" sz="800" dirty="0">
              <a:latin typeface="+mn-lt"/>
            </a:endParaRPr>
          </a:p>
          <a:p>
            <a:pPr algn="r">
              <a:defRPr/>
            </a:pPr>
            <a:r>
              <a:rPr lang="en-AU" sz="800" b="1" dirty="0">
                <a:latin typeface="+mn-lt"/>
              </a:rPr>
              <a:t>www.mskills.com.au</a:t>
            </a:r>
          </a:p>
          <a:p>
            <a:pPr algn="r">
              <a:defRPr/>
            </a:pPr>
            <a:r>
              <a:rPr lang="en-AU" sz="800" dirty="0">
                <a:latin typeface="+mn-lt"/>
              </a:rPr>
              <a:t>© 2013 Manufacturing Skills Australia. All rights reserved</a:t>
            </a:r>
            <a:endParaRPr lang="en-AU" sz="800" dirty="0"/>
          </a:p>
          <a:p>
            <a:pPr algn="r">
              <a:defRPr/>
            </a:pPr>
            <a:endParaRPr lang="en-AU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so far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Deregulation provides a choice of supplier, but not of network provider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National Energy Market is a wholesale electricity market and interconnected supply network for ACT, NSW, Qld, SA, Tas &amp; Vic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Spot prices are set to clear supply and demand every 30mins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Futures prices are projections of what the average spot price will be in a later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Two ways to ensure you are paying the best price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mtClean="0"/>
              <a:t>Tariff analysis</a:t>
            </a:r>
            <a:r>
              <a:rPr lang="en-AU" sz="2400" smtClean="0"/>
              <a:t> - need to understand how your bill is made up and your tariff options e.g. Do you pay for KVA? Peak load? Time of use?</a:t>
            </a:r>
          </a:p>
          <a:p>
            <a:pPr>
              <a:buFont typeface="Arial" pitchFamily="34" charset="0"/>
              <a:buNone/>
            </a:pPr>
            <a:endParaRPr lang="en-AU" sz="2400" smtClean="0"/>
          </a:p>
          <a:p>
            <a:r>
              <a:rPr lang="en-AU" smtClean="0"/>
              <a:t>Contract negotiation</a:t>
            </a:r>
            <a:r>
              <a:rPr lang="en-AU" sz="2400" smtClean="0"/>
              <a:t> – need to understand contract conditions and how to de-risk the contract for the retailer so that you can negotiate the best possible price</a:t>
            </a:r>
          </a:p>
          <a:p>
            <a:endParaRPr lang="en-A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70000"/>
            <a:ext cx="8064500" cy="1651000"/>
          </a:xfrm>
        </p:spPr>
        <p:txBody>
          <a:bodyPr/>
          <a:lstStyle/>
          <a:p>
            <a:pPr eaLnBrk="1" hangingPunct="1"/>
            <a:r>
              <a:rPr lang="en-US" smtClean="0"/>
              <a:t>Tariff analysis</a:t>
            </a:r>
            <a:br>
              <a:rPr lang="en-US" smtClean="0"/>
            </a:br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2695575"/>
            <a:ext cx="6800850" cy="1449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Formats and Components of Electricity Billing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275" y="1611313"/>
            <a:ext cx="6769100" cy="4176712"/>
          </a:xfr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Delivered electricity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Typical bundled invoice small sites</a:t>
            </a:r>
          </a:p>
        </p:txBody>
      </p:sp>
      <p:pic>
        <p:nvPicPr>
          <p:cNvPr id="29699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90"/>
          <a:stretch>
            <a:fillRect/>
          </a:stretch>
        </p:blipFill>
        <p:spPr>
          <a:xfrm>
            <a:off x="0" y="1631950"/>
            <a:ext cx="7385050" cy="3554413"/>
          </a:xfrm>
        </p:spPr>
      </p:pic>
      <p:pic>
        <p:nvPicPr>
          <p:cNvPr id="29700" name="Picture 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9750" y="2636838"/>
            <a:ext cx="2663825" cy="1631950"/>
          </a:xfrm>
        </p:spPr>
      </p:pic>
      <p:sp>
        <p:nvSpPr>
          <p:cNvPr id="29701" name="Line 20"/>
          <p:cNvSpPr>
            <a:spLocks noChangeShapeType="1"/>
          </p:cNvSpPr>
          <p:nvPr/>
        </p:nvSpPr>
        <p:spPr bwMode="auto">
          <a:xfrm flipH="1">
            <a:off x="3635375" y="3429000"/>
            <a:ext cx="136842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02" name="Text Box 21"/>
          <p:cNvSpPr txBox="1">
            <a:spLocks noChangeArrowheads="1"/>
          </p:cNvSpPr>
          <p:nvPr/>
        </p:nvSpPr>
        <p:spPr bwMode="auto">
          <a:xfrm>
            <a:off x="4859338" y="4652963"/>
            <a:ext cx="4105275" cy="66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Individual Cost Elements Not Identified On Bill</a:t>
            </a:r>
          </a:p>
        </p:txBody>
      </p:sp>
      <p:sp>
        <p:nvSpPr>
          <p:cNvPr id="29703" name="Oval 23"/>
          <p:cNvSpPr>
            <a:spLocks noChangeArrowheads="1"/>
          </p:cNvSpPr>
          <p:nvPr/>
        </p:nvSpPr>
        <p:spPr bwMode="auto">
          <a:xfrm>
            <a:off x="5003800" y="2276475"/>
            <a:ext cx="3960813" cy="23050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6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557338"/>
            <a:ext cx="4902200" cy="4422775"/>
          </a:xfrm>
        </p:spPr>
      </p:pic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04788" y="5238750"/>
          <a:ext cx="97631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5" imgW="1590897" imgH="1590897" progId="PBrush">
                  <p:embed/>
                </p:oleObj>
              </mc:Choice>
              <mc:Fallback>
                <p:oleObj name="Bitmap Image" r:id="rId5" imgW="1590897" imgH="1590897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5238750"/>
                        <a:ext cx="976312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5" descr="iw3v_rbc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167163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5288" y="1557338"/>
            <a:ext cx="13128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Generator</a:t>
            </a:r>
            <a:endParaRPr lang="en-AU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0" name="Picture 17" descr="beh_n0mt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10795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0" y="2924175"/>
            <a:ext cx="150018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 lines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32" name="Picture 19" descr="mzsyyjqu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141663"/>
            <a:ext cx="129698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258888" y="2924175"/>
            <a:ext cx="16176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 lines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269875" y="4914900"/>
            <a:ext cx="1312863" cy="3302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AEMO</a:t>
            </a:r>
            <a:endParaRPr lang="en-A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96850" y="4654550"/>
            <a:ext cx="16176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Market Manager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36" name="Line 25"/>
          <p:cNvSpPr>
            <a:spLocks noChangeShapeType="1"/>
          </p:cNvSpPr>
          <p:nvPr/>
        </p:nvSpPr>
        <p:spPr bwMode="auto">
          <a:xfrm>
            <a:off x="1908175" y="2349500"/>
            <a:ext cx="316865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37" name="Line 28"/>
          <p:cNvSpPr>
            <a:spLocks noChangeShapeType="1"/>
          </p:cNvSpPr>
          <p:nvPr/>
        </p:nvSpPr>
        <p:spPr bwMode="auto">
          <a:xfrm flipV="1">
            <a:off x="2627313" y="3716338"/>
            <a:ext cx="23764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38" name="Line 29"/>
          <p:cNvSpPr>
            <a:spLocks noChangeShapeType="1"/>
          </p:cNvSpPr>
          <p:nvPr/>
        </p:nvSpPr>
        <p:spPr bwMode="auto">
          <a:xfrm flipV="1">
            <a:off x="1604963" y="4694238"/>
            <a:ext cx="311785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39" name="Line 37"/>
          <p:cNvSpPr>
            <a:spLocks noChangeShapeType="1"/>
          </p:cNvSpPr>
          <p:nvPr/>
        </p:nvSpPr>
        <p:spPr bwMode="auto">
          <a:xfrm flipV="1">
            <a:off x="1555750" y="5468938"/>
            <a:ext cx="1981200" cy="249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1154113" y="5938838"/>
            <a:ext cx="16176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Meter Agent</a:t>
            </a:r>
            <a:endParaRPr lang="en-AU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title"/>
          </p:nvPr>
        </p:nvSpPr>
        <p:spPr>
          <a:xfrm>
            <a:off x="314325" y="274638"/>
            <a:ext cx="84740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Typical unbundled invoice large sites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713663" y="1768475"/>
            <a:ext cx="12588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Contestable.  Prices vary by supplier.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7615238" y="1677988"/>
            <a:ext cx="1555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" name="Right Brace 21"/>
          <p:cNvSpPr/>
          <p:nvPr/>
        </p:nvSpPr>
        <p:spPr>
          <a:xfrm>
            <a:off x="7618413" y="2759075"/>
            <a:ext cx="153987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" name="Right Brace 22"/>
          <p:cNvSpPr/>
          <p:nvPr/>
        </p:nvSpPr>
        <p:spPr>
          <a:xfrm>
            <a:off x="7620000" y="3784600"/>
            <a:ext cx="1555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4" name="Right Brace 23"/>
          <p:cNvSpPr/>
          <p:nvPr/>
        </p:nvSpPr>
        <p:spPr>
          <a:xfrm>
            <a:off x="7621588" y="4729163"/>
            <a:ext cx="155575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 flipH="1">
            <a:off x="7724775" y="2743200"/>
            <a:ext cx="11874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Non-Contestable.  Prices vary by location.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7747000" y="3784600"/>
            <a:ext cx="139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Non-Contestable.  Prices vary by state.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7724775" y="4830763"/>
            <a:ext cx="1150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latin typeface="+mn-lt"/>
              </a:rPr>
              <a:t>Contestable.  Prices vary by supplier.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Bundled v Unbundled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Typical sites on bundled billing:</a:t>
            </a:r>
          </a:p>
          <a:p>
            <a:pPr lvl="1" eaLnBrk="1" hangingPunct="1"/>
            <a:r>
              <a:rPr lang="en-US" sz="2000" smtClean="0"/>
              <a:t>Sites that have remained on franchise tariffs.</a:t>
            </a:r>
          </a:p>
          <a:p>
            <a:pPr lvl="1" eaLnBrk="1" hangingPunct="1"/>
            <a:r>
              <a:rPr lang="en-US" sz="2000" smtClean="0"/>
              <a:t>Domestic supplies</a:t>
            </a:r>
          </a:p>
          <a:p>
            <a:pPr lvl="1" eaLnBrk="1" hangingPunct="1"/>
            <a:r>
              <a:rPr lang="en-US" sz="2000" smtClean="0"/>
              <a:t>Small contract electricity supplies (&lt;$25k annual spend)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Typical sites on unbundled billing</a:t>
            </a:r>
          </a:p>
          <a:p>
            <a:pPr lvl="1" eaLnBrk="1" hangingPunct="1"/>
            <a:r>
              <a:rPr lang="en-US" sz="2000" smtClean="0"/>
              <a:t>Large contract electricity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Charge components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Energy – generator, retail margin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Network – transmission + distribution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Market – NEM fees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Metering – fee for each metering point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Environmental – renewable energy, retailer obligation scheme pass-through fees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Charges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Account for the physical commodity used by the customer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Largest negotiable cost element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Quoted and charged in $/MWh or c/kWh</a:t>
            </a:r>
          </a:p>
          <a:p>
            <a:pPr lvl="1" eaLnBrk="1" hangingPunct="1"/>
            <a:r>
              <a:rPr lang="en-US" sz="2000" smtClean="0"/>
              <a:t>For large sites, prices usually split into Peak and Off Peak periods (plus a shoulder period in ACT and NSW).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Contract rates will be escalated by losses when invoiced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Determined by the underlying futures market prices when contracting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Energy lost between generation and the point of use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Expressed as a percent (e.g. 4.8%) or a factor (e.g. 1.048)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Only apply on unbundled pricing arrangements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Will cause your billed rates to differ from your contract rates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Energy rates escalated by DLF and TLF multiplied together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Environmental and market charges escalated by DLF only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Network and metering charges are not impacted by losses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Updated annually from 1 July by the Australian Energy Market Operator and published on their website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So, from 1 July your billed rates may change, even if your contract rates haven’t!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8064500" cy="1470025"/>
          </a:xfrm>
        </p:spPr>
        <p:txBody>
          <a:bodyPr/>
          <a:lstStyle/>
          <a:p>
            <a:pPr eaLnBrk="1" hangingPunct="1"/>
            <a:r>
              <a:rPr lang="en-US" smtClean="0"/>
              <a:t>Overview of Energy Markets Deregulation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Environmental Charges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Federal and State Government schemes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Allow retailers to pass on the costs of meeting legislated environmental schemes to the end user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b="1" dirty="0" smtClean="0"/>
              <a:t>Are</a:t>
            </a:r>
            <a:r>
              <a:rPr lang="en-US" sz="2600" dirty="0" smtClean="0"/>
              <a:t> </a:t>
            </a:r>
            <a:r>
              <a:rPr lang="en-US" sz="2600" b="1" dirty="0" smtClean="0"/>
              <a:t>a negotiable element</a:t>
            </a:r>
            <a:r>
              <a:rPr lang="en-US" sz="2600" dirty="0" smtClean="0"/>
              <a:t> of your contract/billing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Differences between retailers’ </a:t>
            </a:r>
            <a:r>
              <a:rPr lang="en-US" sz="2200" dirty="0" err="1" smtClean="0"/>
              <a:t>enviro</a:t>
            </a:r>
            <a:r>
              <a:rPr lang="en-US" sz="2200" dirty="0" smtClean="0"/>
              <a:t> prices can be greater than the differences between their energy prices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Important to </a:t>
            </a:r>
            <a:r>
              <a:rPr lang="en-US" sz="2200" dirty="0" err="1" smtClean="0"/>
              <a:t>analyse</a:t>
            </a:r>
            <a:r>
              <a:rPr lang="en-US" sz="2200" dirty="0" smtClean="0"/>
              <a:t> combined energy and </a:t>
            </a:r>
            <a:r>
              <a:rPr lang="en-US" sz="2200" dirty="0" err="1" smtClean="0"/>
              <a:t>enviro</a:t>
            </a:r>
            <a:r>
              <a:rPr lang="en-US" sz="2200" dirty="0" smtClean="0"/>
              <a:t> rates when comparing retailer offers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Are escalated on bills by the Distribution Loss Factor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Depending on the State, </a:t>
            </a:r>
            <a:r>
              <a:rPr lang="en-US" sz="2600" dirty="0" err="1" smtClean="0"/>
              <a:t>enviro</a:t>
            </a:r>
            <a:r>
              <a:rPr lang="en-US" sz="2600" dirty="0" smtClean="0"/>
              <a:t> charges will form around 4-10% of total bill costs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600" dirty="0" smtClean="0"/>
              <a:t>If you don’t request firm </a:t>
            </a:r>
            <a:r>
              <a:rPr lang="en-US" sz="2600" dirty="0" err="1" smtClean="0"/>
              <a:t>enviro</a:t>
            </a:r>
            <a:r>
              <a:rPr lang="en-US" sz="2600" dirty="0" smtClean="0"/>
              <a:t> prices, your retailer will usually amend prices during the contract to follow market movements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Charges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 dirty="0" smtClean="0"/>
              <a:t>Covers the ‘poles and wires’ costs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 dirty="0" smtClean="0"/>
              <a:t>Passed through at cost by your electricity supplier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 dirty="0" smtClean="0"/>
              <a:t>Charge structures are designed to incentivize customers to use electricity in a way that relieves stress on the supply network – e.g. peak/</a:t>
            </a:r>
            <a:r>
              <a:rPr lang="en-US" sz="3100" dirty="0" err="1" smtClean="0"/>
              <a:t>offpeak</a:t>
            </a:r>
            <a:r>
              <a:rPr lang="en-US" sz="3100" dirty="0" smtClean="0"/>
              <a:t> rates, </a:t>
            </a:r>
            <a:r>
              <a:rPr lang="en-US" sz="3100" dirty="0" err="1" smtClean="0"/>
              <a:t>kVA</a:t>
            </a:r>
            <a:r>
              <a:rPr lang="en-US" sz="3100" dirty="0" smtClean="0"/>
              <a:t> demand charges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 dirty="0" smtClean="0"/>
              <a:t>Prices fully regulated and set annually (usually)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 dirty="0" smtClean="0"/>
              <a:t>Most network providers give the customer several choices of network tariff.  The lowest cost option can be selected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3100" dirty="0" smtClean="0"/>
              <a:t>Typically form 30-50% of bill costs depending on site location and type of usage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This proportion is increasing due to significant investment requirements across the networks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For example, NSW network prices increased by around 20% from 1 July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Market Charges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Costs applied by the Australian Energy Market Operator for running the market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Retailers can recover AEMO’s costs from the customer by passing through charges on invoices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Two charges which change each 1 July: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AEMO Ancillary Services Fee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AEMO Market Participation Fee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Both charges will usually amount to &lt;1% of total bill cost, and are non-negotiable, so significant management is not merited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Metering Charges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AU" sz="2400" dirty="0" smtClean="0"/>
              <a:t>Covers the costs of installing and maintaining a site’s electricity meter, as well as recording and processing usage data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AU" sz="2400" dirty="0" smtClean="0"/>
              <a:t>Is a negotiable charge element: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Customers can contract directly with a metering provider and ask retailer to pass through costs; or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If the Customer does not nominate a metering provider, the retailer will appoint one on the customers behalf.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AU" sz="2400" dirty="0" smtClean="0"/>
              <a:t>Typically, a saving of $100-200/per meter per annum (10%-20%) can be made under option 1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AU" sz="2400" dirty="0" smtClean="0"/>
              <a:t>Advantages of Contracting Directly with a Metering Provider: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Typically lower metering charges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Direct access to online metering data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Usage alarms (high demand etc)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Linking other utilities for reporting (water, gas)</a:t>
            </a:r>
          </a:p>
          <a:p>
            <a:pPr lvl="1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2000" dirty="0" smtClean="0"/>
              <a:t>Loss of supply notification</a:t>
            </a:r>
            <a:endParaRPr lang="en-US" sz="2400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GreenPower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Some customers choose to make a voluntary purchase of electricity generated from renewable sources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“GreenPower” is the Federal Government’s renewable energy program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Purchasing GreenPower is purely a ‘bolt-on’ purchase</a:t>
            </a:r>
          </a:p>
          <a:p>
            <a:pPr lvl="1" eaLnBrk="1" hangingPunct="1"/>
            <a:r>
              <a:rPr lang="en-US" sz="2000" smtClean="0"/>
              <a:t>There is no alteration to your physical supply of electricity</a:t>
            </a:r>
          </a:p>
          <a:p>
            <a:pPr lvl="1" eaLnBrk="1" hangingPunct="1"/>
            <a:r>
              <a:rPr lang="en-US" sz="2000" smtClean="0"/>
              <a:t>GreenPower and electricity purchases can be ‘decoupled’ and bought through different providers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The Futures Market is the main driver of energy contract rates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Network charges are regulated, but savings can often be made by switching tariffs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Losses apply to energy, environmental and market charges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Environmental charges are separately negotiable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Metering services can be contracted separately and passed through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8064500" cy="1470025"/>
          </a:xfrm>
        </p:spPr>
        <p:txBody>
          <a:bodyPr/>
          <a:lstStyle/>
          <a:p>
            <a:pPr eaLnBrk="1" hangingPunct="1"/>
            <a:r>
              <a:rPr lang="en-US" smtClean="0"/>
              <a:t>Contract Negotiation - Key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Contract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08063" y="2225675"/>
            <a:ext cx="7653337" cy="406400"/>
          </a:xfrm>
          <a:prstGeom prst="rect">
            <a:avLst/>
          </a:prstGeom>
          <a:solidFill>
            <a:srgbClr val="DD622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AU" sz="2000" dirty="0">
                <a:latin typeface="+mn-lt"/>
              </a:rPr>
              <a:t>1. Fixed price fixed volume forward contracting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022350" y="3241675"/>
            <a:ext cx="7637463" cy="40005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20000"/>
              </a:spcBef>
              <a:defRPr/>
            </a:pPr>
            <a:r>
              <a:rPr lang="en-AU" sz="2000" dirty="0">
                <a:latin typeface="+mn-lt"/>
              </a:rPr>
              <a:t>3. Fixed block purchase (e.g. with generator) with partial pool exposure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1050925" y="3767138"/>
            <a:ext cx="7607300" cy="40005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20000"/>
              </a:spcBef>
              <a:defRPr/>
            </a:pPr>
            <a:r>
              <a:rPr lang="en-AU" sz="2000" dirty="0">
                <a:latin typeface="+mn-lt"/>
              </a:rPr>
              <a:t>4. Portfolio purchase of fixed volume (partial pool exposure)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028700" y="4289425"/>
            <a:ext cx="7632700" cy="7112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20000"/>
              </a:spcBef>
              <a:defRPr/>
            </a:pPr>
            <a:r>
              <a:rPr lang="en-AU" sz="2000" dirty="0">
                <a:latin typeface="+mn-lt"/>
              </a:rPr>
              <a:t>5. Managed pool exposure with active demand management or financial cover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019175" y="5140325"/>
            <a:ext cx="7635875" cy="4064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AU" sz="2000" dirty="0">
                <a:latin typeface="+mn-lt"/>
              </a:rPr>
              <a:t>6. Pool price pass-through 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022350" y="2733675"/>
            <a:ext cx="7635875" cy="40640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>
              <a:spcBef>
                <a:spcPct val="20000"/>
              </a:spcBef>
              <a:defRPr/>
            </a:pPr>
            <a:r>
              <a:rPr lang="en-AU" sz="2000" dirty="0">
                <a:latin typeface="+mn-lt"/>
              </a:rPr>
              <a:t>2. Flexible forward purchase of variable volume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rot="16200000" flipH="1">
            <a:off x="-1043781" y="3883819"/>
            <a:ext cx="3354387" cy="1587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157163" y="1690688"/>
            <a:ext cx="5764212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b="1" dirty="0">
                <a:solidFill>
                  <a:srgbClr val="00B050"/>
                </a:solidFill>
                <a:latin typeface="+mn-lt"/>
              </a:rPr>
              <a:t>Decreasing budget certainty, but </a:t>
            </a:r>
            <a:r>
              <a:rPr lang="en-AU" b="1" i="1" dirty="0">
                <a:solidFill>
                  <a:srgbClr val="00B050"/>
                </a:solidFill>
                <a:latin typeface="+mn-lt"/>
              </a:rPr>
              <a:t>potentially</a:t>
            </a:r>
            <a:r>
              <a:rPr lang="en-AU" b="1" dirty="0">
                <a:solidFill>
                  <a:srgbClr val="00B050"/>
                </a:solidFill>
                <a:latin typeface="+mn-lt"/>
              </a:rPr>
              <a:t> higher reward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2339975" y="5680075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Over 95% of contract customers use Option 1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a contract cover?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762125"/>
            <a:ext cx="8086725" cy="4252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Energy price and quantity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Contribution to mandatory environmental obligations (RECs, NGACs, GECs etc)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Metering (optional)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Account management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Billing</a:t>
            </a:r>
            <a:endParaRPr lang="en-AU" sz="2400" i="1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400" i="1" smtClean="0"/>
              <a:t>Not: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sz="2400" smtClean="0"/>
              <a:t>Delivery of energy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sz="2400" smtClean="0"/>
              <a:t>Security of supply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sz="2400" smtClean="0"/>
              <a:t>Regulated charges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AU" sz="2400" smtClean="0"/>
              <a:t>Losses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1–Fixed Price Fixed Volume</a:t>
            </a:r>
            <a:endParaRPr lang="en-AU" smtClean="0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flipV="1">
            <a:off x="1189038" y="1943100"/>
            <a:ext cx="0" cy="387508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201738" y="3675063"/>
            <a:ext cx="1339850" cy="2119312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AU" dirty="0">
              <a:latin typeface="LindeDaxPowerPoint" pitchFamily="34" charset="0"/>
            </a:endParaRPr>
          </a:p>
          <a:p>
            <a:pPr algn="ctr">
              <a:defRPr/>
            </a:pPr>
            <a:r>
              <a:rPr lang="en-AU" dirty="0">
                <a:latin typeface="+mn-lt"/>
              </a:rPr>
              <a:t>2011</a:t>
            </a:r>
          </a:p>
          <a:p>
            <a:pPr algn="ctr">
              <a:defRPr/>
            </a:pPr>
            <a:endParaRPr lang="en-AU" dirty="0">
              <a:latin typeface="+mn-lt"/>
            </a:endParaRPr>
          </a:p>
          <a:p>
            <a:pPr algn="ctr">
              <a:defRPr/>
            </a:pPr>
            <a:r>
              <a:rPr lang="en-AU" dirty="0">
                <a:latin typeface="+mn-lt"/>
              </a:rPr>
              <a:t>360 </a:t>
            </a:r>
            <a:r>
              <a:rPr lang="en-AU" dirty="0" err="1">
                <a:latin typeface="+mn-lt"/>
              </a:rPr>
              <a:t>GWh</a:t>
            </a:r>
            <a:r>
              <a:rPr lang="en-AU" dirty="0">
                <a:latin typeface="+mn-lt"/>
              </a:rPr>
              <a:t> annual volume +/- 36 </a:t>
            </a:r>
            <a:r>
              <a:rPr lang="en-AU" dirty="0" err="1">
                <a:latin typeface="+mn-lt"/>
              </a:rPr>
              <a:t>GWh</a:t>
            </a:r>
            <a:r>
              <a:rPr lang="en-AU" dirty="0">
                <a:latin typeface="+mn-lt"/>
              </a:rPr>
              <a:t>.</a:t>
            </a: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536825" y="3551238"/>
            <a:ext cx="1328738" cy="2238375"/>
          </a:xfrm>
          <a:prstGeom prst="rect">
            <a:avLst/>
          </a:prstGeom>
          <a:solidFill>
            <a:srgbClr val="DD622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AU" dirty="0">
              <a:latin typeface="Arial" charset="0"/>
            </a:endParaRPr>
          </a:p>
          <a:p>
            <a:pPr algn="ctr">
              <a:defRPr/>
            </a:pPr>
            <a:endParaRPr lang="en-AU" dirty="0">
              <a:latin typeface="Arial" charset="0"/>
            </a:endParaRPr>
          </a:p>
          <a:p>
            <a:pPr algn="ctr">
              <a:defRPr/>
            </a:pPr>
            <a:r>
              <a:rPr lang="en-AU" dirty="0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en-AU" dirty="0">
                <a:latin typeface="+mn-lt"/>
              </a:rPr>
              <a:t>370 </a:t>
            </a:r>
            <a:r>
              <a:rPr lang="en-AU" dirty="0" err="1">
                <a:latin typeface="+mn-lt"/>
              </a:rPr>
              <a:t>GWh</a:t>
            </a:r>
            <a:r>
              <a:rPr lang="en-AU" dirty="0">
                <a:latin typeface="+mn-lt"/>
              </a:rPr>
              <a:t> annual volume +/- 37 </a:t>
            </a:r>
            <a:r>
              <a:rPr lang="en-AU" dirty="0" err="1">
                <a:latin typeface="+mn-lt"/>
              </a:rPr>
              <a:t>GWh</a:t>
            </a:r>
            <a:r>
              <a:rPr lang="en-AU" dirty="0">
                <a:latin typeface="+mn-lt"/>
              </a:rPr>
              <a:t>.</a:t>
            </a:r>
          </a:p>
        </p:txBody>
      </p:sp>
      <p:sp>
        <p:nvSpPr>
          <p:cNvPr id="44038" name="Freeform 6"/>
          <p:cNvSpPr>
            <a:spLocks/>
          </p:cNvSpPr>
          <p:nvPr/>
        </p:nvSpPr>
        <p:spPr bwMode="auto">
          <a:xfrm>
            <a:off x="1189038" y="2325688"/>
            <a:ext cx="7173912" cy="1924050"/>
          </a:xfrm>
          <a:custGeom>
            <a:avLst/>
            <a:gdLst>
              <a:gd name="T0" fmla="*/ 0 w 4848"/>
              <a:gd name="T1" fmla="*/ 2147483647 h 1324"/>
              <a:gd name="T2" fmla="*/ 2147483647 w 4848"/>
              <a:gd name="T3" fmla="*/ 2147483647 h 1324"/>
              <a:gd name="T4" fmla="*/ 2147483647 w 4848"/>
              <a:gd name="T5" fmla="*/ 2147483647 h 1324"/>
              <a:gd name="T6" fmla="*/ 2147483647 w 4848"/>
              <a:gd name="T7" fmla="*/ 2147483647 h 1324"/>
              <a:gd name="T8" fmla="*/ 2147483647 w 4848"/>
              <a:gd name="T9" fmla="*/ 2147483647 h 1324"/>
              <a:gd name="T10" fmla="*/ 2147483647 w 4848"/>
              <a:gd name="T11" fmla="*/ 2147483647 h 1324"/>
              <a:gd name="T12" fmla="*/ 2147483647 w 4848"/>
              <a:gd name="T13" fmla="*/ 2147483647 h 1324"/>
              <a:gd name="T14" fmla="*/ 2147483647 w 4848"/>
              <a:gd name="T15" fmla="*/ 2147483647 h 1324"/>
              <a:gd name="T16" fmla="*/ 2147483647 w 4848"/>
              <a:gd name="T17" fmla="*/ 2147483647 h 1324"/>
              <a:gd name="T18" fmla="*/ 2147483647 w 4848"/>
              <a:gd name="T19" fmla="*/ 2147483647 h 1324"/>
              <a:gd name="T20" fmla="*/ 2147483647 w 4848"/>
              <a:gd name="T21" fmla="*/ 2147483647 h 1324"/>
              <a:gd name="T22" fmla="*/ 2147483647 w 4848"/>
              <a:gd name="T23" fmla="*/ 2147483647 h 1324"/>
              <a:gd name="T24" fmla="*/ 2147483647 w 4848"/>
              <a:gd name="T25" fmla="*/ 2147483647 h 1324"/>
              <a:gd name="T26" fmla="*/ 2147483647 w 4848"/>
              <a:gd name="T27" fmla="*/ 2147483647 h 1324"/>
              <a:gd name="T28" fmla="*/ 2147483647 w 4848"/>
              <a:gd name="T29" fmla="*/ 2147483647 h 1324"/>
              <a:gd name="T30" fmla="*/ 2147483647 w 4848"/>
              <a:gd name="T31" fmla="*/ 2147483647 h 1324"/>
              <a:gd name="T32" fmla="*/ 2147483647 w 4848"/>
              <a:gd name="T33" fmla="*/ 2147483647 h 1324"/>
              <a:gd name="T34" fmla="*/ 2147483647 w 4848"/>
              <a:gd name="T35" fmla="*/ 2147483647 h 1324"/>
              <a:gd name="T36" fmla="*/ 2147483647 w 4848"/>
              <a:gd name="T37" fmla="*/ 2147483647 h 1324"/>
              <a:gd name="T38" fmla="*/ 2147483647 w 4848"/>
              <a:gd name="T39" fmla="*/ 2147483647 h 13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48"/>
              <a:gd name="T61" fmla="*/ 0 h 1324"/>
              <a:gd name="T62" fmla="*/ 4848 w 4848"/>
              <a:gd name="T63" fmla="*/ 1324 h 13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48" h="1324">
                <a:moveTo>
                  <a:pt x="0" y="885"/>
                </a:moveTo>
                <a:cubicBezTo>
                  <a:pt x="123" y="798"/>
                  <a:pt x="246" y="711"/>
                  <a:pt x="340" y="711"/>
                </a:cubicBezTo>
                <a:cubicBezTo>
                  <a:pt x="434" y="711"/>
                  <a:pt x="491" y="857"/>
                  <a:pt x="567" y="885"/>
                </a:cubicBezTo>
                <a:cubicBezTo>
                  <a:pt x="643" y="913"/>
                  <a:pt x="719" y="913"/>
                  <a:pt x="794" y="885"/>
                </a:cubicBezTo>
                <a:cubicBezTo>
                  <a:pt x="869" y="857"/>
                  <a:pt x="945" y="711"/>
                  <a:pt x="1020" y="711"/>
                </a:cubicBezTo>
                <a:cubicBezTo>
                  <a:pt x="1095" y="711"/>
                  <a:pt x="1190" y="814"/>
                  <a:pt x="1247" y="885"/>
                </a:cubicBezTo>
                <a:cubicBezTo>
                  <a:pt x="1304" y="956"/>
                  <a:pt x="1301" y="1075"/>
                  <a:pt x="1361" y="1148"/>
                </a:cubicBezTo>
                <a:cubicBezTo>
                  <a:pt x="1421" y="1221"/>
                  <a:pt x="1527" y="1324"/>
                  <a:pt x="1609" y="1324"/>
                </a:cubicBezTo>
                <a:cubicBezTo>
                  <a:pt x="1691" y="1324"/>
                  <a:pt x="1775" y="1223"/>
                  <a:pt x="1856" y="1150"/>
                </a:cubicBezTo>
                <a:cubicBezTo>
                  <a:pt x="1937" y="1077"/>
                  <a:pt x="2020" y="987"/>
                  <a:pt x="2098" y="885"/>
                </a:cubicBezTo>
                <a:cubicBezTo>
                  <a:pt x="2176" y="783"/>
                  <a:pt x="2233" y="675"/>
                  <a:pt x="2325" y="535"/>
                </a:cubicBezTo>
                <a:cubicBezTo>
                  <a:pt x="2417" y="395"/>
                  <a:pt x="2557" y="0"/>
                  <a:pt x="2651" y="44"/>
                </a:cubicBezTo>
                <a:cubicBezTo>
                  <a:pt x="2745" y="88"/>
                  <a:pt x="2805" y="629"/>
                  <a:pt x="2892" y="798"/>
                </a:cubicBezTo>
                <a:cubicBezTo>
                  <a:pt x="2979" y="967"/>
                  <a:pt x="3085" y="1061"/>
                  <a:pt x="3175" y="1061"/>
                </a:cubicBezTo>
                <a:cubicBezTo>
                  <a:pt x="3265" y="1061"/>
                  <a:pt x="3345" y="885"/>
                  <a:pt x="3430" y="798"/>
                </a:cubicBezTo>
                <a:cubicBezTo>
                  <a:pt x="3515" y="711"/>
                  <a:pt x="3605" y="550"/>
                  <a:pt x="3685" y="535"/>
                </a:cubicBezTo>
                <a:cubicBezTo>
                  <a:pt x="3765" y="519"/>
                  <a:pt x="3818" y="653"/>
                  <a:pt x="3912" y="711"/>
                </a:cubicBezTo>
                <a:cubicBezTo>
                  <a:pt x="4006" y="770"/>
                  <a:pt x="4148" y="826"/>
                  <a:pt x="4252" y="885"/>
                </a:cubicBezTo>
                <a:cubicBezTo>
                  <a:pt x="4356" y="944"/>
                  <a:pt x="4437" y="1089"/>
                  <a:pt x="4536" y="1061"/>
                </a:cubicBezTo>
                <a:cubicBezTo>
                  <a:pt x="4635" y="1033"/>
                  <a:pt x="4741" y="872"/>
                  <a:pt x="4848" y="71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 flipV="1">
            <a:off x="3552825" y="2336800"/>
            <a:ext cx="14288" cy="1836738"/>
          </a:xfrm>
          <a:prstGeom prst="line">
            <a:avLst/>
          </a:prstGeom>
          <a:noFill/>
          <a:ln w="76200">
            <a:solidFill>
              <a:srgbClr val="FA311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844675" y="1711325"/>
            <a:ext cx="560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b="1" dirty="0">
                <a:solidFill>
                  <a:srgbClr val="FA3110"/>
                </a:solidFill>
                <a:latin typeface="+mn-lt"/>
              </a:rPr>
              <a:t>Retailer </a:t>
            </a:r>
            <a:r>
              <a:rPr lang="en-AU" dirty="0">
                <a:solidFill>
                  <a:srgbClr val="FA3110"/>
                </a:solidFill>
                <a:latin typeface="+mn-lt"/>
              </a:rPr>
              <a:t>carries volume risk (within +/- 10% of nominated </a:t>
            </a:r>
          </a:p>
          <a:p>
            <a:pPr>
              <a:defRPr/>
            </a:pPr>
            <a:r>
              <a:rPr lang="en-AU" dirty="0">
                <a:solidFill>
                  <a:srgbClr val="FA3110"/>
                </a:solidFill>
                <a:latin typeface="+mn-lt"/>
              </a:rPr>
              <a:t>annual volume) as well as risk of demand fluctuations.</a:t>
            </a:r>
            <a:endParaRPr lang="en-US" dirty="0">
              <a:solidFill>
                <a:srgbClr val="FA3110"/>
              </a:solidFill>
              <a:latin typeface="+mn-lt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1190625" y="5800725"/>
            <a:ext cx="702945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2047875" y="5980113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1176338" y="5978525"/>
            <a:ext cx="35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3400425" y="59785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>
            <a:off x="2528888" y="5976938"/>
            <a:ext cx="3524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4756150" y="59785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flipH="1">
            <a:off x="3884613" y="5976938"/>
            <a:ext cx="3524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6110288" y="59785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flipH="1">
            <a:off x="5238750" y="5976938"/>
            <a:ext cx="3524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7466013" y="59769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6594475" y="5975350"/>
            <a:ext cx="352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1471613" y="5807075"/>
            <a:ext cx="6016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+mn-lt"/>
              </a:rPr>
              <a:t>2011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2824163" y="5807075"/>
            <a:ext cx="6016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+mn-lt"/>
              </a:rPr>
              <a:t>2012</a:t>
            </a:r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4179888" y="5807075"/>
            <a:ext cx="6016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+mn-lt"/>
              </a:rPr>
              <a:t>2013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5534025" y="5807075"/>
            <a:ext cx="601663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+mn-lt"/>
              </a:rPr>
              <a:t>2014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6889750" y="5805488"/>
            <a:ext cx="60166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+mn-lt"/>
              </a:rPr>
              <a:t>2015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158750" y="1844675"/>
            <a:ext cx="9937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b="1" dirty="0">
                <a:latin typeface="+mn-lt"/>
              </a:rPr>
              <a:t>MW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en-AU" b="1" dirty="0">
                <a:latin typeface="+mn-lt"/>
              </a:rPr>
              <a:t>Demand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2622550" y="3998913"/>
            <a:ext cx="652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dirty="0">
                <a:latin typeface="+mn-lt"/>
              </a:rPr>
              <a:t>2012</a:t>
            </a:r>
            <a:endParaRPr lang="en-US" dirty="0">
              <a:latin typeface="+mn-lt"/>
            </a:endParaRPr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3881438" y="3552825"/>
            <a:ext cx="1328737" cy="2238375"/>
          </a:xfrm>
          <a:prstGeom prst="rect">
            <a:avLst/>
          </a:prstGeom>
          <a:noFill/>
          <a:ln w="9525" algn="ctr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AU"/>
          </a:p>
          <a:p>
            <a:pPr algn="ctr"/>
            <a:r>
              <a:rPr lang="en-AU"/>
              <a:t> </a:t>
            </a:r>
          </a:p>
          <a:p>
            <a:pPr algn="ctr"/>
            <a:endParaRPr lang="en-AU"/>
          </a:p>
        </p:txBody>
      </p:sp>
      <p:sp>
        <p:nvSpPr>
          <p:cNvPr id="44060" name="Rectangle 28"/>
          <p:cNvSpPr>
            <a:spLocks noChangeArrowheads="1"/>
          </p:cNvSpPr>
          <p:nvPr/>
        </p:nvSpPr>
        <p:spPr bwMode="auto">
          <a:xfrm>
            <a:off x="6526213" y="3625850"/>
            <a:ext cx="1328737" cy="2152650"/>
          </a:xfrm>
          <a:prstGeom prst="rect">
            <a:avLst/>
          </a:prstGeom>
          <a:noFill/>
          <a:ln w="9525" algn="ctr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AU"/>
          </a:p>
          <a:p>
            <a:pPr algn="ctr"/>
            <a:endParaRPr lang="en-AU"/>
          </a:p>
          <a:p>
            <a:pPr algn="ctr"/>
            <a:r>
              <a:rPr lang="en-AU"/>
              <a:t> </a:t>
            </a:r>
          </a:p>
          <a:p>
            <a:pPr algn="ctr"/>
            <a:endParaRPr lang="en-AU"/>
          </a:p>
        </p:txBody>
      </p:sp>
      <p:sp>
        <p:nvSpPr>
          <p:cNvPr id="44061" name="Rectangle 29"/>
          <p:cNvSpPr>
            <a:spLocks noChangeArrowheads="1"/>
          </p:cNvSpPr>
          <p:nvPr/>
        </p:nvSpPr>
        <p:spPr bwMode="auto">
          <a:xfrm>
            <a:off x="5199063" y="3411538"/>
            <a:ext cx="1328737" cy="2368550"/>
          </a:xfrm>
          <a:prstGeom prst="rect">
            <a:avLst/>
          </a:prstGeom>
          <a:noFill/>
          <a:ln w="9525" algn="ctr">
            <a:solidFill>
              <a:schemeClr val="bg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AU"/>
          </a:p>
          <a:p>
            <a:pPr algn="ctr"/>
            <a:endParaRPr lang="en-AU"/>
          </a:p>
          <a:p>
            <a:pPr algn="ctr"/>
            <a:r>
              <a:rPr lang="en-AU"/>
              <a:t> </a:t>
            </a:r>
          </a:p>
          <a:p>
            <a:pPr algn="ctr"/>
            <a:endParaRPr lang="en-AU"/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4071938" y="4144963"/>
            <a:ext cx="3659187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Fully positioned for 2011 &amp; 2012  electricity requirements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latin typeface="+mn-lt"/>
              </a:rPr>
              <a:t>Need to buy for 2013 onwards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7412038" y="3049588"/>
            <a:ext cx="14954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b="1" dirty="0">
                <a:latin typeface="+mn-lt"/>
              </a:rPr>
              <a:t>Actual Demand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beh_n0mt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895475"/>
            <a:ext cx="19351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oiesjfnq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4419600"/>
            <a:ext cx="1693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mzsyyjqu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1898650"/>
            <a:ext cx="15430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iw3v_rbc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1873250"/>
            <a:ext cx="167163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2655888" y="2038350"/>
            <a:ext cx="760412" cy="485775"/>
          </a:xfrm>
          <a:prstGeom prst="rightArrow">
            <a:avLst>
              <a:gd name="adj1" fmla="val 50000"/>
              <a:gd name="adj2" fmla="val 39134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6770688" y="3340100"/>
            <a:ext cx="447675" cy="976313"/>
          </a:xfrm>
          <a:prstGeom prst="downArrow">
            <a:avLst>
              <a:gd name="adj1" fmla="val 50000"/>
              <a:gd name="adj2" fmla="val 54521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5140325" y="2101850"/>
            <a:ext cx="901700" cy="485775"/>
          </a:xfrm>
          <a:prstGeom prst="rightArrow">
            <a:avLst>
              <a:gd name="adj1" fmla="val 50000"/>
              <a:gd name="adj2" fmla="val 46405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AU"/>
          </a:p>
        </p:txBody>
      </p:sp>
      <p:sp>
        <p:nvSpPr>
          <p:cNvPr id="176138" name="AutoShape 10"/>
          <p:cNvSpPr>
            <a:spLocks noChangeArrowheads="1"/>
          </p:cNvSpPr>
          <p:nvPr/>
        </p:nvSpPr>
        <p:spPr bwMode="auto">
          <a:xfrm>
            <a:off x="3287713" y="3867150"/>
            <a:ext cx="1466850" cy="736600"/>
          </a:xfrm>
          <a:prstGeom prst="flowChartProcess">
            <a:avLst/>
          </a:prstGeom>
          <a:solidFill>
            <a:srgbClr val="00CCFF"/>
          </a:solidFill>
          <a:ln w="12700">
            <a:solidFill>
              <a:srgbClr val="00CC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Retailer</a:t>
            </a:r>
            <a:endParaRPr lang="en-A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42" name="Freeform 11"/>
          <p:cNvSpPr>
            <a:spLocks/>
          </p:cNvSpPr>
          <p:nvPr/>
        </p:nvSpPr>
        <p:spPr bwMode="auto">
          <a:xfrm>
            <a:off x="2039938" y="3016250"/>
            <a:ext cx="1138237" cy="812800"/>
          </a:xfrm>
          <a:custGeom>
            <a:avLst/>
            <a:gdLst>
              <a:gd name="T0" fmla="*/ 0 w 776"/>
              <a:gd name="T1" fmla="*/ 0 h 512"/>
              <a:gd name="T2" fmla="*/ 2147483647 w 776"/>
              <a:gd name="T3" fmla="*/ 2147483647 h 512"/>
              <a:gd name="T4" fmla="*/ 0 60000 65536"/>
              <a:gd name="T5" fmla="*/ 0 60000 65536"/>
              <a:gd name="T6" fmla="*/ 0 w 776"/>
              <a:gd name="T7" fmla="*/ 0 h 512"/>
              <a:gd name="T8" fmla="*/ 776 w 776"/>
              <a:gd name="T9" fmla="*/ 512 h 5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76" h="512">
                <a:moveTo>
                  <a:pt x="0" y="0"/>
                </a:moveTo>
                <a:lnTo>
                  <a:pt x="776" y="512"/>
                </a:ln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2936875" y="5327650"/>
            <a:ext cx="5619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44" name="AutoShape 13"/>
          <p:cNvSpPr>
            <a:spLocks noChangeArrowheads="1"/>
          </p:cNvSpPr>
          <p:nvPr/>
        </p:nvSpPr>
        <p:spPr bwMode="auto">
          <a:xfrm>
            <a:off x="2960688" y="5403850"/>
            <a:ext cx="631825" cy="384175"/>
          </a:xfrm>
          <a:prstGeom prst="rightArrow">
            <a:avLst>
              <a:gd name="adj1" fmla="val 50000"/>
              <a:gd name="adj2" fmla="val 41116"/>
            </a:avLst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3744913" y="5226050"/>
            <a:ext cx="13255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Financial flows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3744913" y="5467350"/>
            <a:ext cx="16478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effectLst>
                  <a:outerShdw blurRad="38100" dist="38100" dir="2700000" algn="tl">
                    <a:srgbClr val="C0C0C0"/>
                  </a:outerShdw>
                </a:effectLst>
              </a:rPr>
              <a:t>Physical flow of power</a:t>
            </a:r>
            <a:endParaRPr lang="en-AU" sz="1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1119188" y="1628775"/>
            <a:ext cx="13128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Generator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3663950" y="1628775"/>
            <a:ext cx="1500188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 lines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6194425" y="1611313"/>
            <a:ext cx="1617663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Distribution lines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6078538" y="5597525"/>
            <a:ext cx="16764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 users</a:t>
            </a:r>
            <a:endParaRPr lang="en-AU" sz="1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51" name="Freeform 20"/>
          <p:cNvSpPr>
            <a:spLocks/>
          </p:cNvSpPr>
          <p:nvPr/>
        </p:nvSpPr>
        <p:spPr bwMode="auto">
          <a:xfrm>
            <a:off x="4811713" y="4667250"/>
            <a:ext cx="1149350" cy="508000"/>
          </a:xfrm>
          <a:custGeom>
            <a:avLst/>
            <a:gdLst>
              <a:gd name="T0" fmla="*/ 2147483647 w 784"/>
              <a:gd name="T1" fmla="*/ 2147483647 h 320"/>
              <a:gd name="T2" fmla="*/ 0 w 784"/>
              <a:gd name="T3" fmla="*/ 0 h 320"/>
              <a:gd name="T4" fmla="*/ 0 60000 65536"/>
              <a:gd name="T5" fmla="*/ 0 60000 65536"/>
              <a:gd name="T6" fmla="*/ 0 w 784"/>
              <a:gd name="T7" fmla="*/ 0 h 320"/>
              <a:gd name="T8" fmla="*/ 784 w 784"/>
              <a:gd name="T9" fmla="*/ 320 h 3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4" h="320">
                <a:moveTo>
                  <a:pt x="784" y="320"/>
                </a:move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4811713" y="3168650"/>
            <a:ext cx="1371600" cy="635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H="1">
            <a:off x="5187950" y="2813050"/>
            <a:ext cx="960438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1096963" y="4870450"/>
            <a:ext cx="1312862" cy="533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AEMO 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(regulator)</a:t>
            </a:r>
            <a:endParaRPr lang="en-A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1670050" y="3027363"/>
            <a:ext cx="11113" cy="17176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>
            <a:off x="2444750" y="4629150"/>
            <a:ext cx="808038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8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components</a:t>
            </a:r>
          </a:p>
        </p:txBody>
      </p:sp>
      <p:sp>
        <p:nvSpPr>
          <p:cNvPr id="18458" name="TextBox 25"/>
          <p:cNvSpPr txBox="1">
            <a:spLocks noChangeArrowheads="1"/>
          </p:cNvSpPr>
          <p:nvPr/>
        </p:nvSpPr>
        <p:spPr bwMode="auto">
          <a:xfrm>
            <a:off x="1128713" y="5842000"/>
            <a:ext cx="2063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AU" sz="1000"/>
              <a:t>Reproduced with kind permission</a:t>
            </a:r>
          </a:p>
          <a:p>
            <a:pPr eaLnBrk="1" hangingPunct="1"/>
            <a:r>
              <a:rPr lang="en-AU" sz="1000"/>
              <a:t> from Energetics Pty Ltd</a:t>
            </a:r>
          </a:p>
          <a:p>
            <a:pPr eaLnBrk="1" hangingPunct="1"/>
            <a:r>
              <a:rPr lang="en-AU" sz="1000"/>
              <a:t>© 2013</a:t>
            </a:r>
          </a:p>
          <a:p>
            <a:pPr eaLnBrk="1" hangingPunct="1"/>
            <a:endParaRPr lang="en-AU" sz="1000"/>
          </a:p>
          <a:p>
            <a:pPr eaLnBrk="1" hangingPunct="1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Option 1–Fixed Price Fixed Volume</a:t>
            </a:r>
            <a:endParaRPr lang="en-A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Customer agrees to buy from retailer for fixed price for a set term</a:t>
            </a:r>
          </a:p>
          <a:p>
            <a:pPr lvl="1" eaLnBrk="1" hangingPunct="1"/>
            <a:r>
              <a:rPr lang="en-US" sz="2000" smtClean="0"/>
              <a:t>“Standard” form of electricity contract</a:t>
            </a:r>
          </a:p>
        </p:txBody>
      </p:sp>
      <p:graphicFrame>
        <p:nvGraphicFramePr>
          <p:cNvPr id="273430" name="Group 22"/>
          <p:cNvGraphicFramePr>
            <a:graphicFrameLocks noGrp="1"/>
          </p:cNvGraphicFramePr>
          <p:nvPr/>
        </p:nvGraphicFramePr>
        <p:xfrm>
          <a:off x="941388" y="2959100"/>
          <a:ext cx="7377112" cy="2954338"/>
        </p:xfrm>
        <a:graphic>
          <a:graphicData uri="http://schemas.openxmlformats.org/drawingml/2006/table">
            <a:tbl>
              <a:tblPr/>
              <a:tblGrid>
                <a:gridCol w="3688556"/>
                <a:gridCol w="3688556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Advantages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6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Disadvantages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6225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 market risk is on retailer – no exposure to rising market prices.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benefits will be received if market prices fall during the contract.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Standard form of contract with low ongoing maintenance.</a:t>
                      </a: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Little flexibility should your requirements change mid-contract.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Price certainty – retail elements of an invoice will not change from the agreed rates.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Contract Options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762125"/>
            <a:ext cx="8401050" cy="4419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Majority of customers seek a fixed price-fixed volume contract  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Key Features:</a:t>
            </a:r>
          </a:p>
          <a:p>
            <a:pPr lvl="1" eaLnBrk="1" hangingPunct="1"/>
            <a:r>
              <a:rPr lang="en-US" sz="2000" smtClean="0"/>
              <a:t>Customer nominates annual energy usage for each contract year</a:t>
            </a:r>
          </a:p>
          <a:p>
            <a:pPr lvl="1" eaLnBrk="1" hangingPunct="1"/>
            <a:r>
              <a:rPr lang="en-US" sz="2000" smtClean="0"/>
              <a:t>Retailer provides fixed energy rates (and enviro rates if requested) for each contract year</a:t>
            </a:r>
          </a:p>
          <a:p>
            <a:pPr lvl="1" eaLnBrk="1" hangingPunct="1"/>
            <a:r>
              <a:rPr lang="en-US" sz="2000" smtClean="0"/>
              <a:t>Customer is permitted to use, typically, between 90% and 110% of the nominated annual volume at the agreed rates</a:t>
            </a:r>
          </a:p>
          <a:p>
            <a:pPr lvl="2" eaLnBrk="1" hangingPunct="1"/>
            <a:r>
              <a:rPr lang="en-US" sz="1800" smtClean="0"/>
              <a:t>Usage outside these bounds may incur penalties</a:t>
            </a:r>
          </a:p>
          <a:p>
            <a:pPr lvl="1" eaLnBrk="1" hangingPunct="1"/>
            <a:r>
              <a:rPr lang="en-US" sz="2000" smtClean="0"/>
              <a:t>No limits on demand</a:t>
            </a:r>
          </a:p>
          <a:p>
            <a:pPr lvl="1" eaLnBrk="1" hangingPunct="1"/>
            <a:r>
              <a:rPr lang="en-US" sz="2000" smtClean="0"/>
              <a:t>Network and market charges are passed through on billing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542925" y="1762125"/>
            <a:ext cx="8086725" cy="4313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Timing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Vital in a volatile market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Approvals process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Duration of contract sought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Short term (e.g. 12 month) contracts for new supplies to allow load profiles to be built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Volume &amp; site roll-in/roll-out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Environmental charges (RECs, White Certificate Schemes)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Option of franchise prices for new supplies in Queensland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Additional account services – are services such as electronic billing and data provision required?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Voluntary GreenPower</a:t>
            </a:r>
            <a:endParaRPr lang="en-AU" sz="24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000" smtClean="0"/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>
          <a:xfrm>
            <a:off x="258763" y="274638"/>
            <a:ext cx="8570912" cy="1143000"/>
          </a:xfrm>
        </p:spPr>
        <p:txBody>
          <a:bodyPr/>
          <a:lstStyle/>
          <a:p>
            <a:pPr eaLnBrk="1" hangingPunct="1"/>
            <a:r>
              <a:rPr lang="en-AU" smtClean="0"/>
              <a:t>Issues to consider when contracting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52400"/>
            <a:ext cx="8448675" cy="1144588"/>
          </a:xfrm>
        </p:spPr>
        <p:txBody>
          <a:bodyPr/>
          <a:lstStyle/>
          <a:p>
            <a:pPr eaLnBrk="1" hangingPunct="1"/>
            <a:r>
              <a:rPr lang="en-US" smtClean="0"/>
              <a:t>Procurement Process–Timing &amp; Approvals</a:t>
            </a:r>
            <a:endParaRPr lang="en-AU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1557338"/>
            <a:ext cx="7939087" cy="43926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Prices can vary significantly on a daily basis</a:t>
            </a:r>
          </a:p>
          <a:p>
            <a:pPr lvl="1" eaLnBrk="1" hangingPunct="1"/>
            <a:r>
              <a:rPr lang="en-US" sz="2000" smtClean="0"/>
              <a:t>Prepare to go to market at short-notice and take advantage of price dips</a:t>
            </a:r>
          </a:p>
          <a:p>
            <a:pPr lvl="1" eaLnBrk="1" hangingPunct="1"/>
            <a:r>
              <a:rPr lang="en-US" sz="2000" smtClean="0"/>
              <a:t>Important to streamline the procurement process in a volatile market</a:t>
            </a:r>
          </a:p>
          <a:p>
            <a:pPr lvl="1" eaLnBrk="1" hangingPunct="1"/>
            <a:r>
              <a:rPr lang="en-US" sz="2000" smtClean="0"/>
              <a:t>Reduce the offer validity period as much as possible in order to lower the retailer’s risk premium and maximise the likelihood that the offer is still available when accepting prices.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A $1/MWh market movement equates to a cost change of $50,000 per annum for a 50 GWh supply</a:t>
            </a:r>
          </a:p>
          <a:p>
            <a:pPr eaLnBrk="1" hangingPunct="1">
              <a:spcBef>
                <a:spcPct val="0"/>
              </a:spcBef>
            </a:pPr>
            <a:endParaRPr lang="en-US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762125"/>
            <a:ext cx="8180388" cy="4043363"/>
          </a:xfrm>
        </p:spPr>
        <p:txBody>
          <a:bodyPr/>
          <a:lstStyle/>
          <a:p>
            <a:pPr marL="381000" indent="-381000" eaLnBrk="1" hangingPunct="1"/>
            <a:r>
              <a:rPr lang="en-GB" sz="2400" smtClean="0">
                <a:cs typeface="Times New Roman" pitchFamily="18" charset="0"/>
              </a:rPr>
              <a:t>There are a few steps that clients can take to minimise the impact of increasing electricity costs when seeking a fixed-price fixed-term contract:</a:t>
            </a:r>
          </a:p>
          <a:p>
            <a:pPr marL="838200" lvl="1" indent="-381000" eaLnBrk="1" hangingPunct="1"/>
            <a:r>
              <a:rPr lang="en-GB" sz="2000" smtClean="0"/>
              <a:t>Maximise retailer participation</a:t>
            </a:r>
          </a:p>
          <a:p>
            <a:pPr marL="1295400" lvl="2" indent="-381000" eaLnBrk="1" hangingPunct="1">
              <a:buFont typeface="Wingdings" pitchFamily="2" charset="2"/>
              <a:buChar char="§"/>
            </a:pPr>
            <a:r>
              <a:rPr lang="en-GB" sz="1800" smtClean="0"/>
              <a:t>Keep things simple</a:t>
            </a:r>
          </a:p>
          <a:p>
            <a:pPr marL="838200" lvl="1" indent="-381000" eaLnBrk="1" hangingPunct="1"/>
            <a:r>
              <a:rPr lang="en-GB" sz="2000" smtClean="0"/>
              <a:t>Provide detailed and accurate data, including information about future changes where known</a:t>
            </a:r>
          </a:p>
          <a:p>
            <a:pPr marL="838200" lvl="1" indent="-381000" eaLnBrk="1" hangingPunct="1"/>
            <a:r>
              <a:rPr lang="en-AU" sz="2000" smtClean="0"/>
              <a:t>Don’t include unreasonable requests</a:t>
            </a:r>
          </a:p>
          <a:p>
            <a:pPr marL="838200" lvl="1" indent="-381000" eaLnBrk="1" hangingPunct="1"/>
            <a:r>
              <a:rPr lang="en-AU" sz="2000" smtClean="0"/>
              <a:t>Keep to the project timetable</a:t>
            </a:r>
          </a:p>
          <a:p>
            <a:pPr marL="838200" lvl="1" indent="-381000" eaLnBrk="1" hangingPunct="1"/>
            <a:r>
              <a:rPr lang="en-AU" sz="2000" smtClean="0"/>
              <a:t>Prepare for internal sign-off</a:t>
            </a:r>
          </a:p>
          <a:p>
            <a:pPr marL="838200" lvl="1" indent="-381000" eaLnBrk="1" hangingPunct="1"/>
            <a:r>
              <a:rPr lang="en-GB" sz="2000" smtClean="0">
                <a:cs typeface="Times New Roman" pitchFamily="18" charset="0"/>
              </a:rPr>
              <a:t>Make a quick decision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58763" y="274638"/>
            <a:ext cx="85709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 smtClean="0">
                <a:solidFill>
                  <a:schemeClr val="tx1"/>
                </a:solidFill>
                <a:latin typeface="+mn-lt"/>
              </a:rPr>
              <a:t>Minimising the increase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628775"/>
            <a:ext cx="7662863" cy="40433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GB" sz="2400" dirty="0" smtClean="0">
                <a:cs typeface="Times New Roman" pitchFamily="18" charset="0"/>
              </a:rPr>
              <a:t>Historically, retailer offers have been valid for acceptance for two weeks.</a:t>
            </a:r>
          </a:p>
          <a:p>
            <a:pPr marL="762000" lvl="1" indent="-304800" eaLnBrk="1" hangingPunct="1">
              <a:buFont typeface="Arial" charset="0"/>
              <a:buChar char="–"/>
              <a:defRPr/>
            </a:pPr>
            <a:r>
              <a:rPr lang="en-GB" sz="2000" dirty="0" smtClean="0">
                <a:cs typeface="Times New Roman" pitchFamily="18" charset="0"/>
              </a:rPr>
              <a:t>This is no longer possible in a volatile market.</a:t>
            </a:r>
          </a:p>
          <a:p>
            <a:pPr marL="762000" lvl="1" indent="-304800" eaLnBrk="1" hangingPunct="1">
              <a:buFont typeface="Arial" charset="0"/>
              <a:buChar char="–"/>
              <a:defRPr/>
            </a:pPr>
            <a:r>
              <a:rPr lang="en-GB" sz="2000" dirty="0" smtClean="0">
                <a:cs typeface="Times New Roman" pitchFamily="18" charset="0"/>
              </a:rPr>
              <a:t>Reducing validity period reduces risk premium that retailers will add into pricing</a:t>
            </a:r>
            <a:endParaRPr lang="en-GB" sz="1600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dirty="0" smtClean="0"/>
              <a:t>Who needs to sign off on the contract?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2000" dirty="0" smtClean="0"/>
              <a:t>How available are they?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2000" dirty="0" smtClean="0"/>
              <a:t>How can we help prepare them so that when the time comes they are happy to approve the deal?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  <a:defRPr/>
            </a:pPr>
            <a:r>
              <a:rPr lang="en-US" sz="2000" dirty="0" smtClean="0"/>
              <a:t>What information will they need?</a:t>
            </a:r>
            <a:endParaRPr lang="en-AU" sz="2000" dirty="0" smtClean="0"/>
          </a:p>
          <a:p>
            <a:pPr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n-AU" sz="1600" dirty="0" smtClean="0"/>
          </a:p>
        </p:txBody>
      </p:sp>
      <p:sp>
        <p:nvSpPr>
          <p:cNvPr id="5017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Minimising the increase – making a quick decision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Post-contract review	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A lot of time goes into agreeing an electricity contract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Vital to undertake post contract reviews into: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Bill checking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Do billed rates match contract rates?</a:t>
            </a:r>
          </a:p>
          <a:p>
            <a:pPr lvl="2" eaLnBrk="1" hangingPunct="1">
              <a:lnSpc>
                <a:spcPct val="90000"/>
              </a:lnSpc>
            </a:pPr>
            <a:r>
              <a:rPr lang="en-AU" sz="1800" smtClean="0"/>
              <a:t>Are network costs passed through correctly?</a:t>
            </a: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Load variance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Are sites within the permitted usage variance?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Is the supplier delivering everything they committed to?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Reports, notifications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Fixed-price fixed-term contracts are the ‘vanilla’ form of agreement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Timing of going to market is vital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Be ready to act quickly to take advantage of market price drops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Streamline tendering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133600"/>
            <a:ext cx="8064500" cy="1470025"/>
          </a:xfrm>
        </p:spPr>
        <p:txBody>
          <a:bodyPr/>
          <a:lstStyle/>
          <a:p>
            <a:pPr eaLnBrk="1" hangingPunct="1"/>
            <a:r>
              <a:rPr lang="en-US" smtClean="0"/>
              <a:t>Opportunities for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762125"/>
            <a:ext cx="8150225" cy="43275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Identify your site-type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Assess opportunities for: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Switching franchise tariffs (if applicable)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Moving to contract</a:t>
            </a:r>
          </a:p>
          <a:p>
            <a:pPr marL="857250" lvl="1" indent="-457200" eaLnBrk="1" hangingPunct="1">
              <a:buFont typeface="+mj-lt"/>
              <a:buAutoNum type="arabicPeriod"/>
              <a:defRPr/>
            </a:pPr>
            <a:r>
              <a:rPr lang="en-US" sz="2000" dirty="0" smtClean="0"/>
              <a:t>Evaluate risks and opportunities in contracting separately for energy, </a:t>
            </a:r>
            <a:r>
              <a:rPr lang="en-US" sz="2000" dirty="0" err="1" smtClean="0"/>
              <a:t>enviro</a:t>
            </a:r>
            <a:r>
              <a:rPr lang="en-US" sz="2000" dirty="0" smtClean="0"/>
              <a:t> and metering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Switching network tariffs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Power factor correction, if your site is on a </a:t>
            </a:r>
            <a:r>
              <a:rPr lang="en-US" sz="2400" dirty="0" err="1" smtClean="0"/>
              <a:t>kVA</a:t>
            </a:r>
            <a:r>
              <a:rPr lang="en-US" sz="2400" dirty="0" smtClean="0"/>
              <a:t>-demand tariff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/>
              <a:t>Validate invoices</a:t>
            </a:r>
          </a:p>
          <a:p>
            <a:pPr marL="419100" indent="-419100" eaLnBrk="1" hangingPunct="1">
              <a:buFontTx/>
              <a:buAutoNum type="arabicPeriod" startAt="2"/>
              <a:defRPr/>
            </a:pPr>
            <a:endParaRPr lang="en-US" sz="2400" dirty="0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Steps to assessing savings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Electricity Supply Chain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233738" y="1509713"/>
            <a:ext cx="566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600" b="1">
                <a:solidFill>
                  <a:srgbClr val="DD6225"/>
                </a:solidFill>
              </a:rPr>
              <a:t>MAKES THE PRODUCT - ELECTRICITY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1" i="1"/>
              <a:t>Costs included in Energy Charges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33738" y="2435225"/>
            <a:ext cx="5664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600" b="1">
                <a:solidFill>
                  <a:srgbClr val="DD6225"/>
                </a:solidFill>
              </a:rPr>
              <a:t>DELIVERS THE PRODUCT TO THE SYSTEM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1" i="1"/>
              <a:t>Regulated &amp; Passed on to Retailer via Network Charges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233738" y="3360738"/>
            <a:ext cx="566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600" b="1">
                <a:solidFill>
                  <a:srgbClr val="DD6225"/>
                </a:solidFill>
              </a:rPr>
              <a:t>DELIVERS THE PRODUCT TO THE CUSTOMER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1" i="1"/>
              <a:t>Owns the Poles and Wires. Regulated Network Charges</a:t>
            </a:r>
            <a:r>
              <a:rPr lang="en-AU" sz="1600" b="1"/>
              <a:t>.</a:t>
            </a:r>
            <a:endParaRPr lang="en-AU" sz="1600">
              <a:latin typeface="Times New Roman" pitchFamily="18" charset="0"/>
            </a:endParaRP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233738" y="4287838"/>
            <a:ext cx="5664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1600" b="1">
                <a:solidFill>
                  <a:srgbClr val="DD6225"/>
                </a:solidFill>
              </a:rPr>
              <a:t>SELLS THE PRODUCT TO THE CUSTOMER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AU" sz="1600" b="1" i="1"/>
              <a:t>Manages Risk &amp; Bundles Charges.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8" y="1677988"/>
            <a:ext cx="3171825" cy="469900"/>
            <a:chOff x="384" y="1200"/>
            <a:chExt cx="2016" cy="268"/>
          </a:xfrm>
          <a:solidFill>
            <a:schemeClr val="accent3">
              <a:lumMod val="75000"/>
            </a:schemeClr>
          </a:solidFill>
        </p:grpSpPr>
        <p:sp>
          <p:nvSpPr>
            <p:cNvPr id="46102" name="Text Box 10"/>
            <p:cNvSpPr txBox="1">
              <a:spLocks noChangeArrowheads="1"/>
            </p:cNvSpPr>
            <p:nvPr/>
          </p:nvSpPr>
          <p:spPr bwMode="auto">
            <a:xfrm>
              <a:off x="384" y="1200"/>
              <a:ext cx="1632" cy="268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AU" sz="2400" b="1" dirty="0">
                  <a:latin typeface="Arial" charset="0"/>
                </a:rPr>
                <a:t>GENERATION</a:t>
              </a:r>
              <a:endParaRPr lang="en-AU" sz="2400" dirty="0">
                <a:latin typeface="Times New Roman" pitchFamily="18" charset="0"/>
              </a:endParaRPr>
            </a:p>
          </p:txBody>
        </p:sp>
        <p:sp>
          <p:nvSpPr>
            <p:cNvPr id="46103" name="Line 11"/>
            <p:cNvSpPr>
              <a:spLocks noChangeShapeType="1"/>
            </p:cNvSpPr>
            <p:nvPr/>
          </p:nvSpPr>
          <p:spPr bwMode="auto">
            <a:xfrm>
              <a:off x="2016" y="1344"/>
              <a:ext cx="384" cy="0"/>
            </a:xfrm>
            <a:prstGeom prst="line">
              <a:avLst/>
            </a:prstGeom>
            <a:grpFill/>
            <a:ln w="57150">
              <a:noFill/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AU">
                <a:latin typeface="Arial" charset="0"/>
              </a:endParaRPr>
            </a:p>
          </p:txBody>
        </p:sp>
      </p:grpSp>
      <p:sp>
        <p:nvSpPr>
          <p:cNvPr id="46088" name="Text Box 13"/>
          <p:cNvSpPr txBox="1">
            <a:spLocks noChangeArrowheads="1"/>
          </p:cNvSpPr>
          <p:nvPr/>
        </p:nvSpPr>
        <p:spPr bwMode="auto">
          <a:xfrm>
            <a:off x="71438" y="2560638"/>
            <a:ext cx="2566987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2400" b="1">
                <a:latin typeface="Arial" charset="0"/>
              </a:rPr>
              <a:t>TRANSMISSION</a:t>
            </a:r>
          </a:p>
        </p:txBody>
      </p:sp>
      <p:sp>
        <p:nvSpPr>
          <p:cNvPr id="19465" name="Line 15"/>
          <p:cNvSpPr>
            <a:spLocks noChangeShapeType="1"/>
          </p:cNvSpPr>
          <p:nvPr/>
        </p:nvSpPr>
        <p:spPr bwMode="auto">
          <a:xfrm>
            <a:off x="2638425" y="2813050"/>
            <a:ext cx="604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6090" name="Text Box 17"/>
          <p:cNvSpPr txBox="1">
            <a:spLocks noChangeArrowheads="1"/>
          </p:cNvSpPr>
          <p:nvPr/>
        </p:nvSpPr>
        <p:spPr bwMode="auto">
          <a:xfrm>
            <a:off x="71438" y="3500438"/>
            <a:ext cx="2566987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2400" b="1">
                <a:latin typeface="Arial" charset="0"/>
              </a:rPr>
              <a:t>DISTRIBUTION</a:t>
            </a:r>
          </a:p>
        </p:txBody>
      </p:sp>
      <p:sp>
        <p:nvSpPr>
          <p:cNvPr id="19467" name="Line 18"/>
          <p:cNvSpPr>
            <a:spLocks noChangeShapeType="1"/>
          </p:cNvSpPr>
          <p:nvPr/>
        </p:nvSpPr>
        <p:spPr bwMode="auto">
          <a:xfrm>
            <a:off x="1355725" y="3079750"/>
            <a:ext cx="0" cy="420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68" name="Line 19"/>
          <p:cNvSpPr>
            <a:spLocks noChangeShapeType="1"/>
          </p:cNvSpPr>
          <p:nvPr/>
        </p:nvSpPr>
        <p:spPr bwMode="auto">
          <a:xfrm>
            <a:off x="2638425" y="3751263"/>
            <a:ext cx="604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6093" name="Text Box 21"/>
          <p:cNvSpPr txBox="1">
            <a:spLocks noChangeArrowheads="1"/>
          </p:cNvSpPr>
          <p:nvPr/>
        </p:nvSpPr>
        <p:spPr bwMode="auto">
          <a:xfrm>
            <a:off x="71438" y="4437063"/>
            <a:ext cx="2566987" cy="4699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2400" b="1">
                <a:latin typeface="Arial" charset="0"/>
              </a:rPr>
              <a:t>RETAILER</a:t>
            </a:r>
          </a:p>
        </p:txBody>
      </p:sp>
      <p:sp>
        <p:nvSpPr>
          <p:cNvPr id="19470" name="Line 22"/>
          <p:cNvSpPr>
            <a:spLocks noChangeShapeType="1"/>
          </p:cNvSpPr>
          <p:nvPr/>
        </p:nvSpPr>
        <p:spPr bwMode="auto">
          <a:xfrm>
            <a:off x="1355725" y="3995738"/>
            <a:ext cx="0" cy="420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71" name="Line 23"/>
          <p:cNvSpPr>
            <a:spLocks noChangeShapeType="1"/>
          </p:cNvSpPr>
          <p:nvPr/>
        </p:nvSpPr>
        <p:spPr bwMode="auto">
          <a:xfrm>
            <a:off x="2638425" y="4711700"/>
            <a:ext cx="604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6096" name="Text Box 25"/>
          <p:cNvSpPr txBox="1">
            <a:spLocks noChangeArrowheads="1"/>
          </p:cNvSpPr>
          <p:nvPr/>
        </p:nvSpPr>
        <p:spPr bwMode="auto">
          <a:xfrm>
            <a:off x="71438" y="5362575"/>
            <a:ext cx="2566987" cy="4714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AU" sz="2400" b="1">
                <a:latin typeface="Arial" charset="0"/>
              </a:rPr>
              <a:t>CUSTOMER</a:t>
            </a:r>
          </a:p>
        </p:txBody>
      </p:sp>
      <p:sp>
        <p:nvSpPr>
          <p:cNvPr id="19473" name="Line 26"/>
          <p:cNvSpPr>
            <a:spLocks noChangeShapeType="1"/>
          </p:cNvSpPr>
          <p:nvPr/>
        </p:nvSpPr>
        <p:spPr bwMode="auto">
          <a:xfrm>
            <a:off x="1355725" y="4916488"/>
            <a:ext cx="0" cy="420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74" name="Line 27"/>
          <p:cNvSpPr>
            <a:spLocks noChangeShapeType="1"/>
          </p:cNvSpPr>
          <p:nvPr/>
        </p:nvSpPr>
        <p:spPr bwMode="auto">
          <a:xfrm>
            <a:off x="2638425" y="5614988"/>
            <a:ext cx="6048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75" name="Text Box 28"/>
          <p:cNvSpPr txBox="1">
            <a:spLocks noChangeArrowheads="1"/>
          </p:cNvSpPr>
          <p:nvPr/>
        </p:nvSpPr>
        <p:spPr bwMode="auto">
          <a:xfrm>
            <a:off x="3981450" y="5289550"/>
            <a:ext cx="4368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AU" sz="1600" b="1">
                <a:solidFill>
                  <a:srgbClr val="DD6225"/>
                </a:solidFill>
              </a:rPr>
              <a:t>THE END USER</a:t>
            </a:r>
            <a:r>
              <a:rPr lang="en-AU" sz="1600" b="1">
                <a:solidFill>
                  <a:srgbClr val="FF0000"/>
                </a:solidFill>
              </a:rPr>
              <a:t/>
            </a:r>
            <a:br>
              <a:rPr lang="en-AU" sz="1600" b="1">
                <a:solidFill>
                  <a:srgbClr val="FF0000"/>
                </a:solidFill>
              </a:rPr>
            </a:br>
            <a:r>
              <a:rPr lang="en-AU" sz="1600" b="1">
                <a:solidFill>
                  <a:srgbClr val="FF0000"/>
                </a:solidFill>
              </a:rPr>
              <a:t> </a:t>
            </a:r>
            <a:r>
              <a:rPr lang="en-AU" b="1" i="1"/>
              <a:t>Uses the electricity &amp; pays the retailer</a:t>
            </a:r>
          </a:p>
        </p:txBody>
      </p:sp>
      <p:sp>
        <p:nvSpPr>
          <p:cNvPr id="19476" name="Text Box 29"/>
          <p:cNvSpPr txBox="1">
            <a:spLocks noChangeArrowheads="1"/>
          </p:cNvSpPr>
          <p:nvPr/>
        </p:nvSpPr>
        <p:spPr bwMode="auto">
          <a:xfrm>
            <a:off x="3233738" y="5248275"/>
            <a:ext cx="56594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AU" sz="1600" b="1"/>
          </a:p>
          <a:p>
            <a:pPr algn="ctr" eaLnBrk="1" hangingPunct="1">
              <a:spcBef>
                <a:spcPct val="50000"/>
              </a:spcBef>
            </a:pPr>
            <a:endParaRPr lang="en-AU" sz="1600" b="1"/>
          </a:p>
        </p:txBody>
      </p:sp>
      <p:sp>
        <p:nvSpPr>
          <p:cNvPr id="19477" name="Line 30"/>
          <p:cNvSpPr>
            <a:spLocks noChangeShapeType="1"/>
          </p:cNvSpPr>
          <p:nvPr/>
        </p:nvSpPr>
        <p:spPr bwMode="auto">
          <a:xfrm>
            <a:off x="1343025" y="2152650"/>
            <a:ext cx="0" cy="420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78" name="Line 11"/>
          <p:cNvSpPr>
            <a:spLocks noChangeShapeType="1"/>
          </p:cNvSpPr>
          <p:nvPr/>
        </p:nvSpPr>
        <p:spPr bwMode="auto">
          <a:xfrm>
            <a:off x="2566988" y="1944688"/>
            <a:ext cx="6048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9479" name="TextBox 24"/>
          <p:cNvSpPr txBox="1">
            <a:spLocks noChangeArrowheads="1"/>
          </p:cNvSpPr>
          <p:nvPr/>
        </p:nvSpPr>
        <p:spPr bwMode="auto">
          <a:xfrm>
            <a:off x="582613" y="6138863"/>
            <a:ext cx="2441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AU" sz="1200"/>
              <a:t>Reproduced with kind permission</a:t>
            </a:r>
          </a:p>
          <a:p>
            <a:pPr eaLnBrk="1" hangingPunct="1"/>
            <a:r>
              <a:rPr lang="en-AU" sz="1200"/>
              <a:t> from Energetics Pty Ltd</a:t>
            </a:r>
          </a:p>
          <a:p>
            <a:pPr eaLnBrk="1" hangingPunct="1"/>
            <a:r>
              <a:rPr lang="en-AU" sz="1200"/>
              <a:t>© 2013</a:t>
            </a:r>
          </a:p>
          <a:p>
            <a:pPr eaLnBrk="1" hangingPunct="1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Minimising energy charges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 smtClean="0"/>
              <a:t>Agree contract rates when the market price is low</a:t>
            </a: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Easier said than done!</a:t>
            </a:r>
          </a:p>
          <a:p>
            <a:pPr marL="914400" lvl="1" indent="-457200" eaLnBrk="1" fontAlgn="auto" hangingPunct="1">
              <a:spcAft>
                <a:spcPts val="0"/>
              </a:spcAft>
              <a:defRPr/>
            </a:pPr>
            <a:r>
              <a:rPr lang="en-AU" sz="2200" dirty="0" smtClean="0"/>
              <a:t>Monitor market prices and don’t rely on the market being attractive 1 month before your existing agreement expires</a:t>
            </a:r>
            <a:endParaRPr lang="en-US" sz="2200" dirty="0" smtClean="0"/>
          </a:p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600" dirty="0" smtClean="0"/>
              <a:t>Provide historic meter data and forecast load changes to suppliers when requesting prices</a:t>
            </a:r>
            <a:r>
              <a:rPr lang="en-US" sz="2600" dirty="0" smtClean="0"/>
              <a:t> </a:t>
            </a:r>
          </a:p>
          <a:p>
            <a:pPr marL="914400" lvl="1" indent="-45720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200" dirty="0" smtClean="0"/>
              <a:t>Reduces risk premium in pricing</a:t>
            </a:r>
          </a:p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600" dirty="0" smtClean="0"/>
              <a:t>Do not include unnecessary requests in your tender/contract, as you will usually pay for them</a:t>
            </a:r>
          </a:p>
          <a:p>
            <a:pPr marL="514350" indent="-514350" eaLnBrk="1" fontAlgn="auto" hangingPunct="1">
              <a:spcBef>
                <a:spcPct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600" dirty="0" smtClean="0"/>
              <a:t>Demand Side Management network providers and retailers are often prepared to pay you if you are able to curtail demand at short notice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Minimising network charges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Select the lowest cost available published tariff</a:t>
            </a:r>
          </a:p>
          <a:p>
            <a:pPr lvl="1" eaLnBrk="1" hangingPunct="1"/>
            <a:r>
              <a:rPr lang="en-US" sz="2000" smtClean="0"/>
              <a:t>Tariffs published on network providers’ websites</a:t>
            </a:r>
          </a:p>
          <a:p>
            <a:pPr lvl="1" eaLnBrk="1" hangingPunct="1"/>
            <a:r>
              <a:rPr lang="en-US" sz="2000" smtClean="0"/>
              <a:t>Tariff change applications can be made via your retailer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Monitor power factor on sites with a kVA-demand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Where possible, look to shift load into off peak (or shoulder) periods and minimise maximum demands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Site-specific data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Insert details of current energy contracts, highlighting peak/offpeak rates, negotiated components, overrun or excess charges incurred, expiry 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Site-specific invoice data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Insert copies of site energy bills, highlighting relevant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Site-specific Interval data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Insert interval data charts obtained from your retailer and/or from your baseline analysis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87607" y="2634018"/>
          <a:ext cx="6332561" cy="325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/>
        <p:txBody>
          <a:bodyPr tIns="0" rIns="0"/>
          <a:lstStyle/>
          <a:p>
            <a:pPr eaLnBrk="1" hangingPunct="1"/>
            <a:r>
              <a:rPr lang="en-US" smtClean="0"/>
              <a:t>Deregulation process – electricity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Commenced from 1994, with the largest sites firs</a:t>
            </a:r>
            <a:r>
              <a:rPr lang="en-US" sz="2800" smtClean="0"/>
              <a:t>t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Purpose was to promote competition in retail and generation sectors, allow users to choose a retailer, and increase efficiency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Single Generation, Network and Retail companies were separated into separate entities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Generators and retailers set their prices via the market, network providers’ prices continued to be regulated</a:t>
            </a:r>
          </a:p>
          <a:p>
            <a:pPr eaLnBrk="1" hangingPunct="1"/>
            <a:r>
              <a:rPr lang="en-US" sz="2400" smtClean="0"/>
              <a:t>For customers, deregulation means:</a:t>
            </a:r>
          </a:p>
          <a:p>
            <a:pPr lvl="1" eaLnBrk="1" hangingPunct="1"/>
            <a:r>
              <a:rPr lang="en-US" sz="2000" smtClean="0"/>
              <a:t>The right to choose who supplies your electricity invoices</a:t>
            </a:r>
          </a:p>
          <a:p>
            <a:pPr lvl="1" eaLnBrk="1" hangingPunct="1"/>
            <a:r>
              <a:rPr lang="en-US" sz="2000" smtClean="0"/>
              <a:t>No change to network provider</a:t>
            </a:r>
          </a:p>
          <a:p>
            <a:pPr lvl="1" eaLnBrk="1" hangingPunct="1"/>
            <a:r>
              <a:rPr lang="en-US" sz="2000" smtClean="0"/>
              <a:t>Small sites typically retain bundled billing</a:t>
            </a:r>
          </a:p>
          <a:p>
            <a:pPr lvl="1" eaLnBrk="1" hangingPunct="1"/>
            <a:r>
              <a:rPr lang="en-US" sz="2000" smtClean="0"/>
              <a:t>Large sites on contract move to unbundled billing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Electricity Market (NEM)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628775"/>
            <a:ext cx="3525838" cy="4403725"/>
          </a:xfrm>
        </p:spPr>
      </p:pic>
      <p:sp>
        <p:nvSpPr>
          <p:cNvPr id="21508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542925" y="1487488"/>
            <a:ext cx="4848225" cy="45577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National Electricity Market established in 1998 to facilitate deregulation.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Electricity can physically flow between states.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Each state has separate markets where generators can sell their output and retailers can buy their demand.</a:t>
            </a:r>
          </a:p>
          <a:p>
            <a:pPr lvl="1" eaLnBrk="1" hangingPunct="1"/>
            <a:r>
              <a:rPr lang="en-US" sz="2000" smtClean="0"/>
              <a:t>Prices set by supply and demand</a:t>
            </a:r>
          </a:p>
          <a:p>
            <a:pPr eaLnBrk="1" hangingPunct="1"/>
            <a:r>
              <a:rPr lang="en-AU" sz="2400" smtClean="0"/>
              <a:t>WA electricity market and billing differs significantly to the NEM</a:t>
            </a:r>
            <a:endParaRPr lang="en-US" sz="2400" smtClean="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940425" y="6308725"/>
            <a:ext cx="2663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Source: AEMO SOO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1116013" y="5497513"/>
            <a:ext cx="649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AU" sz="1600" b="1"/>
              <a:t>Example</a:t>
            </a:r>
            <a:r>
              <a:rPr lang="en-AU" sz="1600"/>
              <a:t>: </a:t>
            </a:r>
            <a:r>
              <a:rPr lang="en-US" sz="1600">
                <a:solidFill>
                  <a:srgbClr val="100276"/>
                </a:solidFill>
              </a:rPr>
              <a:t>www.eriu.energy.wa.gov.au/3/3122/3073/contestability_.pm</a:t>
            </a:r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0" rIns="0"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Deregulation status – electricity</a:t>
            </a:r>
          </a:p>
        </p:txBody>
      </p:sp>
      <p:grpSp>
        <p:nvGrpSpPr>
          <p:cNvPr id="22532" name="Group 4"/>
          <p:cNvGrpSpPr>
            <a:grpSpLocks noChangeAspect="1"/>
          </p:cNvGrpSpPr>
          <p:nvPr/>
        </p:nvGrpSpPr>
        <p:grpSpPr bwMode="auto">
          <a:xfrm>
            <a:off x="1146175" y="1677988"/>
            <a:ext cx="7397750" cy="4040187"/>
            <a:chOff x="3000" y="1655"/>
            <a:chExt cx="1199" cy="1474"/>
          </a:xfrm>
        </p:grpSpPr>
        <p:sp>
          <p:nvSpPr>
            <p:cNvPr id="17510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00" y="1655"/>
              <a:ext cx="1199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grpSp>
          <p:nvGrpSpPr>
            <p:cNvPr id="22534" name="Group 205"/>
            <p:cNvGrpSpPr>
              <a:grpSpLocks/>
            </p:cNvGrpSpPr>
            <p:nvPr/>
          </p:nvGrpSpPr>
          <p:grpSpPr bwMode="auto">
            <a:xfrm>
              <a:off x="3000" y="1655"/>
              <a:ext cx="1169" cy="1166"/>
              <a:chOff x="3000" y="1655"/>
              <a:chExt cx="1169" cy="1166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3001" y="1656"/>
                <a:ext cx="28" cy="151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3192" y="1656"/>
                <a:ext cx="28" cy="151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3001" y="1807"/>
                <a:ext cx="219" cy="66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3029" y="1656"/>
                <a:ext cx="163" cy="151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3029" y="1697"/>
                <a:ext cx="113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+mn-lt"/>
                  </a:rPr>
                  <a:t>State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3147" y="1697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3222" y="1656"/>
                <a:ext cx="28" cy="217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3651" y="1656"/>
                <a:ext cx="28" cy="217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3250" y="1656"/>
                <a:ext cx="401" cy="108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18" name="Rectangle 14"/>
              <p:cNvSpPr>
                <a:spLocks noChangeArrowheads="1"/>
              </p:cNvSpPr>
              <p:nvPr/>
            </p:nvSpPr>
            <p:spPr bwMode="auto">
              <a:xfrm>
                <a:off x="3250" y="1697"/>
                <a:ext cx="174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</a:rPr>
                  <a:t>Started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19" name="Rectangle 15"/>
              <p:cNvSpPr>
                <a:spLocks noChangeArrowheads="1"/>
              </p:cNvSpPr>
              <p:nvPr/>
            </p:nvSpPr>
            <p:spPr bwMode="auto">
              <a:xfrm>
                <a:off x="3250" y="1764"/>
                <a:ext cx="401" cy="109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20" name="Rectangle 16"/>
              <p:cNvSpPr>
                <a:spLocks noChangeArrowheads="1"/>
              </p:cNvSpPr>
              <p:nvPr/>
            </p:nvSpPr>
            <p:spPr bwMode="auto">
              <a:xfrm>
                <a:off x="3250" y="1763"/>
                <a:ext cx="28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+mn-lt"/>
                  </a:rPr>
                  <a:t>Deregulation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75121" name="Rectangle 17"/>
              <p:cNvSpPr>
                <a:spLocks noChangeArrowheads="1"/>
              </p:cNvSpPr>
              <p:nvPr/>
            </p:nvSpPr>
            <p:spPr bwMode="auto">
              <a:xfrm>
                <a:off x="3543" y="1763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22" name="Rectangle 18"/>
              <p:cNvSpPr>
                <a:spLocks noChangeArrowheads="1"/>
              </p:cNvSpPr>
              <p:nvPr/>
            </p:nvSpPr>
            <p:spPr bwMode="auto">
              <a:xfrm>
                <a:off x="3680" y="1656"/>
                <a:ext cx="29" cy="151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23" name="Rectangle 19"/>
              <p:cNvSpPr>
                <a:spLocks noChangeArrowheads="1"/>
              </p:cNvSpPr>
              <p:nvPr/>
            </p:nvSpPr>
            <p:spPr bwMode="auto">
              <a:xfrm>
                <a:off x="4140" y="1656"/>
                <a:ext cx="28" cy="151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24" name="Rectangle 20"/>
              <p:cNvSpPr>
                <a:spLocks noChangeArrowheads="1"/>
              </p:cNvSpPr>
              <p:nvPr/>
            </p:nvSpPr>
            <p:spPr bwMode="auto">
              <a:xfrm>
                <a:off x="3680" y="1807"/>
                <a:ext cx="488" cy="66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25" name="Rectangle 21"/>
              <p:cNvSpPr>
                <a:spLocks noChangeArrowheads="1"/>
              </p:cNvSpPr>
              <p:nvPr/>
            </p:nvSpPr>
            <p:spPr bwMode="auto">
              <a:xfrm>
                <a:off x="3709" y="1656"/>
                <a:ext cx="431" cy="151"/>
              </a:xfrm>
              <a:prstGeom prst="rect">
                <a:avLst/>
              </a:prstGeom>
              <a:solidFill>
                <a:srgbClr val="DD622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26" name="Rectangle 22"/>
              <p:cNvSpPr>
                <a:spLocks noChangeArrowheads="1"/>
              </p:cNvSpPr>
              <p:nvPr/>
            </p:nvSpPr>
            <p:spPr bwMode="auto">
              <a:xfrm>
                <a:off x="3709" y="1697"/>
                <a:ext cx="317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</a:rPr>
                  <a:t>Current Status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27" name="Rectangle 23"/>
              <p:cNvSpPr>
                <a:spLocks noChangeArrowheads="1"/>
              </p:cNvSpPr>
              <p:nvPr/>
            </p:nvSpPr>
            <p:spPr bwMode="auto">
              <a:xfrm>
                <a:off x="4042" y="1697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b="1">
                    <a:solidFill>
                      <a:srgbClr val="FFFFFF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28" name="Rectangle 24"/>
              <p:cNvSpPr>
                <a:spLocks noChangeArrowheads="1"/>
              </p:cNvSpPr>
              <p:nvPr/>
            </p:nvSpPr>
            <p:spPr bwMode="auto">
              <a:xfrm>
                <a:off x="3000" y="1655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29" name="Rectangle 25"/>
              <p:cNvSpPr>
                <a:spLocks noChangeArrowheads="1"/>
              </p:cNvSpPr>
              <p:nvPr/>
            </p:nvSpPr>
            <p:spPr bwMode="auto">
              <a:xfrm>
                <a:off x="3000" y="1655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0" name="Rectangle 26"/>
              <p:cNvSpPr>
                <a:spLocks noChangeArrowheads="1"/>
              </p:cNvSpPr>
              <p:nvPr/>
            </p:nvSpPr>
            <p:spPr bwMode="auto">
              <a:xfrm>
                <a:off x="3001" y="1655"/>
                <a:ext cx="219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1" name="Rectangle 27"/>
              <p:cNvSpPr>
                <a:spLocks noChangeArrowheads="1"/>
              </p:cNvSpPr>
              <p:nvPr/>
            </p:nvSpPr>
            <p:spPr bwMode="auto">
              <a:xfrm>
                <a:off x="3220" y="1655"/>
                <a:ext cx="2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2" name="Rectangle 28"/>
              <p:cNvSpPr>
                <a:spLocks noChangeArrowheads="1"/>
              </p:cNvSpPr>
              <p:nvPr/>
            </p:nvSpPr>
            <p:spPr bwMode="auto">
              <a:xfrm>
                <a:off x="3222" y="1655"/>
                <a:ext cx="457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3" name="Rectangle 29"/>
              <p:cNvSpPr>
                <a:spLocks noChangeArrowheads="1"/>
              </p:cNvSpPr>
              <p:nvPr/>
            </p:nvSpPr>
            <p:spPr bwMode="auto">
              <a:xfrm>
                <a:off x="3679" y="1655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4" name="Rectangle 30"/>
              <p:cNvSpPr>
                <a:spLocks noChangeArrowheads="1"/>
              </p:cNvSpPr>
              <p:nvPr/>
            </p:nvSpPr>
            <p:spPr bwMode="auto">
              <a:xfrm>
                <a:off x="3680" y="1655"/>
                <a:ext cx="488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5" name="Rectangle 31"/>
              <p:cNvSpPr>
                <a:spLocks noChangeArrowheads="1"/>
              </p:cNvSpPr>
              <p:nvPr/>
            </p:nvSpPr>
            <p:spPr bwMode="auto">
              <a:xfrm>
                <a:off x="4168" y="1655"/>
                <a:ext cx="1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6" name="Rectangle 32"/>
              <p:cNvSpPr>
                <a:spLocks noChangeArrowheads="1"/>
              </p:cNvSpPr>
              <p:nvPr/>
            </p:nvSpPr>
            <p:spPr bwMode="auto">
              <a:xfrm>
                <a:off x="4168" y="1655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7" name="Rectangle 33"/>
              <p:cNvSpPr>
                <a:spLocks noChangeArrowheads="1"/>
              </p:cNvSpPr>
              <p:nvPr/>
            </p:nvSpPr>
            <p:spPr bwMode="auto">
              <a:xfrm>
                <a:off x="3000" y="1656"/>
                <a:ext cx="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8" name="Rectangle 34"/>
              <p:cNvSpPr>
                <a:spLocks noChangeArrowheads="1"/>
              </p:cNvSpPr>
              <p:nvPr/>
            </p:nvSpPr>
            <p:spPr bwMode="auto">
              <a:xfrm>
                <a:off x="3220" y="1656"/>
                <a:ext cx="2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39" name="Rectangle 35"/>
              <p:cNvSpPr>
                <a:spLocks noChangeArrowheads="1"/>
              </p:cNvSpPr>
              <p:nvPr/>
            </p:nvSpPr>
            <p:spPr bwMode="auto">
              <a:xfrm>
                <a:off x="3679" y="1656"/>
                <a:ext cx="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0" name="Rectangle 36"/>
              <p:cNvSpPr>
                <a:spLocks noChangeArrowheads="1"/>
              </p:cNvSpPr>
              <p:nvPr/>
            </p:nvSpPr>
            <p:spPr bwMode="auto">
              <a:xfrm>
                <a:off x="4168" y="1656"/>
                <a:ext cx="1" cy="2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1" name="Rectangle 37"/>
              <p:cNvSpPr>
                <a:spLocks noChangeArrowheads="1"/>
              </p:cNvSpPr>
              <p:nvPr/>
            </p:nvSpPr>
            <p:spPr bwMode="auto">
              <a:xfrm>
                <a:off x="3001" y="1874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2" name="Rectangle 38"/>
              <p:cNvSpPr>
                <a:spLocks noChangeArrowheads="1"/>
              </p:cNvSpPr>
              <p:nvPr/>
            </p:nvSpPr>
            <p:spPr bwMode="auto">
              <a:xfrm>
                <a:off x="3192" y="1874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3" name="Rectangle 39"/>
              <p:cNvSpPr>
                <a:spLocks noChangeArrowheads="1"/>
              </p:cNvSpPr>
              <p:nvPr/>
            </p:nvSpPr>
            <p:spPr bwMode="auto">
              <a:xfrm>
                <a:off x="3029" y="1874"/>
                <a:ext cx="163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4" name="Rectangle 40"/>
              <p:cNvSpPr>
                <a:spLocks noChangeArrowheads="1"/>
              </p:cNvSpPr>
              <p:nvPr/>
            </p:nvSpPr>
            <p:spPr bwMode="auto">
              <a:xfrm>
                <a:off x="3029" y="1905"/>
                <a:ext cx="86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ACT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75145" name="Rectangle 41"/>
              <p:cNvSpPr>
                <a:spLocks noChangeArrowheads="1"/>
              </p:cNvSpPr>
              <p:nvPr/>
            </p:nvSpPr>
            <p:spPr bwMode="auto">
              <a:xfrm>
                <a:off x="3124" y="190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46" name="Rectangle 42"/>
              <p:cNvSpPr>
                <a:spLocks noChangeArrowheads="1"/>
              </p:cNvSpPr>
              <p:nvPr/>
            </p:nvSpPr>
            <p:spPr bwMode="auto">
              <a:xfrm>
                <a:off x="3222" y="1874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7" name="Rectangle 43"/>
              <p:cNvSpPr>
                <a:spLocks noChangeArrowheads="1"/>
              </p:cNvSpPr>
              <p:nvPr/>
            </p:nvSpPr>
            <p:spPr bwMode="auto">
              <a:xfrm>
                <a:off x="3651" y="1874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8" name="Rectangle 44"/>
              <p:cNvSpPr>
                <a:spLocks noChangeArrowheads="1"/>
              </p:cNvSpPr>
              <p:nvPr/>
            </p:nvSpPr>
            <p:spPr bwMode="auto">
              <a:xfrm>
                <a:off x="3250" y="1874"/>
                <a:ext cx="401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49" name="Rectangle 45"/>
              <p:cNvSpPr>
                <a:spLocks noChangeArrowheads="1"/>
              </p:cNvSpPr>
              <p:nvPr/>
            </p:nvSpPr>
            <p:spPr bwMode="auto">
              <a:xfrm>
                <a:off x="3396" y="1905"/>
                <a:ext cx="10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1997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50" name="Rectangle 46"/>
              <p:cNvSpPr>
                <a:spLocks noChangeArrowheads="1"/>
              </p:cNvSpPr>
              <p:nvPr/>
            </p:nvSpPr>
            <p:spPr bwMode="auto">
              <a:xfrm>
                <a:off x="3504" y="190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51" name="Rectangle 47"/>
              <p:cNvSpPr>
                <a:spLocks noChangeArrowheads="1"/>
              </p:cNvSpPr>
              <p:nvPr/>
            </p:nvSpPr>
            <p:spPr bwMode="auto">
              <a:xfrm>
                <a:off x="3680" y="1874"/>
                <a:ext cx="29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52" name="Rectangle 48"/>
              <p:cNvSpPr>
                <a:spLocks noChangeArrowheads="1"/>
              </p:cNvSpPr>
              <p:nvPr/>
            </p:nvSpPr>
            <p:spPr bwMode="auto">
              <a:xfrm>
                <a:off x="4140" y="1874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53" name="Rectangle 49"/>
              <p:cNvSpPr>
                <a:spLocks noChangeArrowheads="1"/>
              </p:cNvSpPr>
              <p:nvPr/>
            </p:nvSpPr>
            <p:spPr bwMode="auto">
              <a:xfrm>
                <a:off x="3709" y="1874"/>
                <a:ext cx="431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54" name="Rectangle 50"/>
              <p:cNvSpPr>
                <a:spLocks noChangeArrowheads="1"/>
              </p:cNvSpPr>
              <p:nvPr/>
            </p:nvSpPr>
            <p:spPr bwMode="auto">
              <a:xfrm>
                <a:off x="3709" y="1905"/>
                <a:ext cx="37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Fully Deregulated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55" name="Rectangle 51"/>
              <p:cNvSpPr>
                <a:spLocks noChangeArrowheads="1"/>
              </p:cNvSpPr>
              <p:nvPr/>
            </p:nvSpPr>
            <p:spPr bwMode="auto">
              <a:xfrm>
                <a:off x="4085" y="190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56" name="Rectangle 52"/>
              <p:cNvSpPr>
                <a:spLocks noChangeArrowheads="1"/>
              </p:cNvSpPr>
              <p:nvPr/>
            </p:nvSpPr>
            <p:spPr bwMode="auto">
              <a:xfrm>
                <a:off x="3000" y="1873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57" name="Rectangle 53"/>
              <p:cNvSpPr>
                <a:spLocks noChangeArrowheads="1"/>
              </p:cNvSpPr>
              <p:nvPr/>
            </p:nvSpPr>
            <p:spPr bwMode="auto">
              <a:xfrm>
                <a:off x="3001" y="1873"/>
                <a:ext cx="219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58" name="Rectangle 54"/>
              <p:cNvSpPr>
                <a:spLocks noChangeArrowheads="1"/>
              </p:cNvSpPr>
              <p:nvPr/>
            </p:nvSpPr>
            <p:spPr bwMode="auto">
              <a:xfrm>
                <a:off x="3220" y="1873"/>
                <a:ext cx="2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59" name="Rectangle 55"/>
              <p:cNvSpPr>
                <a:spLocks noChangeArrowheads="1"/>
              </p:cNvSpPr>
              <p:nvPr/>
            </p:nvSpPr>
            <p:spPr bwMode="auto">
              <a:xfrm>
                <a:off x="3222" y="1873"/>
                <a:ext cx="457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0" name="Rectangle 56"/>
              <p:cNvSpPr>
                <a:spLocks noChangeArrowheads="1"/>
              </p:cNvSpPr>
              <p:nvPr/>
            </p:nvSpPr>
            <p:spPr bwMode="auto">
              <a:xfrm>
                <a:off x="3679" y="1873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1" name="Rectangle 57"/>
              <p:cNvSpPr>
                <a:spLocks noChangeArrowheads="1"/>
              </p:cNvSpPr>
              <p:nvPr/>
            </p:nvSpPr>
            <p:spPr bwMode="auto">
              <a:xfrm>
                <a:off x="3680" y="1873"/>
                <a:ext cx="488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2" name="Rectangle 58"/>
              <p:cNvSpPr>
                <a:spLocks noChangeArrowheads="1"/>
              </p:cNvSpPr>
              <p:nvPr/>
            </p:nvSpPr>
            <p:spPr bwMode="auto">
              <a:xfrm>
                <a:off x="4168" y="1873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3" name="Rectangle 59"/>
              <p:cNvSpPr>
                <a:spLocks noChangeArrowheads="1"/>
              </p:cNvSpPr>
              <p:nvPr/>
            </p:nvSpPr>
            <p:spPr bwMode="auto">
              <a:xfrm>
                <a:off x="3000" y="1874"/>
                <a:ext cx="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4" name="Rectangle 60"/>
              <p:cNvSpPr>
                <a:spLocks noChangeArrowheads="1"/>
              </p:cNvSpPr>
              <p:nvPr/>
            </p:nvSpPr>
            <p:spPr bwMode="auto">
              <a:xfrm>
                <a:off x="3220" y="1874"/>
                <a:ext cx="2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5" name="Rectangle 61"/>
              <p:cNvSpPr>
                <a:spLocks noChangeArrowheads="1"/>
              </p:cNvSpPr>
              <p:nvPr/>
            </p:nvSpPr>
            <p:spPr bwMode="auto">
              <a:xfrm>
                <a:off x="3679" y="1874"/>
                <a:ext cx="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6" name="Rectangle 62"/>
              <p:cNvSpPr>
                <a:spLocks noChangeArrowheads="1"/>
              </p:cNvSpPr>
              <p:nvPr/>
            </p:nvSpPr>
            <p:spPr bwMode="auto">
              <a:xfrm>
                <a:off x="4168" y="1874"/>
                <a:ext cx="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7" name="Rectangle 63"/>
              <p:cNvSpPr>
                <a:spLocks noChangeArrowheads="1"/>
              </p:cNvSpPr>
              <p:nvPr/>
            </p:nvSpPr>
            <p:spPr bwMode="auto">
              <a:xfrm>
                <a:off x="3001" y="1994"/>
                <a:ext cx="28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8" name="Rectangle 64"/>
              <p:cNvSpPr>
                <a:spLocks noChangeArrowheads="1"/>
              </p:cNvSpPr>
              <p:nvPr/>
            </p:nvSpPr>
            <p:spPr bwMode="auto">
              <a:xfrm>
                <a:off x="3192" y="1994"/>
                <a:ext cx="28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69" name="Rectangle 65"/>
              <p:cNvSpPr>
                <a:spLocks noChangeArrowheads="1"/>
              </p:cNvSpPr>
              <p:nvPr/>
            </p:nvSpPr>
            <p:spPr bwMode="auto">
              <a:xfrm>
                <a:off x="3029" y="1994"/>
                <a:ext cx="163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70" name="Rectangle 66"/>
              <p:cNvSpPr>
                <a:spLocks noChangeArrowheads="1"/>
              </p:cNvSpPr>
              <p:nvPr/>
            </p:nvSpPr>
            <p:spPr bwMode="auto">
              <a:xfrm>
                <a:off x="3029" y="2026"/>
                <a:ext cx="106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NSW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71" name="Rectangle 67"/>
              <p:cNvSpPr>
                <a:spLocks noChangeArrowheads="1"/>
              </p:cNvSpPr>
              <p:nvPr/>
            </p:nvSpPr>
            <p:spPr bwMode="auto">
              <a:xfrm>
                <a:off x="3142" y="2026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72" name="Rectangle 68"/>
              <p:cNvSpPr>
                <a:spLocks noChangeArrowheads="1"/>
              </p:cNvSpPr>
              <p:nvPr/>
            </p:nvSpPr>
            <p:spPr bwMode="auto">
              <a:xfrm>
                <a:off x="3222" y="1994"/>
                <a:ext cx="28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73" name="Rectangle 69"/>
              <p:cNvSpPr>
                <a:spLocks noChangeArrowheads="1"/>
              </p:cNvSpPr>
              <p:nvPr/>
            </p:nvSpPr>
            <p:spPr bwMode="auto">
              <a:xfrm>
                <a:off x="3651" y="1994"/>
                <a:ext cx="28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74" name="Rectangle 70"/>
              <p:cNvSpPr>
                <a:spLocks noChangeArrowheads="1"/>
              </p:cNvSpPr>
              <p:nvPr/>
            </p:nvSpPr>
            <p:spPr bwMode="auto">
              <a:xfrm>
                <a:off x="3250" y="1994"/>
                <a:ext cx="401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75" name="Rectangle 71"/>
              <p:cNvSpPr>
                <a:spLocks noChangeArrowheads="1"/>
              </p:cNvSpPr>
              <p:nvPr/>
            </p:nvSpPr>
            <p:spPr bwMode="auto">
              <a:xfrm>
                <a:off x="3396" y="2026"/>
                <a:ext cx="10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1996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76" name="Rectangle 72"/>
              <p:cNvSpPr>
                <a:spLocks noChangeArrowheads="1"/>
              </p:cNvSpPr>
              <p:nvPr/>
            </p:nvSpPr>
            <p:spPr bwMode="auto">
              <a:xfrm>
                <a:off x="3504" y="2026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77" name="Rectangle 73"/>
              <p:cNvSpPr>
                <a:spLocks noChangeArrowheads="1"/>
              </p:cNvSpPr>
              <p:nvPr/>
            </p:nvSpPr>
            <p:spPr bwMode="auto">
              <a:xfrm>
                <a:off x="3680" y="1994"/>
                <a:ext cx="29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78" name="Rectangle 74"/>
              <p:cNvSpPr>
                <a:spLocks noChangeArrowheads="1"/>
              </p:cNvSpPr>
              <p:nvPr/>
            </p:nvSpPr>
            <p:spPr bwMode="auto">
              <a:xfrm>
                <a:off x="4140" y="1994"/>
                <a:ext cx="28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79" name="Rectangle 75"/>
              <p:cNvSpPr>
                <a:spLocks noChangeArrowheads="1"/>
              </p:cNvSpPr>
              <p:nvPr/>
            </p:nvSpPr>
            <p:spPr bwMode="auto">
              <a:xfrm>
                <a:off x="3709" y="1994"/>
                <a:ext cx="431" cy="118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0" name="Rectangle 76"/>
              <p:cNvSpPr>
                <a:spLocks noChangeArrowheads="1"/>
              </p:cNvSpPr>
              <p:nvPr/>
            </p:nvSpPr>
            <p:spPr bwMode="auto">
              <a:xfrm>
                <a:off x="3709" y="2026"/>
                <a:ext cx="37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Fully Deregulated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75181" name="Rectangle 77"/>
              <p:cNvSpPr>
                <a:spLocks noChangeArrowheads="1"/>
              </p:cNvSpPr>
              <p:nvPr/>
            </p:nvSpPr>
            <p:spPr bwMode="auto">
              <a:xfrm>
                <a:off x="4085" y="2026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82" name="Rectangle 78"/>
              <p:cNvSpPr>
                <a:spLocks noChangeArrowheads="1"/>
              </p:cNvSpPr>
              <p:nvPr/>
            </p:nvSpPr>
            <p:spPr bwMode="auto">
              <a:xfrm>
                <a:off x="3000" y="1993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3" name="Rectangle 79"/>
              <p:cNvSpPr>
                <a:spLocks noChangeArrowheads="1"/>
              </p:cNvSpPr>
              <p:nvPr/>
            </p:nvSpPr>
            <p:spPr bwMode="auto">
              <a:xfrm>
                <a:off x="3001" y="1993"/>
                <a:ext cx="219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4" name="Rectangle 80"/>
              <p:cNvSpPr>
                <a:spLocks noChangeArrowheads="1"/>
              </p:cNvSpPr>
              <p:nvPr/>
            </p:nvSpPr>
            <p:spPr bwMode="auto">
              <a:xfrm>
                <a:off x="3220" y="1993"/>
                <a:ext cx="2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5" name="Rectangle 81"/>
              <p:cNvSpPr>
                <a:spLocks noChangeArrowheads="1"/>
              </p:cNvSpPr>
              <p:nvPr/>
            </p:nvSpPr>
            <p:spPr bwMode="auto">
              <a:xfrm>
                <a:off x="3222" y="1993"/>
                <a:ext cx="457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6" name="Rectangle 82"/>
              <p:cNvSpPr>
                <a:spLocks noChangeArrowheads="1"/>
              </p:cNvSpPr>
              <p:nvPr/>
            </p:nvSpPr>
            <p:spPr bwMode="auto">
              <a:xfrm>
                <a:off x="3679" y="1993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7" name="Rectangle 83"/>
              <p:cNvSpPr>
                <a:spLocks noChangeArrowheads="1"/>
              </p:cNvSpPr>
              <p:nvPr/>
            </p:nvSpPr>
            <p:spPr bwMode="auto">
              <a:xfrm>
                <a:off x="3680" y="1993"/>
                <a:ext cx="488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8" name="Rectangle 84"/>
              <p:cNvSpPr>
                <a:spLocks noChangeArrowheads="1"/>
              </p:cNvSpPr>
              <p:nvPr/>
            </p:nvSpPr>
            <p:spPr bwMode="auto">
              <a:xfrm>
                <a:off x="4168" y="1993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89" name="Rectangle 85"/>
              <p:cNvSpPr>
                <a:spLocks noChangeArrowheads="1"/>
              </p:cNvSpPr>
              <p:nvPr/>
            </p:nvSpPr>
            <p:spPr bwMode="auto">
              <a:xfrm>
                <a:off x="3000" y="199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0" name="Rectangle 86"/>
              <p:cNvSpPr>
                <a:spLocks noChangeArrowheads="1"/>
              </p:cNvSpPr>
              <p:nvPr/>
            </p:nvSpPr>
            <p:spPr bwMode="auto">
              <a:xfrm>
                <a:off x="3220" y="1994"/>
                <a:ext cx="2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1" name="Rectangle 87"/>
              <p:cNvSpPr>
                <a:spLocks noChangeArrowheads="1"/>
              </p:cNvSpPr>
              <p:nvPr/>
            </p:nvSpPr>
            <p:spPr bwMode="auto">
              <a:xfrm>
                <a:off x="3679" y="199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2" name="Rectangle 88"/>
              <p:cNvSpPr>
                <a:spLocks noChangeArrowheads="1"/>
              </p:cNvSpPr>
              <p:nvPr/>
            </p:nvSpPr>
            <p:spPr bwMode="auto">
              <a:xfrm>
                <a:off x="4168" y="199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3" name="Rectangle 89"/>
              <p:cNvSpPr>
                <a:spLocks noChangeArrowheads="1"/>
              </p:cNvSpPr>
              <p:nvPr/>
            </p:nvSpPr>
            <p:spPr bwMode="auto">
              <a:xfrm>
                <a:off x="3001" y="211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4" name="Rectangle 90"/>
              <p:cNvSpPr>
                <a:spLocks noChangeArrowheads="1"/>
              </p:cNvSpPr>
              <p:nvPr/>
            </p:nvSpPr>
            <p:spPr bwMode="auto">
              <a:xfrm>
                <a:off x="3192" y="211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5" name="Rectangle 91"/>
              <p:cNvSpPr>
                <a:spLocks noChangeArrowheads="1"/>
              </p:cNvSpPr>
              <p:nvPr/>
            </p:nvSpPr>
            <p:spPr bwMode="auto">
              <a:xfrm>
                <a:off x="3029" y="2114"/>
                <a:ext cx="163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6" name="Rectangle 92"/>
              <p:cNvSpPr>
                <a:spLocks noChangeArrowheads="1"/>
              </p:cNvSpPr>
              <p:nvPr/>
            </p:nvSpPr>
            <p:spPr bwMode="auto">
              <a:xfrm>
                <a:off x="3029" y="2145"/>
                <a:ext cx="91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QLD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97" name="Rectangle 93"/>
              <p:cNvSpPr>
                <a:spLocks noChangeArrowheads="1"/>
              </p:cNvSpPr>
              <p:nvPr/>
            </p:nvSpPr>
            <p:spPr bwMode="auto">
              <a:xfrm>
                <a:off x="3128" y="214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198" name="Rectangle 94"/>
              <p:cNvSpPr>
                <a:spLocks noChangeArrowheads="1"/>
              </p:cNvSpPr>
              <p:nvPr/>
            </p:nvSpPr>
            <p:spPr bwMode="auto">
              <a:xfrm>
                <a:off x="3222" y="211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199" name="Rectangle 95"/>
              <p:cNvSpPr>
                <a:spLocks noChangeArrowheads="1"/>
              </p:cNvSpPr>
              <p:nvPr/>
            </p:nvSpPr>
            <p:spPr bwMode="auto">
              <a:xfrm>
                <a:off x="3651" y="211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00" name="Rectangle 96"/>
              <p:cNvSpPr>
                <a:spLocks noChangeArrowheads="1"/>
              </p:cNvSpPr>
              <p:nvPr/>
            </p:nvSpPr>
            <p:spPr bwMode="auto">
              <a:xfrm>
                <a:off x="3250" y="2114"/>
                <a:ext cx="401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01" name="Rectangle 97"/>
              <p:cNvSpPr>
                <a:spLocks noChangeArrowheads="1"/>
              </p:cNvSpPr>
              <p:nvPr/>
            </p:nvSpPr>
            <p:spPr bwMode="auto">
              <a:xfrm>
                <a:off x="3396" y="2145"/>
                <a:ext cx="10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1998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02" name="Rectangle 98"/>
              <p:cNvSpPr>
                <a:spLocks noChangeArrowheads="1"/>
              </p:cNvSpPr>
              <p:nvPr/>
            </p:nvSpPr>
            <p:spPr bwMode="auto">
              <a:xfrm>
                <a:off x="3504" y="214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03" name="Rectangle 99"/>
              <p:cNvSpPr>
                <a:spLocks noChangeArrowheads="1"/>
              </p:cNvSpPr>
              <p:nvPr/>
            </p:nvSpPr>
            <p:spPr bwMode="auto">
              <a:xfrm>
                <a:off x="3680" y="2114"/>
                <a:ext cx="29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04" name="Rectangle 100"/>
              <p:cNvSpPr>
                <a:spLocks noChangeArrowheads="1"/>
              </p:cNvSpPr>
              <p:nvPr/>
            </p:nvSpPr>
            <p:spPr bwMode="auto">
              <a:xfrm>
                <a:off x="4140" y="211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05" name="Rectangle 101"/>
              <p:cNvSpPr>
                <a:spLocks noChangeArrowheads="1"/>
              </p:cNvSpPr>
              <p:nvPr/>
            </p:nvSpPr>
            <p:spPr bwMode="auto">
              <a:xfrm>
                <a:off x="3709" y="2114"/>
                <a:ext cx="431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06" name="Rectangle 102"/>
              <p:cNvSpPr>
                <a:spLocks noChangeArrowheads="1"/>
              </p:cNvSpPr>
              <p:nvPr/>
            </p:nvSpPr>
            <p:spPr bwMode="auto">
              <a:xfrm>
                <a:off x="3709" y="2145"/>
                <a:ext cx="37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Fully Deregulated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07" name="Rectangle 103"/>
              <p:cNvSpPr>
                <a:spLocks noChangeArrowheads="1"/>
              </p:cNvSpPr>
              <p:nvPr/>
            </p:nvSpPr>
            <p:spPr bwMode="auto">
              <a:xfrm>
                <a:off x="4085" y="214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08" name="Rectangle 104"/>
              <p:cNvSpPr>
                <a:spLocks noChangeArrowheads="1"/>
              </p:cNvSpPr>
              <p:nvPr/>
            </p:nvSpPr>
            <p:spPr bwMode="auto">
              <a:xfrm>
                <a:off x="3000" y="2112"/>
                <a:ext cx="1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09" name="Rectangle 105"/>
              <p:cNvSpPr>
                <a:spLocks noChangeArrowheads="1"/>
              </p:cNvSpPr>
              <p:nvPr/>
            </p:nvSpPr>
            <p:spPr bwMode="auto">
              <a:xfrm>
                <a:off x="3001" y="2112"/>
                <a:ext cx="219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0" name="Rectangle 106"/>
              <p:cNvSpPr>
                <a:spLocks noChangeArrowheads="1"/>
              </p:cNvSpPr>
              <p:nvPr/>
            </p:nvSpPr>
            <p:spPr bwMode="auto">
              <a:xfrm>
                <a:off x="3220" y="2112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1" name="Rectangle 107"/>
              <p:cNvSpPr>
                <a:spLocks noChangeArrowheads="1"/>
              </p:cNvSpPr>
              <p:nvPr/>
            </p:nvSpPr>
            <p:spPr bwMode="auto">
              <a:xfrm>
                <a:off x="3222" y="2112"/>
                <a:ext cx="457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2" name="Rectangle 108"/>
              <p:cNvSpPr>
                <a:spLocks noChangeArrowheads="1"/>
              </p:cNvSpPr>
              <p:nvPr/>
            </p:nvSpPr>
            <p:spPr bwMode="auto">
              <a:xfrm>
                <a:off x="3679" y="2112"/>
                <a:ext cx="1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3" name="Rectangle 109"/>
              <p:cNvSpPr>
                <a:spLocks noChangeArrowheads="1"/>
              </p:cNvSpPr>
              <p:nvPr/>
            </p:nvSpPr>
            <p:spPr bwMode="auto">
              <a:xfrm>
                <a:off x="3680" y="2112"/>
                <a:ext cx="488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4" name="Rectangle 110"/>
              <p:cNvSpPr>
                <a:spLocks noChangeArrowheads="1"/>
              </p:cNvSpPr>
              <p:nvPr/>
            </p:nvSpPr>
            <p:spPr bwMode="auto">
              <a:xfrm>
                <a:off x="4168" y="2112"/>
                <a:ext cx="1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5" name="Rectangle 111"/>
              <p:cNvSpPr>
                <a:spLocks noChangeArrowheads="1"/>
              </p:cNvSpPr>
              <p:nvPr/>
            </p:nvSpPr>
            <p:spPr bwMode="auto">
              <a:xfrm>
                <a:off x="3000" y="211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6" name="Rectangle 112"/>
              <p:cNvSpPr>
                <a:spLocks noChangeArrowheads="1"/>
              </p:cNvSpPr>
              <p:nvPr/>
            </p:nvSpPr>
            <p:spPr bwMode="auto">
              <a:xfrm>
                <a:off x="3220" y="2114"/>
                <a:ext cx="2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7" name="Rectangle 113"/>
              <p:cNvSpPr>
                <a:spLocks noChangeArrowheads="1"/>
              </p:cNvSpPr>
              <p:nvPr/>
            </p:nvSpPr>
            <p:spPr bwMode="auto">
              <a:xfrm>
                <a:off x="3679" y="211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8" name="Rectangle 114"/>
              <p:cNvSpPr>
                <a:spLocks noChangeArrowheads="1"/>
              </p:cNvSpPr>
              <p:nvPr/>
            </p:nvSpPr>
            <p:spPr bwMode="auto">
              <a:xfrm>
                <a:off x="4168" y="211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19" name="Rectangle 115"/>
              <p:cNvSpPr>
                <a:spLocks noChangeArrowheads="1"/>
              </p:cNvSpPr>
              <p:nvPr/>
            </p:nvSpPr>
            <p:spPr bwMode="auto">
              <a:xfrm>
                <a:off x="3001" y="223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20" name="Rectangle 116"/>
              <p:cNvSpPr>
                <a:spLocks noChangeArrowheads="1"/>
              </p:cNvSpPr>
              <p:nvPr/>
            </p:nvSpPr>
            <p:spPr bwMode="auto">
              <a:xfrm>
                <a:off x="3192" y="223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21" name="Rectangle 117"/>
              <p:cNvSpPr>
                <a:spLocks noChangeArrowheads="1"/>
              </p:cNvSpPr>
              <p:nvPr/>
            </p:nvSpPr>
            <p:spPr bwMode="auto">
              <a:xfrm>
                <a:off x="3029" y="2233"/>
                <a:ext cx="163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22" name="Rectangle 118"/>
              <p:cNvSpPr>
                <a:spLocks noChangeArrowheads="1"/>
              </p:cNvSpPr>
              <p:nvPr/>
            </p:nvSpPr>
            <p:spPr bwMode="auto">
              <a:xfrm>
                <a:off x="3029" y="2265"/>
                <a:ext cx="55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SA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23" name="Rectangle 119"/>
              <p:cNvSpPr>
                <a:spLocks noChangeArrowheads="1"/>
              </p:cNvSpPr>
              <p:nvPr/>
            </p:nvSpPr>
            <p:spPr bwMode="auto">
              <a:xfrm>
                <a:off x="3093" y="226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24" name="Rectangle 120"/>
              <p:cNvSpPr>
                <a:spLocks noChangeArrowheads="1"/>
              </p:cNvSpPr>
              <p:nvPr/>
            </p:nvSpPr>
            <p:spPr bwMode="auto">
              <a:xfrm>
                <a:off x="3222" y="223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25" name="Rectangle 121"/>
              <p:cNvSpPr>
                <a:spLocks noChangeArrowheads="1"/>
              </p:cNvSpPr>
              <p:nvPr/>
            </p:nvSpPr>
            <p:spPr bwMode="auto">
              <a:xfrm>
                <a:off x="3651" y="223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26" name="Rectangle 122"/>
              <p:cNvSpPr>
                <a:spLocks noChangeArrowheads="1"/>
              </p:cNvSpPr>
              <p:nvPr/>
            </p:nvSpPr>
            <p:spPr bwMode="auto">
              <a:xfrm>
                <a:off x="3250" y="2233"/>
                <a:ext cx="401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27" name="Rectangle 123"/>
              <p:cNvSpPr>
                <a:spLocks noChangeArrowheads="1"/>
              </p:cNvSpPr>
              <p:nvPr/>
            </p:nvSpPr>
            <p:spPr bwMode="auto">
              <a:xfrm>
                <a:off x="3396" y="2265"/>
                <a:ext cx="10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1998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28" name="Rectangle 124"/>
              <p:cNvSpPr>
                <a:spLocks noChangeArrowheads="1"/>
              </p:cNvSpPr>
              <p:nvPr/>
            </p:nvSpPr>
            <p:spPr bwMode="auto">
              <a:xfrm>
                <a:off x="3504" y="226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29" name="Rectangle 125"/>
              <p:cNvSpPr>
                <a:spLocks noChangeArrowheads="1"/>
              </p:cNvSpPr>
              <p:nvPr/>
            </p:nvSpPr>
            <p:spPr bwMode="auto">
              <a:xfrm>
                <a:off x="3680" y="2233"/>
                <a:ext cx="29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0" name="Rectangle 126"/>
              <p:cNvSpPr>
                <a:spLocks noChangeArrowheads="1"/>
              </p:cNvSpPr>
              <p:nvPr/>
            </p:nvSpPr>
            <p:spPr bwMode="auto">
              <a:xfrm>
                <a:off x="4140" y="223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1" name="Rectangle 127"/>
              <p:cNvSpPr>
                <a:spLocks noChangeArrowheads="1"/>
              </p:cNvSpPr>
              <p:nvPr/>
            </p:nvSpPr>
            <p:spPr bwMode="auto">
              <a:xfrm>
                <a:off x="3709" y="2233"/>
                <a:ext cx="431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2" name="Rectangle 128"/>
              <p:cNvSpPr>
                <a:spLocks noChangeArrowheads="1"/>
              </p:cNvSpPr>
              <p:nvPr/>
            </p:nvSpPr>
            <p:spPr bwMode="auto">
              <a:xfrm>
                <a:off x="3709" y="2265"/>
                <a:ext cx="37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Fully Deregulated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33" name="Rectangle 129"/>
              <p:cNvSpPr>
                <a:spLocks noChangeArrowheads="1"/>
              </p:cNvSpPr>
              <p:nvPr/>
            </p:nvSpPr>
            <p:spPr bwMode="auto">
              <a:xfrm>
                <a:off x="4085" y="226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34" name="Rectangle 130"/>
              <p:cNvSpPr>
                <a:spLocks noChangeArrowheads="1"/>
              </p:cNvSpPr>
              <p:nvPr/>
            </p:nvSpPr>
            <p:spPr bwMode="auto">
              <a:xfrm>
                <a:off x="3000" y="2232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5" name="Rectangle 131"/>
              <p:cNvSpPr>
                <a:spLocks noChangeArrowheads="1"/>
              </p:cNvSpPr>
              <p:nvPr/>
            </p:nvSpPr>
            <p:spPr bwMode="auto">
              <a:xfrm>
                <a:off x="3001" y="2232"/>
                <a:ext cx="219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6" name="Rectangle 132"/>
              <p:cNvSpPr>
                <a:spLocks noChangeArrowheads="1"/>
              </p:cNvSpPr>
              <p:nvPr/>
            </p:nvSpPr>
            <p:spPr bwMode="auto">
              <a:xfrm>
                <a:off x="3220" y="2232"/>
                <a:ext cx="2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7" name="Rectangle 133"/>
              <p:cNvSpPr>
                <a:spLocks noChangeArrowheads="1"/>
              </p:cNvSpPr>
              <p:nvPr/>
            </p:nvSpPr>
            <p:spPr bwMode="auto">
              <a:xfrm>
                <a:off x="3222" y="2232"/>
                <a:ext cx="457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8" name="Rectangle 134"/>
              <p:cNvSpPr>
                <a:spLocks noChangeArrowheads="1"/>
              </p:cNvSpPr>
              <p:nvPr/>
            </p:nvSpPr>
            <p:spPr bwMode="auto">
              <a:xfrm>
                <a:off x="3679" y="2232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39" name="Rectangle 135"/>
              <p:cNvSpPr>
                <a:spLocks noChangeArrowheads="1"/>
              </p:cNvSpPr>
              <p:nvPr/>
            </p:nvSpPr>
            <p:spPr bwMode="auto">
              <a:xfrm>
                <a:off x="3680" y="2232"/>
                <a:ext cx="488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0" name="Rectangle 136"/>
              <p:cNvSpPr>
                <a:spLocks noChangeArrowheads="1"/>
              </p:cNvSpPr>
              <p:nvPr/>
            </p:nvSpPr>
            <p:spPr bwMode="auto">
              <a:xfrm>
                <a:off x="4168" y="2232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1" name="Rectangle 137"/>
              <p:cNvSpPr>
                <a:spLocks noChangeArrowheads="1"/>
              </p:cNvSpPr>
              <p:nvPr/>
            </p:nvSpPr>
            <p:spPr bwMode="auto">
              <a:xfrm>
                <a:off x="3000" y="2233"/>
                <a:ext cx="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2" name="Rectangle 138"/>
              <p:cNvSpPr>
                <a:spLocks noChangeArrowheads="1"/>
              </p:cNvSpPr>
              <p:nvPr/>
            </p:nvSpPr>
            <p:spPr bwMode="auto">
              <a:xfrm>
                <a:off x="3220" y="2233"/>
                <a:ext cx="2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3" name="Rectangle 139"/>
              <p:cNvSpPr>
                <a:spLocks noChangeArrowheads="1"/>
              </p:cNvSpPr>
              <p:nvPr/>
            </p:nvSpPr>
            <p:spPr bwMode="auto">
              <a:xfrm>
                <a:off x="3679" y="2233"/>
                <a:ext cx="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4" name="Rectangle 140"/>
              <p:cNvSpPr>
                <a:spLocks noChangeArrowheads="1"/>
              </p:cNvSpPr>
              <p:nvPr/>
            </p:nvSpPr>
            <p:spPr bwMode="auto">
              <a:xfrm>
                <a:off x="4168" y="2233"/>
                <a:ext cx="1" cy="1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5" name="Rectangle 141"/>
              <p:cNvSpPr>
                <a:spLocks noChangeArrowheads="1"/>
              </p:cNvSpPr>
              <p:nvPr/>
            </p:nvSpPr>
            <p:spPr bwMode="auto">
              <a:xfrm>
                <a:off x="3001" y="235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6" name="Rectangle 142"/>
              <p:cNvSpPr>
                <a:spLocks noChangeArrowheads="1"/>
              </p:cNvSpPr>
              <p:nvPr/>
            </p:nvSpPr>
            <p:spPr bwMode="auto">
              <a:xfrm>
                <a:off x="3192" y="235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7" name="Rectangle 143"/>
              <p:cNvSpPr>
                <a:spLocks noChangeArrowheads="1"/>
              </p:cNvSpPr>
              <p:nvPr/>
            </p:nvSpPr>
            <p:spPr bwMode="auto">
              <a:xfrm>
                <a:off x="3029" y="2354"/>
                <a:ext cx="163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48" name="Rectangle 144"/>
              <p:cNvSpPr>
                <a:spLocks noChangeArrowheads="1"/>
              </p:cNvSpPr>
              <p:nvPr/>
            </p:nvSpPr>
            <p:spPr bwMode="auto">
              <a:xfrm>
                <a:off x="3029" y="2385"/>
                <a:ext cx="7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VIC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49" name="Rectangle 145"/>
              <p:cNvSpPr>
                <a:spLocks noChangeArrowheads="1"/>
              </p:cNvSpPr>
              <p:nvPr/>
            </p:nvSpPr>
            <p:spPr bwMode="auto">
              <a:xfrm>
                <a:off x="3109" y="238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50" name="Rectangle 146"/>
              <p:cNvSpPr>
                <a:spLocks noChangeArrowheads="1"/>
              </p:cNvSpPr>
              <p:nvPr/>
            </p:nvSpPr>
            <p:spPr bwMode="auto">
              <a:xfrm>
                <a:off x="3222" y="235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51" name="Rectangle 147"/>
              <p:cNvSpPr>
                <a:spLocks noChangeArrowheads="1"/>
              </p:cNvSpPr>
              <p:nvPr/>
            </p:nvSpPr>
            <p:spPr bwMode="auto">
              <a:xfrm>
                <a:off x="3651" y="235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52" name="Rectangle 148"/>
              <p:cNvSpPr>
                <a:spLocks noChangeArrowheads="1"/>
              </p:cNvSpPr>
              <p:nvPr/>
            </p:nvSpPr>
            <p:spPr bwMode="auto">
              <a:xfrm>
                <a:off x="3250" y="2354"/>
                <a:ext cx="401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53" name="Rectangle 149"/>
              <p:cNvSpPr>
                <a:spLocks noChangeArrowheads="1"/>
              </p:cNvSpPr>
              <p:nvPr/>
            </p:nvSpPr>
            <p:spPr bwMode="auto">
              <a:xfrm>
                <a:off x="3396" y="2385"/>
                <a:ext cx="10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1994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54" name="Rectangle 150"/>
              <p:cNvSpPr>
                <a:spLocks noChangeArrowheads="1"/>
              </p:cNvSpPr>
              <p:nvPr/>
            </p:nvSpPr>
            <p:spPr bwMode="auto">
              <a:xfrm>
                <a:off x="3504" y="238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55" name="Rectangle 151"/>
              <p:cNvSpPr>
                <a:spLocks noChangeArrowheads="1"/>
              </p:cNvSpPr>
              <p:nvPr/>
            </p:nvSpPr>
            <p:spPr bwMode="auto">
              <a:xfrm>
                <a:off x="3680" y="2354"/>
                <a:ext cx="29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56" name="Rectangle 152"/>
              <p:cNvSpPr>
                <a:spLocks noChangeArrowheads="1"/>
              </p:cNvSpPr>
              <p:nvPr/>
            </p:nvSpPr>
            <p:spPr bwMode="auto">
              <a:xfrm>
                <a:off x="4140" y="2354"/>
                <a:ext cx="28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57" name="Rectangle 153"/>
              <p:cNvSpPr>
                <a:spLocks noChangeArrowheads="1"/>
              </p:cNvSpPr>
              <p:nvPr/>
            </p:nvSpPr>
            <p:spPr bwMode="auto">
              <a:xfrm>
                <a:off x="3709" y="2354"/>
                <a:ext cx="431" cy="118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58" name="Rectangle 154"/>
              <p:cNvSpPr>
                <a:spLocks noChangeArrowheads="1"/>
              </p:cNvSpPr>
              <p:nvPr/>
            </p:nvSpPr>
            <p:spPr bwMode="auto">
              <a:xfrm>
                <a:off x="3709" y="2385"/>
                <a:ext cx="37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solidFill>
                      <a:srgbClr val="000000"/>
                    </a:solidFill>
                    <a:latin typeface="+mn-lt"/>
                  </a:rPr>
                  <a:t>Fully Deregulated</a:t>
                </a:r>
                <a:endParaRPr lang="en-US" sz="1200" dirty="0">
                  <a:latin typeface="+mn-lt"/>
                </a:endParaRPr>
              </a:p>
            </p:txBody>
          </p:sp>
          <p:sp>
            <p:nvSpPr>
              <p:cNvPr id="175259" name="Rectangle 155"/>
              <p:cNvSpPr>
                <a:spLocks noChangeArrowheads="1"/>
              </p:cNvSpPr>
              <p:nvPr/>
            </p:nvSpPr>
            <p:spPr bwMode="auto">
              <a:xfrm>
                <a:off x="4085" y="238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60" name="Rectangle 156"/>
              <p:cNvSpPr>
                <a:spLocks noChangeArrowheads="1"/>
              </p:cNvSpPr>
              <p:nvPr/>
            </p:nvSpPr>
            <p:spPr bwMode="auto">
              <a:xfrm>
                <a:off x="3000" y="2352"/>
                <a:ext cx="1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1" name="Rectangle 157"/>
              <p:cNvSpPr>
                <a:spLocks noChangeArrowheads="1"/>
              </p:cNvSpPr>
              <p:nvPr/>
            </p:nvSpPr>
            <p:spPr bwMode="auto">
              <a:xfrm>
                <a:off x="3001" y="2352"/>
                <a:ext cx="219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2" name="Rectangle 158"/>
              <p:cNvSpPr>
                <a:spLocks noChangeArrowheads="1"/>
              </p:cNvSpPr>
              <p:nvPr/>
            </p:nvSpPr>
            <p:spPr bwMode="auto">
              <a:xfrm>
                <a:off x="3220" y="2352"/>
                <a:ext cx="2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3" name="Rectangle 159"/>
              <p:cNvSpPr>
                <a:spLocks noChangeArrowheads="1"/>
              </p:cNvSpPr>
              <p:nvPr/>
            </p:nvSpPr>
            <p:spPr bwMode="auto">
              <a:xfrm>
                <a:off x="3222" y="2352"/>
                <a:ext cx="457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4" name="Rectangle 160"/>
              <p:cNvSpPr>
                <a:spLocks noChangeArrowheads="1"/>
              </p:cNvSpPr>
              <p:nvPr/>
            </p:nvSpPr>
            <p:spPr bwMode="auto">
              <a:xfrm>
                <a:off x="3679" y="2352"/>
                <a:ext cx="1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5" name="Rectangle 161"/>
              <p:cNvSpPr>
                <a:spLocks noChangeArrowheads="1"/>
              </p:cNvSpPr>
              <p:nvPr/>
            </p:nvSpPr>
            <p:spPr bwMode="auto">
              <a:xfrm>
                <a:off x="3680" y="2352"/>
                <a:ext cx="488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6" name="Rectangle 162"/>
              <p:cNvSpPr>
                <a:spLocks noChangeArrowheads="1"/>
              </p:cNvSpPr>
              <p:nvPr/>
            </p:nvSpPr>
            <p:spPr bwMode="auto">
              <a:xfrm>
                <a:off x="4168" y="2352"/>
                <a:ext cx="1" cy="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7" name="Rectangle 163"/>
              <p:cNvSpPr>
                <a:spLocks noChangeArrowheads="1"/>
              </p:cNvSpPr>
              <p:nvPr/>
            </p:nvSpPr>
            <p:spPr bwMode="auto">
              <a:xfrm>
                <a:off x="3000" y="235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8" name="Rectangle 164"/>
              <p:cNvSpPr>
                <a:spLocks noChangeArrowheads="1"/>
              </p:cNvSpPr>
              <p:nvPr/>
            </p:nvSpPr>
            <p:spPr bwMode="auto">
              <a:xfrm>
                <a:off x="3220" y="2354"/>
                <a:ext cx="2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69" name="Rectangle 165"/>
              <p:cNvSpPr>
                <a:spLocks noChangeArrowheads="1"/>
              </p:cNvSpPr>
              <p:nvPr/>
            </p:nvSpPr>
            <p:spPr bwMode="auto">
              <a:xfrm>
                <a:off x="3679" y="235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0" name="Rectangle 166"/>
              <p:cNvSpPr>
                <a:spLocks noChangeArrowheads="1"/>
              </p:cNvSpPr>
              <p:nvPr/>
            </p:nvSpPr>
            <p:spPr bwMode="auto">
              <a:xfrm>
                <a:off x="4168" y="2354"/>
                <a:ext cx="1" cy="1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1" name="Rectangle 167"/>
              <p:cNvSpPr>
                <a:spLocks noChangeArrowheads="1"/>
              </p:cNvSpPr>
              <p:nvPr/>
            </p:nvSpPr>
            <p:spPr bwMode="auto">
              <a:xfrm>
                <a:off x="3001" y="247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2" name="Rectangle 168"/>
              <p:cNvSpPr>
                <a:spLocks noChangeArrowheads="1"/>
              </p:cNvSpPr>
              <p:nvPr/>
            </p:nvSpPr>
            <p:spPr bwMode="auto">
              <a:xfrm>
                <a:off x="3192" y="247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3" name="Rectangle 169"/>
              <p:cNvSpPr>
                <a:spLocks noChangeArrowheads="1"/>
              </p:cNvSpPr>
              <p:nvPr/>
            </p:nvSpPr>
            <p:spPr bwMode="auto">
              <a:xfrm>
                <a:off x="3001" y="2592"/>
                <a:ext cx="219" cy="5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4" name="Rectangle 170"/>
              <p:cNvSpPr>
                <a:spLocks noChangeArrowheads="1"/>
              </p:cNvSpPr>
              <p:nvPr/>
            </p:nvSpPr>
            <p:spPr bwMode="auto">
              <a:xfrm>
                <a:off x="3029" y="2473"/>
                <a:ext cx="163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5" name="Rectangle 171"/>
              <p:cNvSpPr>
                <a:spLocks noChangeArrowheads="1"/>
              </p:cNvSpPr>
              <p:nvPr/>
            </p:nvSpPr>
            <p:spPr bwMode="auto">
              <a:xfrm>
                <a:off x="3029" y="2505"/>
                <a:ext cx="61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NT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76" name="Rectangle 172"/>
              <p:cNvSpPr>
                <a:spLocks noChangeArrowheads="1"/>
              </p:cNvSpPr>
              <p:nvPr/>
            </p:nvSpPr>
            <p:spPr bwMode="auto">
              <a:xfrm>
                <a:off x="3093" y="250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77" name="Rectangle 173"/>
              <p:cNvSpPr>
                <a:spLocks noChangeArrowheads="1"/>
              </p:cNvSpPr>
              <p:nvPr/>
            </p:nvSpPr>
            <p:spPr bwMode="auto">
              <a:xfrm>
                <a:off x="3222" y="247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8" name="Rectangle 174"/>
              <p:cNvSpPr>
                <a:spLocks noChangeArrowheads="1"/>
              </p:cNvSpPr>
              <p:nvPr/>
            </p:nvSpPr>
            <p:spPr bwMode="auto">
              <a:xfrm>
                <a:off x="3651" y="2473"/>
                <a:ext cx="28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79" name="Rectangle 175"/>
              <p:cNvSpPr>
                <a:spLocks noChangeArrowheads="1"/>
              </p:cNvSpPr>
              <p:nvPr/>
            </p:nvSpPr>
            <p:spPr bwMode="auto">
              <a:xfrm>
                <a:off x="3222" y="2592"/>
                <a:ext cx="457" cy="55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80" name="Rectangle 176"/>
              <p:cNvSpPr>
                <a:spLocks noChangeArrowheads="1"/>
              </p:cNvSpPr>
              <p:nvPr/>
            </p:nvSpPr>
            <p:spPr bwMode="auto">
              <a:xfrm>
                <a:off x="3250" y="2473"/>
                <a:ext cx="401" cy="119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81" name="Rectangle 177"/>
              <p:cNvSpPr>
                <a:spLocks noChangeArrowheads="1"/>
              </p:cNvSpPr>
              <p:nvPr/>
            </p:nvSpPr>
            <p:spPr bwMode="auto">
              <a:xfrm>
                <a:off x="3396" y="2505"/>
                <a:ext cx="109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2000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82" name="Rectangle 178"/>
              <p:cNvSpPr>
                <a:spLocks noChangeArrowheads="1"/>
              </p:cNvSpPr>
              <p:nvPr/>
            </p:nvSpPr>
            <p:spPr bwMode="auto">
              <a:xfrm>
                <a:off x="3504" y="2505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83" name="Rectangle 179"/>
              <p:cNvSpPr>
                <a:spLocks noChangeArrowheads="1"/>
              </p:cNvSpPr>
              <p:nvPr/>
            </p:nvSpPr>
            <p:spPr bwMode="auto">
              <a:xfrm>
                <a:off x="3680" y="2473"/>
                <a:ext cx="29" cy="174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84" name="Rectangle 180"/>
              <p:cNvSpPr>
                <a:spLocks noChangeArrowheads="1"/>
              </p:cNvSpPr>
              <p:nvPr/>
            </p:nvSpPr>
            <p:spPr bwMode="auto">
              <a:xfrm>
                <a:off x="4140" y="2473"/>
                <a:ext cx="28" cy="174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85" name="Rectangle 181"/>
              <p:cNvSpPr>
                <a:spLocks noChangeArrowheads="1"/>
              </p:cNvSpPr>
              <p:nvPr/>
            </p:nvSpPr>
            <p:spPr bwMode="auto">
              <a:xfrm>
                <a:off x="3709" y="2473"/>
                <a:ext cx="431" cy="87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86" name="Rectangle 182"/>
              <p:cNvSpPr>
                <a:spLocks noChangeArrowheads="1"/>
              </p:cNvSpPr>
              <p:nvPr/>
            </p:nvSpPr>
            <p:spPr bwMode="auto">
              <a:xfrm>
                <a:off x="3709" y="2505"/>
                <a:ext cx="336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Deregulated to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87" name="Rectangle 183"/>
              <p:cNvSpPr>
                <a:spLocks noChangeArrowheads="1"/>
              </p:cNvSpPr>
              <p:nvPr/>
            </p:nvSpPr>
            <p:spPr bwMode="auto">
              <a:xfrm>
                <a:off x="3709" y="2560"/>
                <a:ext cx="431" cy="87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88" name="Rectangle 184"/>
              <p:cNvSpPr>
                <a:spLocks noChangeArrowheads="1"/>
              </p:cNvSpPr>
              <p:nvPr/>
            </p:nvSpPr>
            <p:spPr bwMode="auto">
              <a:xfrm>
                <a:off x="3709" y="2559"/>
                <a:ext cx="203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750MWh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89" name="Rectangle 185"/>
              <p:cNvSpPr>
                <a:spLocks noChangeArrowheads="1"/>
              </p:cNvSpPr>
              <p:nvPr/>
            </p:nvSpPr>
            <p:spPr bwMode="auto">
              <a:xfrm>
                <a:off x="3901" y="2559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290" name="Rectangle 186"/>
              <p:cNvSpPr>
                <a:spLocks noChangeArrowheads="1"/>
              </p:cNvSpPr>
              <p:nvPr/>
            </p:nvSpPr>
            <p:spPr bwMode="auto">
              <a:xfrm>
                <a:off x="3000" y="2472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1" name="Rectangle 187"/>
              <p:cNvSpPr>
                <a:spLocks noChangeArrowheads="1"/>
              </p:cNvSpPr>
              <p:nvPr/>
            </p:nvSpPr>
            <p:spPr bwMode="auto">
              <a:xfrm>
                <a:off x="3001" y="2472"/>
                <a:ext cx="219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2" name="Rectangle 188"/>
              <p:cNvSpPr>
                <a:spLocks noChangeArrowheads="1"/>
              </p:cNvSpPr>
              <p:nvPr/>
            </p:nvSpPr>
            <p:spPr bwMode="auto">
              <a:xfrm>
                <a:off x="3220" y="2472"/>
                <a:ext cx="2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3" name="Rectangle 189"/>
              <p:cNvSpPr>
                <a:spLocks noChangeArrowheads="1"/>
              </p:cNvSpPr>
              <p:nvPr/>
            </p:nvSpPr>
            <p:spPr bwMode="auto">
              <a:xfrm>
                <a:off x="3222" y="2472"/>
                <a:ext cx="457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4" name="Rectangle 190"/>
              <p:cNvSpPr>
                <a:spLocks noChangeArrowheads="1"/>
              </p:cNvSpPr>
              <p:nvPr/>
            </p:nvSpPr>
            <p:spPr bwMode="auto">
              <a:xfrm>
                <a:off x="3679" y="2472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5" name="Rectangle 191"/>
              <p:cNvSpPr>
                <a:spLocks noChangeArrowheads="1"/>
              </p:cNvSpPr>
              <p:nvPr/>
            </p:nvSpPr>
            <p:spPr bwMode="auto">
              <a:xfrm>
                <a:off x="3680" y="2472"/>
                <a:ext cx="488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6" name="Rectangle 192"/>
              <p:cNvSpPr>
                <a:spLocks noChangeArrowheads="1"/>
              </p:cNvSpPr>
              <p:nvPr/>
            </p:nvSpPr>
            <p:spPr bwMode="auto">
              <a:xfrm>
                <a:off x="4168" y="2472"/>
                <a:ext cx="1" cy="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7" name="Rectangle 193"/>
              <p:cNvSpPr>
                <a:spLocks noChangeArrowheads="1"/>
              </p:cNvSpPr>
              <p:nvPr/>
            </p:nvSpPr>
            <p:spPr bwMode="auto">
              <a:xfrm>
                <a:off x="3000" y="2473"/>
                <a:ext cx="1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8" name="Rectangle 194"/>
              <p:cNvSpPr>
                <a:spLocks noChangeArrowheads="1"/>
              </p:cNvSpPr>
              <p:nvPr/>
            </p:nvSpPr>
            <p:spPr bwMode="auto">
              <a:xfrm>
                <a:off x="3220" y="2473"/>
                <a:ext cx="2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299" name="Rectangle 195"/>
              <p:cNvSpPr>
                <a:spLocks noChangeArrowheads="1"/>
              </p:cNvSpPr>
              <p:nvPr/>
            </p:nvSpPr>
            <p:spPr bwMode="auto">
              <a:xfrm>
                <a:off x="3679" y="2473"/>
                <a:ext cx="1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0" name="Rectangle 196"/>
              <p:cNvSpPr>
                <a:spLocks noChangeArrowheads="1"/>
              </p:cNvSpPr>
              <p:nvPr/>
            </p:nvSpPr>
            <p:spPr bwMode="auto">
              <a:xfrm>
                <a:off x="4168" y="2473"/>
                <a:ext cx="1" cy="1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1" name="Rectangle 197"/>
              <p:cNvSpPr>
                <a:spLocks noChangeArrowheads="1"/>
              </p:cNvSpPr>
              <p:nvPr/>
            </p:nvSpPr>
            <p:spPr bwMode="auto">
              <a:xfrm>
                <a:off x="3001" y="2648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2" name="Rectangle 198"/>
              <p:cNvSpPr>
                <a:spLocks noChangeArrowheads="1"/>
              </p:cNvSpPr>
              <p:nvPr/>
            </p:nvSpPr>
            <p:spPr bwMode="auto">
              <a:xfrm>
                <a:off x="3192" y="2648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3" name="Rectangle 199"/>
              <p:cNvSpPr>
                <a:spLocks noChangeArrowheads="1"/>
              </p:cNvSpPr>
              <p:nvPr/>
            </p:nvSpPr>
            <p:spPr bwMode="auto">
              <a:xfrm>
                <a:off x="3001" y="2767"/>
                <a:ext cx="219" cy="54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4" name="Rectangle 200"/>
              <p:cNvSpPr>
                <a:spLocks noChangeArrowheads="1"/>
              </p:cNvSpPr>
              <p:nvPr/>
            </p:nvSpPr>
            <p:spPr bwMode="auto">
              <a:xfrm>
                <a:off x="3029" y="2648"/>
                <a:ext cx="163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5" name="Rectangle 201"/>
              <p:cNvSpPr>
                <a:spLocks noChangeArrowheads="1"/>
              </p:cNvSpPr>
              <p:nvPr/>
            </p:nvSpPr>
            <p:spPr bwMode="auto">
              <a:xfrm>
                <a:off x="3029" y="2680"/>
                <a:ext cx="78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TAS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306" name="Rectangle 202"/>
              <p:cNvSpPr>
                <a:spLocks noChangeArrowheads="1"/>
              </p:cNvSpPr>
              <p:nvPr/>
            </p:nvSpPr>
            <p:spPr bwMode="auto">
              <a:xfrm>
                <a:off x="3122" y="2680"/>
                <a:ext cx="12" cy="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solidFill>
                      <a:srgbClr val="000000"/>
                    </a:solidFill>
                    <a:latin typeface="+mn-lt"/>
                  </a:rPr>
                  <a:t> </a:t>
                </a:r>
                <a:endParaRPr lang="en-US" sz="1200">
                  <a:latin typeface="+mn-lt"/>
                </a:endParaRPr>
              </a:p>
            </p:txBody>
          </p:sp>
          <p:sp>
            <p:nvSpPr>
              <p:cNvPr id="175307" name="Rectangle 203"/>
              <p:cNvSpPr>
                <a:spLocks noChangeArrowheads="1"/>
              </p:cNvSpPr>
              <p:nvPr/>
            </p:nvSpPr>
            <p:spPr bwMode="auto">
              <a:xfrm>
                <a:off x="3222" y="2648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  <p:sp>
            <p:nvSpPr>
              <p:cNvPr id="175308" name="Rectangle 204"/>
              <p:cNvSpPr>
                <a:spLocks noChangeArrowheads="1"/>
              </p:cNvSpPr>
              <p:nvPr/>
            </p:nvSpPr>
            <p:spPr bwMode="auto">
              <a:xfrm>
                <a:off x="3651" y="2648"/>
                <a:ext cx="28" cy="119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sz="1200">
                  <a:latin typeface="+mn-lt"/>
                </a:endParaRPr>
              </a:p>
            </p:txBody>
          </p:sp>
        </p:grpSp>
        <p:sp>
          <p:nvSpPr>
            <p:cNvPr id="175310" name="Rectangle 206"/>
            <p:cNvSpPr>
              <a:spLocks noChangeArrowheads="1"/>
            </p:cNvSpPr>
            <p:nvPr/>
          </p:nvSpPr>
          <p:spPr bwMode="auto">
            <a:xfrm>
              <a:off x="3222" y="2767"/>
              <a:ext cx="457" cy="54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11" name="Rectangle 207"/>
            <p:cNvSpPr>
              <a:spLocks noChangeArrowheads="1"/>
            </p:cNvSpPr>
            <p:nvPr/>
          </p:nvSpPr>
          <p:spPr bwMode="auto">
            <a:xfrm>
              <a:off x="3250" y="2648"/>
              <a:ext cx="401" cy="119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12" name="Rectangle 208"/>
            <p:cNvSpPr>
              <a:spLocks noChangeArrowheads="1"/>
            </p:cNvSpPr>
            <p:nvPr/>
          </p:nvSpPr>
          <p:spPr bwMode="auto">
            <a:xfrm>
              <a:off x="3396" y="2680"/>
              <a:ext cx="10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2006</a:t>
              </a:r>
              <a:endParaRPr lang="en-US" sz="1200">
                <a:latin typeface="+mn-lt"/>
              </a:endParaRPr>
            </a:p>
          </p:txBody>
        </p:sp>
        <p:sp>
          <p:nvSpPr>
            <p:cNvPr id="175313" name="Rectangle 209"/>
            <p:cNvSpPr>
              <a:spLocks noChangeArrowheads="1"/>
            </p:cNvSpPr>
            <p:nvPr/>
          </p:nvSpPr>
          <p:spPr bwMode="auto">
            <a:xfrm>
              <a:off x="3504" y="2680"/>
              <a:ext cx="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00">
                <a:latin typeface="+mn-lt"/>
              </a:endParaRPr>
            </a:p>
          </p:txBody>
        </p:sp>
        <p:sp>
          <p:nvSpPr>
            <p:cNvPr id="175314" name="Rectangle 210"/>
            <p:cNvSpPr>
              <a:spLocks noChangeArrowheads="1"/>
            </p:cNvSpPr>
            <p:nvPr/>
          </p:nvSpPr>
          <p:spPr bwMode="auto">
            <a:xfrm>
              <a:off x="3680" y="2648"/>
              <a:ext cx="29" cy="173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15" name="Rectangle 211"/>
            <p:cNvSpPr>
              <a:spLocks noChangeArrowheads="1"/>
            </p:cNvSpPr>
            <p:nvPr/>
          </p:nvSpPr>
          <p:spPr bwMode="auto">
            <a:xfrm>
              <a:off x="4140" y="2648"/>
              <a:ext cx="28" cy="173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16" name="Rectangle 212"/>
            <p:cNvSpPr>
              <a:spLocks noChangeArrowheads="1"/>
            </p:cNvSpPr>
            <p:nvPr/>
          </p:nvSpPr>
          <p:spPr bwMode="auto">
            <a:xfrm>
              <a:off x="3709" y="2648"/>
              <a:ext cx="431" cy="87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17" name="Rectangle 213"/>
            <p:cNvSpPr>
              <a:spLocks noChangeArrowheads="1"/>
            </p:cNvSpPr>
            <p:nvPr/>
          </p:nvSpPr>
          <p:spPr bwMode="auto">
            <a:xfrm>
              <a:off x="3709" y="2680"/>
              <a:ext cx="336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Deregulated to </a:t>
              </a:r>
              <a:endParaRPr lang="en-US" sz="1200">
                <a:latin typeface="+mn-lt"/>
              </a:endParaRPr>
            </a:p>
          </p:txBody>
        </p:sp>
        <p:sp>
          <p:nvSpPr>
            <p:cNvPr id="175318" name="Rectangle 214"/>
            <p:cNvSpPr>
              <a:spLocks noChangeArrowheads="1"/>
            </p:cNvSpPr>
            <p:nvPr/>
          </p:nvSpPr>
          <p:spPr bwMode="auto">
            <a:xfrm>
              <a:off x="3709" y="2735"/>
              <a:ext cx="431" cy="86"/>
            </a:xfrm>
            <a:prstGeom prst="rect">
              <a:avLst/>
            </a:prstGeom>
            <a:solidFill>
              <a:srgbClr val="F3F3F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0" name="Rectangle 216"/>
            <p:cNvSpPr>
              <a:spLocks noChangeArrowheads="1"/>
            </p:cNvSpPr>
            <p:nvPr/>
          </p:nvSpPr>
          <p:spPr bwMode="auto">
            <a:xfrm>
              <a:off x="3708" y="2734"/>
              <a:ext cx="12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150MWh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75321" name="Rectangle 217"/>
            <p:cNvSpPr>
              <a:spLocks noChangeArrowheads="1"/>
            </p:cNvSpPr>
            <p:nvPr/>
          </p:nvSpPr>
          <p:spPr bwMode="auto">
            <a:xfrm>
              <a:off x="3901" y="2734"/>
              <a:ext cx="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00">
                <a:latin typeface="+mn-lt"/>
              </a:endParaRPr>
            </a:p>
          </p:txBody>
        </p:sp>
        <p:sp>
          <p:nvSpPr>
            <p:cNvPr id="175322" name="Rectangle 218"/>
            <p:cNvSpPr>
              <a:spLocks noChangeArrowheads="1"/>
            </p:cNvSpPr>
            <p:nvPr/>
          </p:nvSpPr>
          <p:spPr bwMode="auto">
            <a:xfrm>
              <a:off x="3000" y="2647"/>
              <a:ext cx="1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3" name="Rectangle 219"/>
            <p:cNvSpPr>
              <a:spLocks noChangeArrowheads="1"/>
            </p:cNvSpPr>
            <p:nvPr/>
          </p:nvSpPr>
          <p:spPr bwMode="auto">
            <a:xfrm>
              <a:off x="3001" y="2647"/>
              <a:ext cx="219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4" name="Rectangle 220"/>
            <p:cNvSpPr>
              <a:spLocks noChangeArrowheads="1"/>
            </p:cNvSpPr>
            <p:nvPr/>
          </p:nvSpPr>
          <p:spPr bwMode="auto">
            <a:xfrm>
              <a:off x="3220" y="2647"/>
              <a:ext cx="2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5" name="Rectangle 221"/>
            <p:cNvSpPr>
              <a:spLocks noChangeArrowheads="1"/>
            </p:cNvSpPr>
            <p:nvPr/>
          </p:nvSpPr>
          <p:spPr bwMode="auto">
            <a:xfrm>
              <a:off x="3222" y="2647"/>
              <a:ext cx="457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6" name="Rectangle 222"/>
            <p:cNvSpPr>
              <a:spLocks noChangeArrowheads="1"/>
            </p:cNvSpPr>
            <p:nvPr/>
          </p:nvSpPr>
          <p:spPr bwMode="auto">
            <a:xfrm>
              <a:off x="3679" y="2647"/>
              <a:ext cx="1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7" name="Rectangle 223"/>
            <p:cNvSpPr>
              <a:spLocks noChangeArrowheads="1"/>
            </p:cNvSpPr>
            <p:nvPr/>
          </p:nvSpPr>
          <p:spPr bwMode="auto">
            <a:xfrm>
              <a:off x="3680" y="2647"/>
              <a:ext cx="488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8" name="Rectangle 224"/>
            <p:cNvSpPr>
              <a:spLocks noChangeArrowheads="1"/>
            </p:cNvSpPr>
            <p:nvPr/>
          </p:nvSpPr>
          <p:spPr bwMode="auto">
            <a:xfrm>
              <a:off x="4168" y="2647"/>
              <a:ext cx="1" cy="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29" name="Rectangle 225"/>
            <p:cNvSpPr>
              <a:spLocks noChangeArrowheads="1"/>
            </p:cNvSpPr>
            <p:nvPr/>
          </p:nvSpPr>
          <p:spPr bwMode="auto">
            <a:xfrm>
              <a:off x="3000" y="2648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0" name="Rectangle 226"/>
            <p:cNvSpPr>
              <a:spLocks noChangeArrowheads="1"/>
            </p:cNvSpPr>
            <p:nvPr/>
          </p:nvSpPr>
          <p:spPr bwMode="auto">
            <a:xfrm>
              <a:off x="3220" y="2648"/>
              <a:ext cx="2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1" name="Rectangle 227"/>
            <p:cNvSpPr>
              <a:spLocks noChangeArrowheads="1"/>
            </p:cNvSpPr>
            <p:nvPr/>
          </p:nvSpPr>
          <p:spPr bwMode="auto">
            <a:xfrm>
              <a:off x="3679" y="2648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2" name="Rectangle 228"/>
            <p:cNvSpPr>
              <a:spLocks noChangeArrowheads="1"/>
            </p:cNvSpPr>
            <p:nvPr/>
          </p:nvSpPr>
          <p:spPr bwMode="auto">
            <a:xfrm>
              <a:off x="4168" y="2648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3" name="Rectangle 229"/>
            <p:cNvSpPr>
              <a:spLocks noChangeArrowheads="1"/>
            </p:cNvSpPr>
            <p:nvPr/>
          </p:nvSpPr>
          <p:spPr bwMode="auto">
            <a:xfrm>
              <a:off x="3001" y="2823"/>
              <a:ext cx="28" cy="11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4" name="Rectangle 230"/>
            <p:cNvSpPr>
              <a:spLocks noChangeArrowheads="1"/>
            </p:cNvSpPr>
            <p:nvPr/>
          </p:nvSpPr>
          <p:spPr bwMode="auto">
            <a:xfrm>
              <a:off x="3192" y="2823"/>
              <a:ext cx="28" cy="11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5" name="Rectangle 231"/>
            <p:cNvSpPr>
              <a:spLocks noChangeArrowheads="1"/>
            </p:cNvSpPr>
            <p:nvPr/>
          </p:nvSpPr>
          <p:spPr bwMode="auto">
            <a:xfrm>
              <a:off x="3001" y="2941"/>
              <a:ext cx="219" cy="5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6" name="Rectangle 232"/>
            <p:cNvSpPr>
              <a:spLocks noChangeArrowheads="1"/>
            </p:cNvSpPr>
            <p:nvPr/>
          </p:nvSpPr>
          <p:spPr bwMode="auto">
            <a:xfrm>
              <a:off x="3029" y="2823"/>
              <a:ext cx="163" cy="11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37" name="Rectangle 233"/>
            <p:cNvSpPr>
              <a:spLocks noChangeArrowheads="1"/>
            </p:cNvSpPr>
            <p:nvPr/>
          </p:nvSpPr>
          <p:spPr bwMode="auto">
            <a:xfrm>
              <a:off x="3029" y="2854"/>
              <a:ext cx="76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WA</a:t>
              </a:r>
              <a:endParaRPr lang="en-US" sz="1200">
                <a:latin typeface="+mn-lt"/>
              </a:endParaRPr>
            </a:p>
          </p:txBody>
        </p:sp>
        <p:sp>
          <p:nvSpPr>
            <p:cNvPr id="175338" name="Rectangle 234"/>
            <p:cNvSpPr>
              <a:spLocks noChangeArrowheads="1"/>
            </p:cNvSpPr>
            <p:nvPr/>
          </p:nvSpPr>
          <p:spPr bwMode="auto">
            <a:xfrm>
              <a:off x="3107" y="2854"/>
              <a:ext cx="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00">
                <a:latin typeface="+mn-lt"/>
              </a:endParaRPr>
            </a:p>
          </p:txBody>
        </p:sp>
        <p:sp>
          <p:nvSpPr>
            <p:cNvPr id="175339" name="Rectangle 235"/>
            <p:cNvSpPr>
              <a:spLocks noChangeArrowheads="1"/>
            </p:cNvSpPr>
            <p:nvPr/>
          </p:nvSpPr>
          <p:spPr bwMode="auto">
            <a:xfrm>
              <a:off x="3222" y="2823"/>
              <a:ext cx="28" cy="11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0" name="Rectangle 236"/>
            <p:cNvSpPr>
              <a:spLocks noChangeArrowheads="1"/>
            </p:cNvSpPr>
            <p:nvPr/>
          </p:nvSpPr>
          <p:spPr bwMode="auto">
            <a:xfrm>
              <a:off x="3651" y="2823"/>
              <a:ext cx="28" cy="11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1" name="Rectangle 237"/>
            <p:cNvSpPr>
              <a:spLocks noChangeArrowheads="1"/>
            </p:cNvSpPr>
            <p:nvPr/>
          </p:nvSpPr>
          <p:spPr bwMode="auto">
            <a:xfrm>
              <a:off x="3222" y="2941"/>
              <a:ext cx="457" cy="5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2" name="Rectangle 238"/>
            <p:cNvSpPr>
              <a:spLocks noChangeArrowheads="1"/>
            </p:cNvSpPr>
            <p:nvPr/>
          </p:nvSpPr>
          <p:spPr bwMode="auto">
            <a:xfrm>
              <a:off x="3250" y="2823"/>
              <a:ext cx="401" cy="11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3" name="Rectangle 239"/>
            <p:cNvSpPr>
              <a:spLocks noChangeArrowheads="1"/>
            </p:cNvSpPr>
            <p:nvPr/>
          </p:nvSpPr>
          <p:spPr bwMode="auto">
            <a:xfrm>
              <a:off x="3396" y="2854"/>
              <a:ext cx="109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1997</a:t>
              </a:r>
              <a:endParaRPr lang="en-US" sz="1200">
                <a:latin typeface="+mn-lt"/>
              </a:endParaRPr>
            </a:p>
          </p:txBody>
        </p:sp>
        <p:sp>
          <p:nvSpPr>
            <p:cNvPr id="175344" name="Rectangle 240"/>
            <p:cNvSpPr>
              <a:spLocks noChangeArrowheads="1"/>
            </p:cNvSpPr>
            <p:nvPr/>
          </p:nvSpPr>
          <p:spPr bwMode="auto">
            <a:xfrm>
              <a:off x="3504" y="2854"/>
              <a:ext cx="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00">
                <a:latin typeface="+mn-lt"/>
              </a:endParaRPr>
            </a:p>
          </p:txBody>
        </p:sp>
        <p:sp>
          <p:nvSpPr>
            <p:cNvPr id="175345" name="Rectangle 241"/>
            <p:cNvSpPr>
              <a:spLocks noChangeArrowheads="1"/>
            </p:cNvSpPr>
            <p:nvPr/>
          </p:nvSpPr>
          <p:spPr bwMode="auto">
            <a:xfrm>
              <a:off x="3680" y="2823"/>
              <a:ext cx="29" cy="17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6" name="Rectangle 242"/>
            <p:cNvSpPr>
              <a:spLocks noChangeArrowheads="1"/>
            </p:cNvSpPr>
            <p:nvPr/>
          </p:nvSpPr>
          <p:spPr bwMode="auto">
            <a:xfrm>
              <a:off x="4140" y="2823"/>
              <a:ext cx="28" cy="17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7" name="Rectangle 243"/>
            <p:cNvSpPr>
              <a:spLocks noChangeArrowheads="1"/>
            </p:cNvSpPr>
            <p:nvPr/>
          </p:nvSpPr>
          <p:spPr bwMode="auto">
            <a:xfrm>
              <a:off x="3709" y="2823"/>
              <a:ext cx="431" cy="86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48" name="Rectangle 244"/>
            <p:cNvSpPr>
              <a:spLocks noChangeArrowheads="1"/>
            </p:cNvSpPr>
            <p:nvPr/>
          </p:nvSpPr>
          <p:spPr bwMode="auto">
            <a:xfrm>
              <a:off x="3709" y="2854"/>
              <a:ext cx="336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Deregulated to </a:t>
              </a:r>
              <a:endParaRPr lang="en-US" sz="1200">
                <a:latin typeface="+mn-lt"/>
              </a:endParaRPr>
            </a:p>
          </p:txBody>
        </p:sp>
        <p:sp>
          <p:nvSpPr>
            <p:cNvPr id="175349" name="Rectangle 245"/>
            <p:cNvSpPr>
              <a:spLocks noChangeArrowheads="1"/>
            </p:cNvSpPr>
            <p:nvPr/>
          </p:nvSpPr>
          <p:spPr bwMode="auto">
            <a:xfrm>
              <a:off x="3709" y="2909"/>
              <a:ext cx="431" cy="87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0" name="Rectangle 246"/>
            <p:cNvSpPr>
              <a:spLocks noChangeArrowheads="1"/>
            </p:cNvSpPr>
            <p:nvPr/>
          </p:nvSpPr>
          <p:spPr bwMode="auto">
            <a:xfrm>
              <a:off x="3709" y="2909"/>
              <a:ext cx="175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50MWh</a:t>
              </a:r>
              <a:endParaRPr lang="en-US" sz="1200">
                <a:latin typeface="+mn-lt"/>
              </a:endParaRPr>
            </a:p>
          </p:txBody>
        </p:sp>
        <p:sp>
          <p:nvSpPr>
            <p:cNvPr id="175351" name="Rectangle 247"/>
            <p:cNvSpPr>
              <a:spLocks noChangeArrowheads="1"/>
            </p:cNvSpPr>
            <p:nvPr/>
          </p:nvSpPr>
          <p:spPr bwMode="auto">
            <a:xfrm>
              <a:off x="3874" y="2909"/>
              <a:ext cx="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00">
                <a:latin typeface="+mn-lt"/>
              </a:endParaRPr>
            </a:p>
          </p:txBody>
        </p:sp>
        <p:sp>
          <p:nvSpPr>
            <p:cNvPr id="175352" name="Rectangle 248"/>
            <p:cNvSpPr>
              <a:spLocks noChangeArrowheads="1"/>
            </p:cNvSpPr>
            <p:nvPr/>
          </p:nvSpPr>
          <p:spPr bwMode="auto">
            <a:xfrm>
              <a:off x="3000" y="2821"/>
              <a:ext cx="1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3" name="Rectangle 249"/>
            <p:cNvSpPr>
              <a:spLocks noChangeArrowheads="1"/>
            </p:cNvSpPr>
            <p:nvPr/>
          </p:nvSpPr>
          <p:spPr bwMode="auto">
            <a:xfrm>
              <a:off x="3001" y="2821"/>
              <a:ext cx="219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4" name="Rectangle 250"/>
            <p:cNvSpPr>
              <a:spLocks noChangeArrowheads="1"/>
            </p:cNvSpPr>
            <p:nvPr/>
          </p:nvSpPr>
          <p:spPr bwMode="auto">
            <a:xfrm>
              <a:off x="3220" y="2821"/>
              <a:ext cx="2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5" name="Rectangle 251"/>
            <p:cNvSpPr>
              <a:spLocks noChangeArrowheads="1"/>
            </p:cNvSpPr>
            <p:nvPr/>
          </p:nvSpPr>
          <p:spPr bwMode="auto">
            <a:xfrm>
              <a:off x="3222" y="2821"/>
              <a:ext cx="457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6" name="Rectangle 252"/>
            <p:cNvSpPr>
              <a:spLocks noChangeArrowheads="1"/>
            </p:cNvSpPr>
            <p:nvPr/>
          </p:nvSpPr>
          <p:spPr bwMode="auto">
            <a:xfrm>
              <a:off x="3679" y="2821"/>
              <a:ext cx="1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7" name="Rectangle 253"/>
            <p:cNvSpPr>
              <a:spLocks noChangeArrowheads="1"/>
            </p:cNvSpPr>
            <p:nvPr/>
          </p:nvSpPr>
          <p:spPr bwMode="auto">
            <a:xfrm>
              <a:off x="3680" y="2821"/>
              <a:ext cx="488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8" name="Rectangle 254"/>
            <p:cNvSpPr>
              <a:spLocks noChangeArrowheads="1"/>
            </p:cNvSpPr>
            <p:nvPr/>
          </p:nvSpPr>
          <p:spPr bwMode="auto">
            <a:xfrm>
              <a:off x="4168" y="2821"/>
              <a:ext cx="1" cy="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59" name="Rectangle 255"/>
            <p:cNvSpPr>
              <a:spLocks noChangeArrowheads="1"/>
            </p:cNvSpPr>
            <p:nvPr/>
          </p:nvSpPr>
          <p:spPr bwMode="auto">
            <a:xfrm>
              <a:off x="3000" y="2823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60" name="Rectangle 256"/>
            <p:cNvSpPr>
              <a:spLocks noChangeArrowheads="1"/>
            </p:cNvSpPr>
            <p:nvPr/>
          </p:nvSpPr>
          <p:spPr bwMode="auto">
            <a:xfrm>
              <a:off x="3220" y="2823"/>
              <a:ext cx="2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61" name="Rectangle 257"/>
            <p:cNvSpPr>
              <a:spLocks noChangeArrowheads="1"/>
            </p:cNvSpPr>
            <p:nvPr/>
          </p:nvSpPr>
          <p:spPr bwMode="auto">
            <a:xfrm>
              <a:off x="3679" y="2823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62" name="Rectangle 258"/>
            <p:cNvSpPr>
              <a:spLocks noChangeArrowheads="1"/>
            </p:cNvSpPr>
            <p:nvPr/>
          </p:nvSpPr>
          <p:spPr bwMode="auto">
            <a:xfrm>
              <a:off x="4168" y="2823"/>
              <a:ext cx="1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sz="1200">
                <a:latin typeface="+mn-lt"/>
              </a:endParaRPr>
            </a:p>
          </p:txBody>
        </p:sp>
        <p:sp>
          <p:nvSpPr>
            <p:cNvPr id="175363" name="Rectangle 259"/>
            <p:cNvSpPr>
              <a:spLocks noChangeArrowheads="1"/>
            </p:cNvSpPr>
            <p:nvPr/>
          </p:nvSpPr>
          <p:spPr bwMode="auto">
            <a:xfrm>
              <a:off x="3029" y="3029"/>
              <a:ext cx="12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solidFill>
                    <a:srgbClr val="000000"/>
                  </a:solidFill>
                  <a:latin typeface="+mn-lt"/>
                </a:rPr>
                <a:t> </a:t>
              </a:r>
              <a:endParaRPr lang="en-US" sz="120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237537" cy="4043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For natural gas customers: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All states except NT have contestable natural gas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000" smtClean="0"/>
              <a:t>Tasmania and NT have very limited gas networks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No change to network provider if you move retailers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Small sites typically retain bundled billing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Large sites on contract move to unbundled billing</a:t>
            </a:r>
          </a:p>
          <a:p>
            <a:pPr lvl="1" eaLnBrk="1" hangingPunct="1">
              <a:lnSpc>
                <a:spcPct val="90000"/>
              </a:lnSpc>
            </a:pPr>
            <a:endParaRPr lang="en-A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b="1" smtClean="0"/>
              <a:t>For all energy supplies, you can always discuss with your supplier whether your account is ‘contestable’</a:t>
            </a:r>
            <a:endParaRPr lang="en-US" sz="2000" b="1" smtClean="0"/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0" rIns="0"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Calibri" pitchFamily="34" charset="0"/>
              </a:rPr>
              <a:t>Deregulation status – natural 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763" y="274638"/>
            <a:ext cx="8558212" cy="1143000"/>
          </a:xfrm>
        </p:spPr>
        <p:txBody>
          <a:bodyPr/>
          <a:lstStyle/>
          <a:p>
            <a:pPr eaLnBrk="1" hangingPunct="1"/>
            <a:r>
              <a:rPr lang="en-US" smtClean="0"/>
              <a:t>Electricity spot and futures markets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1614488"/>
            <a:ext cx="8639175" cy="4632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Electricity bought and sold in the NEM is via a central pool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The Australian Energy Market Operator (AEMO) selects the lowest cost combination of generator offers to meet demand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The highest priced accepted offer sets the half hourly Spot Price, with this price received by all dispatched generators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Shortage in supply v demand forces spot prices up, and vice versa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Spot prices range -$1,000 to $12,500/MWh </a:t>
            </a:r>
            <a:r>
              <a:rPr lang="en-US" sz="2400" smtClean="0">
                <a:solidFill>
                  <a:srgbClr val="00B050"/>
                </a:solidFill>
              </a:rPr>
              <a:t>with a typical price for  around $40/MWh.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To mitigate the risk of fluctuating spot market prices a secondary ‘futures’ market has developed, which predicts spot prices for a given period in the future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smtClean="0"/>
              <a:t>Generators and Retailers can use the Futures Market to agree a fixed price to trade electricity, which increases 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2863</TotalTime>
  <Words>2598</Words>
  <Application>Microsoft Office PowerPoint</Application>
  <PresentationFormat>On-screen Show (4:3)</PresentationFormat>
  <Paragraphs>397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Bitmap Image</vt:lpstr>
      <vt:lpstr>Embedding Energy Management  - Energy procurement presentation</vt:lpstr>
      <vt:lpstr>Overview of Energy Markets Deregulation</vt:lpstr>
      <vt:lpstr>System components</vt:lpstr>
      <vt:lpstr>Electricity Supply Chain</vt:lpstr>
      <vt:lpstr>Deregulation process – electricity</vt:lpstr>
      <vt:lpstr>National Electricity Market (NEM)</vt:lpstr>
      <vt:lpstr>Deregulation status – electricity</vt:lpstr>
      <vt:lpstr>Deregulation status – natural gas</vt:lpstr>
      <vt:lpstr>Electricity spot and futures markets</vt:lpstr>
      <vt:lpstr>Key Points so far</vt:lpstr>
      <vt:lpstr>Two ways to ensure you are paying the best price</vt:lpstr>
      <vt:lpstr>Tariff analysis </vt:lpstr>
      <vt:lpstr>Delivered electricity costs</vt:lpstr>
      <vt:lpstr>Typical bundled invoice small sites</vt:lpstr>
      <vt:lpstr>Typical unbundled invoice large sites</vt:lpstr>
      <vt:lpstr>Bundled v Unbundled</vt:lpstr>
      <vt:lpstr>Charge components</vt:lpstr>
      <vt:lpstr>Energy Charges</vt:lpstr>
      <vt:lpstr>Losses</vt:lpstr>
      <vt:lpstr>Environmental Charges</vt:lpstr>
      <vt:lpstr>Network Charges</vt:lpstr>
      <vt:lpstr>Market Charges</vt:lpstr>
      <vt:lpstr>Metering Charges</vt:lpstr>
      <vt:lpstr>GreenPower</vt:lpstr>
      <vt:lpstr>Key Points</vt:lpstr>
      <vt:lpstr>Contract Negotiation - Key Principles</vt:lpstr>
      <vt:lpstr>Types of Contract</vt:lpstr>
      <vt:lpstr>What does a contract cover?</vt:lpstr>
      <vt:lpstr>Option 1–Fixed Price Fixed Volume</vt:lpstr>
      <vt:lpstr>Option 1–Fixed Price Fixed Volume</vt:lpstr>
      <vt:lpstr>Contract Options</vt:lpstr>
      <vt:lpstr>Issues to consider when contracting</vt:lpstr>
      <vt:lpstr>Procurement Process–Timing &amp; Approvals</vt:lpstr>
      <vt:lpstr>Minimising the increase</vt:lpstr>
      <vt:lpstr>Minimising the increase – making a quick decision</vt:lpstr>
      <vt:lpstr>Post-contract review </vt:lpstr>
      <vt:lpstr>Key Points</vt:lpstr>
      <vt:lpstr>Opportunities for Savings</vt:lpstr>
      <vt:lpstr>Steps to assessing savings</vt:lpstr>
      <vt:lpstr>Minimising energy charges</vt:lpstr>
      <vt:lpstr>Minimising network charges</vt:lpstr>
      <vt:lpstr>Site-specific data</vt:lpstr>
      <vt:lpstr>Site-specific invoice data</vt:lpstr>
      <vt:lpstr>Site-specific Interval data</vt:lpstr>
    </vt:vector>
  </TitlesOfParts>
  <Company>The Loveshack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Energetics Pty Ltd</dc:creator>
  <cp:lastModifiedBy>Celeste</cp:lastModifiedBy>
  <cp:revision>125</cp:revision>
  <dcterms:created xsi:type="dcterms:W3CDTF">2009-04-26T10:32:50Z</dcterms:created>
  <dcterms:modified xsi:type="dcterms:W3CDTF">2013-05-18T09:10:31Z</dcterms:modified>
  <cp:category>Templates</cp:category>
</cp:coreProperties>
</file>