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4"/>
  </p:notesMasterIdLst>
  <p:handoutMasterIdLst>
    <p:handoutMasterId r:id="rId25"/>
  </p:handoutMasterIdLst>
  <p:sldIdLst>
    <p:sldId id="323" r:id="rId2"/>
    <p:sldId id="296" r:id="rId3"/>
    <p:sldId id="325" r:id="rId4"/>
    <p:sldId id="326" r:id="rId5"/>
    <p:sldId id="298" r:id="rId6"/>
    <p:sldId id="301" r:id="rId7"/>
    <p:sldId id="308" r:id="rId8"/>
    <p:sldId id="309" r:id="rId9"/>
    <p:sldId id="310" r:id="rId10"/>
    <p:sldId id="305" r:id="rId11"/>
    <p:sldId id="306" r:id="rId12"/>
    <p:sldId id="307" r:id="rId13"/>
    <p:sldId id="311" r:id="rId14"/>
    <p:sldId id="312" r:id="rId15"/>
    <p:sldId id="318" r:id="rId16"/>
    <p:sldId id="320" r:id="rId17"/>
    <p:sldId id="321" r:id="rId18"/>
    <p:sldId id="327" r:id="rId19"/>
    <p:sldId id="328" r:id="rId20"/>
    <p:sldId id="331" r:id="rId21"/>
    <p:sldId id="333" r:id="rId22"/>
    <p:sldId id="332" r:id="rId23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225"/>
    <a:srgbClr val="DDDDDD"/>
    <a:srgbClr val="F58025"/>
    <a:srgbClr val="3E3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>
        <p:scale>
          <a:sx n="70" d="100"/>
          <a:sy n="70" d="100"/>
        </p:scale>
        <p:origin x="-2718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denvirp\My%20Documents\My%20Work%20Files\Deliverables\Practice%20guides\Final%20Guides%20and%20Tools\M4%20efficiency%20opportunities%20workbook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24591223071566E-2"/>
          <c:y val="0.13543018527735329"/>
          <c:w val="0.89751552795030809"/>
          <c:h val="0.68243243243243279"/>
        </c:manualLayout>
      </c:layout>
      <c:scatterChart>
        <c:scatterStyle val="lineMarker"/>
        <c:varyColors val="0"/>
        <c:ser>
          <c:idx val="1"/>
          <c:order val="0"/>
          <c:tx>
            <c:strRef>
              <c:f>'Project Register'!$D$12</c:f>
              <c:strCache>
                <c:ptCount val="1"/>
                <c:pt idx="0">
                  <c:v>Project A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5E5F61"/>
              </a:solidFill>
              <a:ln>
                <a:solidFill>
                  <a:srgbClr val="5E5F61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7612146307798563E-2"/>
                  <c:y val="3.243810739873735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'Project Register'!$I$12</c:f>
              <c:numCache>
                <c:formatCode>0</c:formatCode>
                <c:ptCount val="1"/>
                <c:pt idx="0">
                  <c:v>3</c:v>
                </c:pt>
              </c:numCache>
            </c:numRef>
          </c:xVal>
          <c:yVal>
            <c:numRef>
              <c:f>'Project Register'!$H$12</c:f>
              <c:numCache>
                <c:formatCode>0</c:formatCode>
                <c:ptCount val="1"/>
                <c:pt idx="0">
                  <c:v>3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'Project Register'!$D$13</c:f>
              <c:strCache>
                <c:ptCount val="1"/>
                <c:pt idx="0">
                  <c:v>Project B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DD6225"/>
              </a:solidFill>
              <a:ln>
                <a:solidFill>
                  <a:srgbClr val="DD6225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6928916494133895E-2"/>
                  <c:y val="3.919486415549407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'Project Register'!$I$13</c:f>
              <c:numCache>
                <c:formatCode>0</c:formatCode>
                <c:ptCount val="1"/>
                <c:pt idx="0">
                  <c:v>1</c:v>
                </c:pt>
              </c:numCache>
            </c:numRef>
          </c:xVal>
          <c:yVal>
            <c:numRef>
              <c:f>'Project Register'!$H$13</c:f>
              <c:numCache>
                <c:formatCode>0</c:formatCode>
                <c:ptCount val="1"/>
                <c:pt idx="0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'Project Register'!$D$14</c:f>
              <c:strCache>
                <c:ptCount val="1"/>
                <c:pt idx="0">
                  <c:v>Project C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DD4B2"/>
              </a:solidFill>
              <a:ln>
                <a:solidFill>
                  <a:srgbClr val="FDD4B2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5900621118012722E-2"/>
                  <c:y val="-3.062495566432581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'Project Register'!$I$14</c:f>
              <c:numCache>
                <c:formatCode>0</c:formatCode>
                <c:ptCount val="1"/>
                <c:pt idx="0">
                  <c:v>2</c:v>
                </c:pt>
              </c:numCache>
            </c:numRef>
          </c:xVal>
          <c:yVal>
            <c:numRef>
              <c:f>'Project Register'!$H$14</c:f>
              <c:numCache>
                <c:formatCode>0</c:formatCode>
                <c:ptCount val="1"/>
                <c:pt idx="0">
                  <c:v>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'Project Register'!$D$15</c:f>
              <c:strCache>
                <c:ptCount val="1"/>
                <c:pt idx="0">
                  <c:v>Project D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9D520E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2097998619737932E-2"/>
                  <c:y val="5.079963822089841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'Project Register'!$I$15</c:f>
              <c:numCache>
                <c:formatCode>0</c:formatCode>
                <c:ptCount val="1"/>
                <c:pt idx="0">
                  <c:v>1</c:v>
                </c:pt>
              </c:numCache>
            </c:numRef>
          </c:xVal>
          <c:yVal>
            <c:numRef>
              <c:f>'Project Register'!$H$15</c:f>
              <c:numCache>
                <c:formatCode>0</c:formatCode>
                <c:ptCount val="1"/>
                <c:pt idx="0">
                  <c:v>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'Project Register'!$D$16</c:f>
              <c:strCache>
                <c:ptCount val="1"/>
                <c:pt idx="0">
                  <c:v>Project E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808184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4506556245686777E-2"/>
                  <c:y val="1.420053912179896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'Project Register'!$I$16</c:f>
              <c:numCache>
                <c:formatCode>0</c:formatCode>
                <c:ptCount val="1"/>
                <c:pt idx="0">
                  <c:v>3</c:v>
                </c:pt>
              </c:numCache>
            </c:numRef>
          </c:xVal>
          <c:yVal>
            <c:numRef>
              <c:f>'Project Register'!$H$16</c:f>
              <c:numCache>
                <c:formatCode>0</c:formatCode>
                <c:ptCount val="1"/>
                <c:pt idx="0">
                  <c:v>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'Project Register'!$D$17</c:f>
              <c:strCache>
                <c:ptCount val="1"/>
                <c:pt idx="0">
                  <c:v>Project 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D9823F"/>
              </a:solidFill>
              <a:ln>
                <a:solidFill>
                  <a:srgbClr val="D9823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6238785369220145E-2"/>
                  <c:y val="5.248882741008717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'Project Register'!$I$17</c:f>
              <c:numCache>
                <c:formatCode>0</c:formatCode>
                <c:ptCount val="1"/>
                <c:pt idx="0">
                  <c:v>1</c:v>
                </c:pt>
              </c:numCache>
            </c:numRef>
          </c:xVal>
          <c:yVal>
            <c:numRef>
              <c:f>'Project Register'!$H$17</c:f>
              <c:numCache>
                <c:formatCode>0</c:formatCode>
                <c:ptCount val="1"/>
                <c:pt idx="0">
                  <c:v>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'Project Register'!$D$18</c:f>
              <c:strCache>
                <c:ptCount val="1"/>
                <c:pt idx="0">
                  <c:v>Project G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9D520E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0034506556245834E-2"/>
                  <c:y val="4.313630559693551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'Project Register'!$I$18</c:f>
              <c:numCache>
                <c:formatCode>0</c:formatCode>
                <c:ptCount val="1"/>
                <c:pt idx="0">
                  <c:v>2</c:v>
                </c:pt>
              </c:numCache>
            </c:numRef>
          </c:xVal>
          <c:yVal>
            <c:numRef>
              <c:f>'Project Register'!$H$18</c:f>
              <c:numCache>
                <c:formatCode>0</c:formatCode>
                <c:ptCount val="1"/>
                <c:pt idx="0">
                  <c:v>3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'Project Register'!$D$19</c:f>
              <c:strCache>
                <c:ptCount val="1"/>
                <c:pt idx="0">
                  <c:v>Project H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8806073153899433E-2"/>
                  <c:y val="3.672306164432148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'Project Register'!$I$19</c:f>
              <c:numCache>
                <c:formatCode>0</c:formatCode>
                <c:ptCount val="1"/>
                <c:pt idx="0">
                  <c:v>2</c:v>
                </c:pt>
              </c:numCache>
            </c:numRef>
          </c:xVal>
          <c:yVal>
            <c:numRef>
              <c:f>'Project Register'!$H$19</c:f>
              <c:numCache>
                <c:formatCode>0</c:formatCode>
                <c:ptCount val="1"/>
                <c:pt idx="0">
                  <c:v>2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'Project Register'!$D$20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noFill/>
              <a:ln>
                <a:solidFill>
                  <a:srgbClr val="D9823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16701173222912374"/>
                  <c:y val="0.1028209902816206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strRef>
              <c:f>'Project Register'!$I$20</c:f>
              <c:strCache>
                <c:ptCount val="1"/>
                <c:pt idx="0">
                  <c:v>NA</c:v>
                </c:pt>
              </c:strCache>
            </c:strRef>
          </c:xVal>
          <c:yVal>
            <c:numRef>
              <c:f>'Project Register'!$H$20</c:f>
              <c:numCache>
                <c:formatCode>0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'Project Register'!$D$21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B2B2B2"/>
              </a:solidFill>
              <a:ln>
                <a:solidFill>
                  <a:srgbClr val="B2B2B2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1003312629399586"/>
                  <c:y val="7.6920089380719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strRef>
              <c:f>'Project Register'!$I$21</c:f>
              <c:strCache>
                <c:ptCount val="1"/>
                <c:pt idx="0">
                  <c:v>NA</c:v>
                </c:pt>
              </c:strCache>
            </c:strRef>
          </c:xVal>
          <c:yVal>
            <c:numRef>
              <c:f>'Project Register'!$H$21</c:f>
              <c:numCache>
                <c:formatCode>0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'Project Register'!$D$22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16982746721877137"/>
                  <c:y val="1.948765694828692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strRef>
              <c:f>'Project Register'!$I$22</c:f>
              <c:strCache>
                <c:ptCount val="1"/>
                <c:pt idx="0">
                  <c:v>NA</c:v>
                </c:pt>
              </c:strCache>
            </c:strRef>
          </c:xVal>
          <c:yVal>
            <c:numRef>
              <c:f>'Project Register'!$H$22</c:f>
              <c:numCache>
                <c:formatCode>0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'Project Register'!$D$23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DDDDDD"/>
              </a:solidFill>
              <a:ln>
                <a:solidFill>
                  <a:srgbClr val="DDDDDD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1752933057281234E-2"/>
                  <c:y val="-0.1224042349436056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strRef>
              <c:f>'Project Register'!$I$23</c:f>
              <c:strCache>
                <c:ptCount val="1"/>
                <c:pt idx="0">
                  <c:v>NA</c:v>
                </c:pt>
              </c:strCache>
            </c:strRef>
          </c:xVal>
          <c:yVal>
            <c:numRef>
              <c:f>'Project Register'!$H$23</c:f>
              <c:numCache>
                <c:formatCode>0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'Project Register'!$D$24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96969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2976189932780165"/>
                  <c:y val="9.471855713981716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strRef>
              <c:f>'Project Register'!$I$24</c:f>
              <c:strCache>
                <c:ptCount val="1"/>
                <c:pt idx="0">
                  <c:v>NA</c:v>
                </c:pt>
              </c:strCache>
            </c:strRef>
          </c:xVal>
          <c:yVal>
            <c:numRef>
              <c:f>'Project Register'!$H$24</c:f>
              <c:numCache>
                <c:formatCode>0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'Project Register'!$D$25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FDD4B2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7.7294685990338577E-2"/>
                  <c:y val="6.82432432432431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strRef>
              <c:f>'Project Register'!$I$25</c:f>
              <c:strCache>
                <c:ptCount val="1"/>
                <c:pt idx="0">
                  <c:v>NA</c:v>
                </c:pt>
              </c:strCache>
            </c:strRef>
          </c:xVal>
          <c:yVal>
            <c:numRef>
              <c:f>'Project Register'!$H$25</c:f>
              <c:numCache>
                <c:formatCode>0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'Project Register'!$D$26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strRef>
              <c:f>'Project Register'!$I$26</c:f>
              <c:strCache>
                <c:ptCount val="1"/>
                <c:pt idx="0">
                  <c:v>NA</c:v>
                </c:pt>
              </c:strCache>
            </c:strRef>
          </c:xVal>
          <c:yVal>
            <c:numRef>
              <c:f>'Project Register'!$H$26</c:f>
              <c:numCache>
                <c:formatCode>0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'Project Register'!$D$27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EAEAEA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strRef>
              <c:f>'Project Register'!$I$27</c:f>
              <c:strCache>
                <c:ptCount val="1"/>
                <c:pt idx="0">
                  <c:v>NA</c:v>
                </c:pt>
              </c:strCache>
            </c:strRef>
          </c:xVal>
          <c:yVal>
            <c:numRef>
              <c:f>'Project Register'!$H$27</c:f>
              <c:numCache>
                <c:formatCode>0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'Project Register'!$D$28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3366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4782608695652592E-3"/>
                  <c:y val="0.2078942328154942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strRef>
              <c:f>'Project Register'!$I$28</c:f>
              <c:strCache>
                <c:ptCount val="1"/>
                <c:pt idx="0">
                  <c:v>NA</c:v>
                </c:pt>
              </c:strCache>
            </c:strRef>
          </c:xVal>
          <c:yVal>
            <c:numRef>
              <c:f>'Project Register'!$H$28</c:f>
              <c:numCache>
                <c:formatCode>0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'Project Register'!$D$29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noFill/>
              <a:ln>
                <a:solidFill>
                  <a:srgbClr val="33CCCC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0.10420979986197412"/>
                  <c:y val="-6.71000922182024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strRef>
              <c:f>'Project Register'!$I$29</c:f>
              <c:strCache>
                <c:ptCount val="1"/>
                <c:pt idx="0">
                  <c:v>NA</c:v>
                </c:pt>
              </c:strCache>
            </c:strRef>
          </c:xVal>
          <c:yVal>
            <c:numRef>
              <c:f>'Project Register'!$H$29</c:f>
              <c:numCache>
                <c:formatCode>0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'Project Register'!$D$30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33885438233264747"/>
                  <c:y val="0.1572185571398174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strRef>
              <c:f>'Project Register'!$I$30</c:f>
              <c:strCache>
                <c:ptCount val="1"/>
                <c:pt idx="0">
                  <c:v>NA</c:v>
                </c:pt>
              </c:strCache>
            </c:strRef>
          </c:xVal>
          <c:yVal>
            <c:numRef>
              <c:f>'Project Register'!$H$30</c:f>
              <c:numCache>
                <c:formatCode>0</c:formatCode>
                <c:ptCount val="1"/>
                <c:pt idx="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160507776"/>
        <c:axId val="160530432"/>
      </c:scatterChart>
      <c:valAx>
        <c:axId val="160507776"/>
        <c:scaling>
          <c:orientation val="minMax"/>
          <c:max val="3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 sz="2000" b="1" dirty="0"/>
                  <a:t>Cost/ Effort </a:t>
                </a:r>
              </a:p>
            </c:rich>
          </c:tx>
          <c:layout>
            <c:manualLayout>
              <c:xMode val="edge"/>
              <c:yMode val="edge"/>
              <c:x val="0.47308488612836591"/>
              <c:y val="0.9189189189189189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0530432"/>
        <c:crosses val="autoZero"/>
        <c:crossBetween val="midCat"/>
        <c:majorUnit val="1.5"/>
      </c:valAx>
      <c:valAx>
        <c:axId val="160530432"/>
        <c:scaling>
          <c:orientation val="minMax"/>
          <c:max val="3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 sz="2000" b="1" dirty="0"/>
                  <a:t>Savings/ Benefit</a:t>
                </a:r>
              </a:p>
            </c:rich>
          </c:tx>
          <c:layout>
            <c:manualLayout>
              <c:xMode val="edge"/>
              <c:yMode val="edge"/>
              <c:x val="1.1387163561076606E-2"/>
              <c:y val="0.3581081081081081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0507776"/>
        <c:crosses val="autoZero"/>
        <c:crossBetween val="midCat"/>
        <c:majorUnit val="1.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2B4F5-A6A9-4FE9-891A-861EC01CE0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83037B8-7AB0-41DE-93C2-44B20FBB0993}">
      <dgm:prSet phldrT="[Text]" custT="1"/>
      <dgm:spPr/>
      <dgm:t>
        <a:bodyPr/>
        <a:lstStyle/>
        <a:p>
          <a:r>
            <a:rPr lang="en-AU" sz="1600" dirty="0" smtClean="0"/>
            <a:t>Present  energy </a:t>
          </a:r>
          <a:r>
            <a:rPr lang="en-AU" sz="1600" b="1" dirty="0" smtClean="0"/>
            <a:t>baseline</a:t>
          </a:r>
          <a:r>
            <a:rPr lang="en-AU" sz="1600" dirty="0" smtClean="0"/>
            <a:t>, walk thru site, gather a team, </a:t>
          </a:r>
          <a:r>
            <a:rPr lang="en-AU" sz="1600" u="sng" dirty="0" smtClean="0"/>
            <a:t>create</a:t>
          </a:r>
          <a:r>
            <a:rPr lang="en-AU" sz="1600" dirty="0" smtClean="0"/>
            <a:t> list of energy efficiency opportunities</a:t>
          </a:r>
          <a:endParaRPr lang="en-AU" sz="1600" dirty="0"/>
        </a:p>
      </dgm:t>
    </dgm:pt>
    <dgm:pt modelId="{07CE56DF-40DB-4AEA-A299-FD16285F257D}" type="parTrans" cxnId="{8EFC9C7A-BE32-4F78-B186-03548A4A635A}">
      <dgm:prSet/>
      <dgm:spPr/>
      <dgm:t>
        <a:bodyPr/>
        <a:lstStyle/>
        <a:p>
          <a:endParaRPr lang="en-AU"/>
        </a:p>
      </dgm:t>
    </dgm:pt>
    <dgm:pt modelId="{D5C49ED4-455C-420A-AD6E-F757CC953540}" type="sibTrans" cxnId="{8EFC9C7A-BE32-4F78-B186-03548A4A635A}">
      <dgm:prSet/>
      <dgm:spPr/>
      <dgm:t>
        <a:bodyPr/>
        <a:lstStyle/>
        <a:p>
          <a:endParaRPr lang="en-AU"/>
        </a:p>
      </dgm:t>
    </dgm:pt>
    <dgm:pt modelId="{381039DE-A66D-42E8-A971-7B7C5FF3C659}">
      <dgm:prSet phldrT="[Text]"/>
      <dgm:spPr/>
      <dgm:t>
        <a:bodyPr/>
        <a:lstStyle/>
        <a:p>
          <a:r>
            <a:rPr lang="en-AU" dirty="0" smtClean="0"/>
            <a:t>Quantify  the  list of energy saving opportunities </a:t>
          </a:r>
          <a:endParaRPr lang="en-AU" dirty="0"/>
        </a:p>
      </dgm:t>
    </dgm:pt>
    <dgm:pt modelId="{A14AA6B2-52F3-45AD-A43A-779DD18C30E6}" type="parTrans" cxnId="{F78CE8C9-803E-4224-9C4E-28EDB97D50F9}">
      <dgm:prSet/>
      <dgm:spPr/>
      <dgm:t>
        <a:bodyPr/>
        <a:lstStyle/>
        <a:p>
          <a:endParaRPr lang="en-AU"/>
        </a:p>
      </dgm:t>
    </dgm:pt>
    <dgm:pt modelId="{49756963-FE19-46E6-AA05-6ECDAB8F6194}" type="sibTrans" cxnId="{F78CE8C9-803E-4224-9C4E-28EDB97D50F9}">
      <dgm:prSet/>
      <dgm:spPr/>
      <dgm:t>
        <a:bodyPr/>
        <a:lstStyle/>
        <a:p>
          <a:endParaRPr lang="en-AU"/>
        </a:p>
      </dgm:t>
    </dgm:pt>
    <dgm:pt modelId="{6041F183-D757-4177-A248-F448480E8965}">
      <dgm:prSet phldrT="[Text]"/>
      <dgm:spPr/>
      <dgm:t>
        <a:bodyPr/>
        <a:lstStyle/>
        <a:p>
          <a:r>
            <a:rPr lang="en-AU" dirty="0" smtClean="0"/>
            <a:t>Gather management team to </a:t>
          </a:r>
          <a:r>
            <a:rPr lang="en-AU" u="sng" dirty="0" smtClean="0"/>
            <a:t>categorise and prioritise </a:t>
          </a:r>
          <a:r>
            <a:rPr lang="en-AU" dirty="0" smtClean="0"/>
            <a:t>the list of opportunities</a:t>
          </a:r>
          <a:endParaRPr lang="en-AU" dirty="0"/>
        </a:p>
      </dgm:t>
    </dgm:pt>
    <dgm:pt modelId="{B4379DFA-D466-4750-9CD1-2F234AD5D3C9}" type="parTrans" cxnId="{72709D85-045E-4FC4-B1C1-379A616FDC67}">
      <dgm:prSet/>
      <dgm:spPr/>
      <dgm:t>
        <a:bodyPr/>
        <a:lstStyle/>
        <a:p>
          <a:endParaRPr lang="en-AU"/>
        </a:p>
      </dgm:t>
    </dgm:pt>
    <dgm:pt modelId="{DF84CA98-3BC3-4213-9764-E73ECAA08DAA}" type="sibTrans" cxnId="{72709D85-045E-4FC4-B1C1-379A616FDC67}">
      <dgm:prSet/>
      <dgm:spPr/>
      <dgm:t>
        <a:bodyPr/>
        <a:lstStyle/>
        <a:p>
          <a:endParaRPr lang="en-AU"/>
        </a:p>
      </dgm:t>
    </dgm:pt>
    <dgm:pt modelId="{234F5597-41F2-4537-AD14-9AF358F2B93D}">
      <dgm:prSet phldrT="[Text]"/>
      <dgm:spPr/>
      <dgm:t>
        <a:bodyPr/>
        <a:lstStyle/>
        <a:p>
          <a:r>
            <a:rPr lang="en-AU" dirty="0" smtClean="0"/>
            <a:t>Action plan the implementation or investigation and monitor progress</a:t>
          </a:r>
          <a:endParaRPr lang="en-AU" dirty="0"/>
        </a:p>
      </dgm:t>
    </dgm:pt>
    <dgm:pt modelId="{EB803D5C-B7E8-4E5F-8F89-07CF2B9F4D3E}" type="parTrans" cxnId="{7176EECC-2C76-479E-A4B8-2F07DD375AB2}">
      <dgm:prSet/>
      <dgm:spPr/>
      <dgm:t>
        <a:bodyPr/>
        <a:lstStyle/>
        <a:p>
          <a:endParaRPr lang="en-AU"/>
        </a:p>
      </dgm:t>
    </dgm:pt>
    <dgm:pt modelId="{C7C5AAF1-B8A9-42F6-ADA3-6F0A381D9240}" type="sibTrans" cxnId="{7176EECC-2C76-479E-A4B8-2F07DD375AB2}">
      <dgm:prSet/>
      <dgm:spPr/>
      <dgm:t>
        <a:bodyPr/>
        <a:lstStyle/>
        <a:p>
          <a:endParaRPr lang="en-AU"/>
        </a:p>
      </dgm:t>
    </dgm:pt>
    <dgm:pt modelId="{51005671-B7E5-4DD1-9269-03BDB7654C87}">
      <dgm:prSet/>
      <dgm:spPr/>
      <dgm:t>
        <a:bodyPr/>
        <a:lstStyle/>
        <a:p>
          <a:r>
            <a:rPr lang="en-AU" dirty="0" smtClean="0"/>
            <a:t>Verify and report savings at regular management &amp; budget meetings</a:t>
          </a:r>
          <a:endParaRPr lang="en-AU" dirty="0"/>
        </a:p>
      </dgm:t>
    </dgm:pt>
    <dgm:pt modelId="{56041A46-CA97-4534-8A03-3C76A194724B}" type="parTrans" cxnId="{95A010C5-E12E-4C6F-88EE-32D0278EFEBF}">
      <dgm:prSet/>
      <dgm:spPr/>
      <dgm:t>
        <a:bodyPr/>
        <a:lstStyle/>
        <a:p>
          <a:endParaRPr lang="en-AU"/>
        </a:p>
      </dgm:t>
    </dgm:pt>
    <dgm:pt modelId="{4A141DE1-03BE-4153-A85D-83BD76E8F095}" type="sibTrans" cxnId="{95A010C5-E12E-4C6F-88EE-32D0278EFEBF}">
      <dgm:prSet/>
      <dgm:spPr/>
      <dgm:t>
        <a:bodyPr/>
        <a:lstStyle/>
        <a:p>
          <a:endParaRPr lang="en-AU"/>
        </a:p>
      </dgm:t>
    </dgm:pt>
    <dgm:pt modelId="{A4A20229-241B-4E82-B487-F2D3769DF2B3}" type="pres">
      <dgm:prSet presAssocID="{D502B4F5-A6A9-4FE9-891A-861EC01CE00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DACA1E5-6865-4026-B9AA-A094A8D3E587}" type="pres">
      <dgm:prSet presAssocID="{D502B4F5-A6A9-4FE9-891A-861EC01CE000}" presName="arrow" presStyleLbl="bgShp" presStyleIdx="0" presStyleCnt="1"/>
      <dgm:spPr/>
    </dgm:pt>
    <dgm:pt modelId="{E42FACA6-8641-434D-B8FE-F8D004EE0999}" type="pres">
      <dgm:prSet presAssocID="{D502B4F5-A6A9-4FE9-891A-861EC01CE000}" presName="linearProcess" presStyleCnt="0"/>
      <dgm:spPr/>
    </dgm:pt>
    <dgm:pt modelId="{ECC46D75-F50B-4822-9743-8183ECCF1EBF}" type="pres">
      <dgm:prSet presAssocID="{683037B8-7AB0-41DE-93C2-44B20FBB0993}" presName="textNode" presStyleLbl="node1" presStyleIdx="0" presStyleCnt="5" custScaleY="10718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2355F97-68C7-42CB-A36C-9F65BD911A84}" type="pres">
      <dgm:prSet presAssocID="{D5C49ED4-455C-420A-AD6E-F757CC953540}" presName="sibTrans" presStyleCnt="0"/>
      <dgm:spPr/>
    </dgm:pt>
    <dgm:pt modelId="{6896B243-9205-4374-9B5A-4A52CC64B3C1}" type="pres">
      <dgm:prSet presAssocID="{381039DE-A66D-42E8-A971-7B7C5FF3C659}" presName="textNode" presStyleLbl="node1" presStyleIdx="1" presStyleCnt="5" custScaleY="10718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912EFA3-E451-4E8B-A883-7DD3F9C7F654}" type="pres">
      <dgm:prSet presAssocID="{49756963-FE19-46E6-AA05-6ECDAB8F6194}" presName="sibTrans" presStyleCnt="0"/>
      <dgm:spPr/>
    </dgm:pt>
    <dgm:pt modelId="{9F4438E7-2C95-415B-9774-CFBAE825F141}" type="pres">
      <dgm:prSet presAssocID="{6041F183-D757-4177-A248-F448480E8965}" presName="textNode" presStyleLbl="node1" presStyleIdx="2" presStyleCnt="5" custScaleY="10718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A07243D-FA52-4DDC-8767-0BE43043FDA8}" type="pres">
      <dgm:prSet presAssocID="{DF84CA98-3BC3-4213-9764-E73ECAA08DAA}" presName="sibTrans" presStyleCnt="0"/>
      <dgm:spPr/>
    </dgm:pt>
    <dgm:pt modelId="{89E238BA-D9A7-4832-BF0C-D9BFF0861620}" type="pres">
      <dgm:prSet presAssocID="{234F5597-41F2-4537-AD14-9AF358F2B93D}" presName="textNode" presStyleLbl="node1" presStyleIdx="3" presStyleCnt="5" custScaleY="10718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8509A60-646A-42D1-B5B9-4FA5882F3101}" type="pres">
      <dgm:prSet presAssocID="{C7C5AAF1-B8A9-42F6-ADA3-6F0A381D9240}" presName="sibTrans" presStyleCnt="0"/>
      <dgm:spPr/>
    </dgm:pt>
    <dgm:pt modelId="{C7BBDEFF-4119-4C56-8583-F75652092396}" type="pres">
      <dgm:prSet presAssocID="{51005671-B7E5-4DD1-9269-03BDB7654C8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2709D85-045E-4FC4-B1C1-379A616FDC67}" srcId="{D502B4F5-A6A9-4FE9-891A-861EC01CE000}" destId="{6041F183-D757-4177-A248-F448480E8965}" srcOrd="2" destOrd="0" parTransId="{B4379DFA-D466-4750-9CD1-2F234AD5D3C9}" sibTransId="{DF84CA98-3BC3-4213-9764-E73ECAA08DAA}"/>
    <dgm:cxn modelId="{A8B2BD40-A519-4C13-A987-AE57BF3EA5A8}" type="presOf" srcId="{51005671-B7E5-4DD1-9269-03BDB7654C87}" destId="{C7BBDEFF-4119-4C56-8583-F75652092396}" srcOrd="0" destOrd="0" presId="urn:microsoft.com/office/officeart/2005/8/layout/hProcess9"/>
    <dgm:cxn modelId="{95A010C5-E12E-4C6F-88EE-32D0278EFEBF}" srcId="{D502B4F5-A6A9-4FE9-891A-861EC01CE000}" destId="{51005671-B7E5-4DD1-9269-03BDB7654C87}" srcOrd="4" destOrd="0" parTransId="{56041A46-CA97-4534-8A03-3C76A194724B}" sibTransId="{4A141DE1-03BE-4153-A85D-83BD76E8F095}"/>
    <dgm:cxn modelId="{8F260F24-C911-4890-B85A-83D781D115A4}" type="presOf" srcId="{234F5597-41F2-4537-AD14-9AF358F2B93D}" destId="{89E238BA-D9A7-4832-BF0C-D9BFF0861620}" srcOrd="0" destOrd="0" presId="urn:microsoft.com/office/officeart/2005/8/layout/hProcess9"/>
    <dgm:cxn modelId="{B6243589-8DCF-4040-A004-67F429FA815A}" type="presOf" srcId="{6041F183-D757-4177-A248-F448480E8965}" destId="{9F4438E7-2C95-415B-9774-CFBAE825F141}" srcOrd="0" destOrd="0" presId="urn:microsoft.com/office/officeart/2005/8/layout/hProcess9"/>
    <dgm:cxn modelId="{1A916868-FE34-4B0E-882F-FD6F8B07EC7C}" type="presOf" srcId="{381039DE-A66D-42E8-A971-7B7C5FF3C659}" destId="{6896B243-9205-4374-9B5A-4A52CC64B3C1}" srcOrd="0" destOrd="0" presId="urn:microsoft.com/office/officeart/2005/8/layout/hProcess9"/>
    <dgm:cxn modelId="{8EFC9C7A-BE32-4F78-B186-03548A4A635A}" srcId="{D502B4F5-A6A9-4FE9-891A-861EC01CE000}" destId="{683037B8-7AB0-41DE-93C2-44B20FBB0993}" srcOrd="0" destOrd="0" parTransId="{07CE56DF-40DB-4AEA-A299-FD16285F257D}" sibTransId="{D5C49ED4-455C-420A-AD6E-F757CC953540}"/>
    <dgm:cxn modelId="{7176EECC-2C76-479E-A4B8-2F07DD375AB2}" srcId="{D502B4F5-A6A9-4FE9-891A-861EC01CE000}" destId="{234F5597-41F2-4537-AD14-9AF358F2B93D}" srcOrd="3" destOrd="0" parTransId="{EB803D5C-B7E8-4E5F-8F89-07CF2B9F4D3E}" sibTransId="{C7C5AAF1-B8A9-42F6-ADA3-6F0A381D9240}"/>
    <dgm:cxn modelId="{096573BF-E24A-4C32-B109-F0F9B05ADFDC}" type="presOf" srcId="{D502B4F5-A6A9-4FE9-891A-861EC01CE000}" destId="{A4A20229-241B-4E82-B487-F2D3769DF2B3}" srcOrd="0" destOrd="0" presId="urn:microsoft.com/office/officeart/2005/8/layout/hProcess9"/>
    <dgm:cxn modelId="{F78CE8C9-803E-4224-9C4E-28EDB97D50F9}" srcId="{D502B4F5-A6A9-4FE9-891A-861EC01CE000}" destId="{381039DE-A66D-42E8-A971-7B7C5FF3C659}" srcOrd="1" destOrd="0" parTransId="{A14AA6B2-52F3-45AD-A43A-779DD18C30E6}" sibTransId="{49756963-FE19-46E6-AA05-6ECDAB8F6194}"/>
    <dgm:cxn modelId="{FDE41F0C-E6BD-41CB-964B-B41E5E65401E}" type="presOf" srcId="{683037B8-7AB0-41DE-93C2-44B20FBB0993}" destId="{ECC46D75-F50B-4822-9743-8183ECCF1EBF}" srcOrd="0" destOrd="0" presId="urn:microsoft.com/office/officeart/2005/8/layout/hProcess9"/>
    <dgm:cxn modelId="{AABD2674-1678-4AAE-8598-9D8CF310D022}" type="presParOf" srcId="{A4A20229-241B-4E82-B487-F2D3769DF2B3}" destId="{5DACA1E5-6865-4026-B9AA-A094A8D3E587}" srcOrd="0" destOrd="0" presId="urn:microsoft.com/office/officeart/2005/8/layout/hProcess9"/>
    <dgm:cxn modelId="{4E92EE48-2E97-4AAE-9DEA-6717B8503C9E}" type="presParOf" srcId="{A4A20229-241B-4E82-B487-F2D3769DF2B3}" destId="{E42FACA6-8641-434D-B8FE-F8D004EE0999}" srcOrd="1" destOrd="0" presId="urn:microsoft.com/office/officeart/2005/8/layout/hProcess9"/>
    <dgm:cxn modelId="{31AE5877-55FD-4E00-A7F6-7CF37EAF67B5}" type="presParOf" srcId="{E42FACA6-8641-434D-B8FE-F8D004EE0999}" destId="{ECC46D75-F50B-4822-9743-8183ECCF1EBF}" srcOrd="0" destOrd="0" presId="urn:microsoft.com/office/officeart/2005/8/layout/hProcess9"/>
    <dgm:cxn modelId="{2D9AD07B-070D-4428-962E-7015BC333A4D}" type="presParOf" srcId="{E42FACA6-8641-434D-B8FE-F8D004EE0999}" destId="{42355F97-68C7-42CB-A36C-9F65BD911A84}" srcOrd="1" destOrd="0" presId="urn:microsoft.com/office/officeart/2005/8/layout/hProcess9"/>
    <dgm:cxn modelId="{6F7D1EAC-13D3-40F0-92C2-4D34CA93A709}" type="presParOf" srcId="{E42FACA6-8641-434D-B8FE-F8D004EE0999}" destId="{6896B243-9205-4374-9B5A-4A52CC64B3C1}" srcOrd="2" destOrd="0" presId="urn:microsoft.com/office/officeart/2005/8/layout/hProcess9"/>
    <dgm:cxn modelId="{C8EEBA05-5B84-49AB-BD21-2DB4BDD9621F}" type="presParOf" srcId="{E42FACA6-8641-434D-B8FE-F8D004EE0999}" destId="{2912EFA3-E451-4E8B-A883-7DD3F9C7F654}" srcOrd="3" destOrd="0" presId="urn:microsoft.com/office/officeart/2005/8/layout/hProcess9"/>
    <dgm:cxn modelId="{DD6B69D1-EA02-4461-A3E5-B4823F9B5BAE}" type="presParOf" srcId="{E42FACA6-8641-434D-B8FE-F8D004EE0999}" destId="{9F4438E7-2C95-415B-9774-CFBAE825F141}" srcOrd="4" destOrd="0" presId="urn:microsoft.com/office/officeart/2005/8/layout/hProcess9"/>
    <dgm:cxn modelId="{101A40E1-AF23-4736-9197-DCDB7CF83E2B}" type="presParOf" srcId="{E42FACA6-8641-434D-B8FE-F8D004EE0999}" destId="{EA07243D-FA52-4DDC-8767-0BE43043FDA8}" srcOrd="5" destOrd="0" presId="urn:microsoft.com/office/officeart/2005/8/layout/hProcess9"/>
    <dgm:cxn modelId="{91308EAC-A918-4C28-BCF1-5C39E102072A}" type="presParOf" srcId="{E42FACA6-8641-434D-B8FE-F8D004EE0999}" destId="{89E238BA-D9A7-4832-BF0C-D9BFF0861620}" srcOrd="6" destOrd="0" presId="urn:microsoft.com/office/officeart/2005/8/layout/hProcess9"/>
    <dgm:cxn modelId="{EAFAE450-9EFC-4FDB-A4A7-2979E4AD1902}" type="presParOf" srcId="{E42FACA6-8641-434D-B8FE-F8D004EE0999}" destId="{48509A60-646A-42D1-B5B9-4FA5882F3101}" srcOrd="7" destOrd="0" presId="urn:microsoft.com/office/officeart/2005/8/layout/hProcess9"/>
    <dgm:cxn modelId="{ABC75801-616F-426C-AE8E-010A76544772}" type="presParOf" srcId="{E42FACA6-8641-434D-B8FE-F8D004EE0999}" destId="{C7BBDEFF-4119-4C56-8583-F7565209239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CA1E5-6865-4026-B9AA-A094A8D3E587}">
      <dsp:nvSpPr>
        <dsp:cNvPr id="0" name=""/>
        <dsp:cNvSpPr/>
      </dsp:nvSpPr>
      <dsp:spPr>
        <a:xfrm>
          <a:off x="610195" y="0"/>
          <a:ext cx="6915547" cy="40322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46D75-F50B-4822-9743-8183ECCF1EBF}">
      <dsp:nvSpPr>
        <dsp:cNvPr id="0" name=""/>
        <dsp:cNvSpPr/>
      </dsp:nvSpPr>
      <dsp:spPr>
        <a:xfrm>
          <a:off x="3575" y="1151707"/>
          <a:ext cx="1563228" cy="1728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Present  energy </a:t>
          </a:r>
          <a:r>
            <a:rPr lang="en-AU" sz="1600" b="1" kern="1200" dirty="0" smtClean="0"/>
            <a:t>baseline</a:t>
          </a:r>
          <a:r>
            <a:rPr lang="en-AU" sz="1600" kern="1200" dirty="0" smtClean="0"/>
            <a:t>, walk thru site, gather a team, </a:t>
          </a:r>
          <a:r>
            <a:rPr lang="en-AU" sz="1600" u="sng" kern="1200" dirty="0" smtClean="0"/>
            <a:t>create</a:t>
          </a:r>
          <a:r>
            <a:rPr lang="en-AU" sz="1600" kern="1200" dirty="0" smtClean="0"/>
            <a:t> list of energy efficiency opportunities</a:t>
          </a:r>
          <a:endParaRPr lang="en-AU" sz="1600" kern="1200" dirty="0"/>
        </a:p>
      </dsp:txBody>
      <dsp:txXfrm>
        <a:off x="79886" y="1228018"/>
        <a:ext cx="1410606" cy="1576213"/>
      </dsp:txXfrm>
    </dsp:sp>
    <dsp:sp modelId="{6896B243-9205-4374-9B5A-4A52CC64B3C1}">
      <dsp:nvSpPr>
        <dsp:cNvPr id="0" name=""/>
        <dsp:cNvSpPr/>
      </dsp:nvSpPr>
      <dsp:spPr>
        <a:xfrm>
          <a:off x="1644965" y="1151707"/>
          <a:ext cx="1563228" cy="1728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Quantify  the  list of energy saving opportunities </a:t>
          </a:r>
          <a:endParaRPr lang="en-AU" sz="1500" kern="1200" dirty="0"/>
        </a:p>
      </dsp:txBody>
      <dsp:txXfrm>
        <a:off x="1721276" y="1228018"/>
        <a:ext cx="1410606" cy="1576213"/>
      </dsp:txXfrm>
    </dsp:sp>
    <dsp:sp modelId="{9F4438E7-2C95-415B-9774-CFBAE825F141}">
      <dsp:nvSpPr>
        <dsp:cNvPr id="0" name=""/>
        <dsp:cNvSpPr/>
      </dsp:nvSpPr>
      <dsp:spPr>
        <a:xfrm>
          <a:off x="3286354" y="1151707"/>
          <a:ext cx="1563228" cy="1728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Gather management team to </a:t>
          </a:r>
          <a:r>
            <a:rPr lang="en-AU" sz="1500" u="sng" kern="1200" dirty="0" smtClean="0"/>
            <a:t>categorise and prioritise </a:t>
          </a:r>
          <a:r>
            <a:rPr lang="en-AU" sz="1500" kern="1200" dirty="0" smtClean="0"/>
            <a:t>the list of opportunities</a:t>
          </a:r>
          <a:endParaRPr lang="en-AU" sz="1500" kern="1200" dirty="0"/>
        </a:p>
      </dsp:txBody>
      <dsp:txXfrm>
        <a:off x="3362665" y="1228018"/>
        <a:ext cx="1410606" cy="1576213"/>
      </dsp:txXfrm>
    </dsp:sp>
    <dsp:sp modelId="{89E238BA-D9A7-4832-BF0C-D9BFF0861620}">
      <dsp:nvSpPr>
        <dsp:cNvPr id="0" name=""/>
        <dsp:cNvSpPr/>
      </dsp:nvSpPr>
      <dsp:spPr>
        <a:xfrm>
          <a:off x="4927744" y="1151707"/>
          <a:ext cx="1563228" cy="1728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Action plan the implementation or investigation and monitor progress</a:t>
          </a:r>
          <a:endParaRPr lang="en-AU" sz="1500" kern="1200" dirty="0"/>
        </a:p>
      </dsp:txBody>
      <dsp:txXfrm>
        <a:off x="5004055" y="1228018"/>
        <a:ext cx="1410606" cy="1576213"/>
      </dsp:txXfrm>
    </dsp:sp>
    <dsp:sp modelId="{C7BBDEFF-4119-4C56-8583-F75652092396}">
      <dsp:nvSpPr>
        <dsp:cNvPr id="0" name=""/>
        <dsp:cNvSpPr/>
      </dsp:nvSpPr>
      <dsp:spPr>
        <a:xfrm>
          <a:off x="6569134" y="1209675"/>
          <a:ext cx="1563228" cy="1612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Verify and report savings at regular management &amp; budget meetings</a:t>
          </a:r>
          <a:endParaRPr lang="en-AU" sz="1500" kern="1200" dirty="0"/>
        </a:p>
      </dsp:txBody>
      <dsp:txXfrm>
        <a:off x="6645445" y="1285986"/>
        <a:ext cx="1410606" cy="1460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0.22243</cdr:x>
      <cdr:y>0.28739</cdr:y>
    </cdr:from>
    <cdr:to>
      <cdr:x>0.33077</cdr:x>
      <cdr:y>0.33497</cdr:y>
    </cdr:to>
    <cdr:sp macro="" textlink="">
      <cdr:nvSpPr>
        <cdr:cNvPr id="819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72208" y="1224136"/>
          <a:ext cx="911898" cy="202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AU" sz="1600" b="1" i="1" u="none" strike="noStrike" baseline="0" dirty="0">
              <a:solidFill>
                <a:srgbClr val="008000"/>
              </a:solidFill>
              <a:latin typeface="Arial"/>
              <a:cs typeface="Arial"/>
            </a:rPr>
            <a:t>Quick win</a:t>
          </a:r>
        </a:p>
      </cdr:txBody>
    </cdr:sp>
  </cdr:relSizeAnchor>
  <cdr:relSizeAnchor xmlns:cdr="http://schemas.openxmlformats.org/drawingml/2006/chartDrawing">
    <cdr:from>
      <cdr:x>0.61596</cdr:x>
      <cdr:y>0.28739</cdr:y>
    </cdr:from>
    <cdr:to>
      <cdr:x>0.8582</cdr:x>
      <cdr:y>0.33497</cdr:y>
    </cdr:to>
    <cdr:sp macro="" textlink="">
      <cdr:nvSpPr>
        <cdr:cNvPr id="819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84576" y="1224136"/>
          <a:ext cx="2038934" cy="202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AU" sz="1600" b="1" i="1" u="none" strike="noStrike" baseline="0" dirty="0">
              <a:solidFill>
                <a:srgbClr val="000080"/>
              </a:solidFill>
              <a:latin typeface="Arial"/>
              <a:cs typeface="Arial"/>
            </a:rPr>
            <a:t>Needs further analysis</a:t>
          </a:r>
        </a:p>
      </cdr:txBody>
    </cdr:sp>
  </cdr:relSizeAnchor>
  <cdr:relSizeAnchor xmlns:cdr="http://schemas.openxmlformats.org/drawingml/2006/chartDrawing">
    <cdr:from>
      <cdr:x>0.71007</cdr:x>
      <cdr:y>0.71001</cdr:y>
    </cdr:from>
    <cdr:to>
      <cdr:x>0.97528</cdr:x>
      <cdr:y>0.7754</cdr:y>
    </cdr:to>
    <cdr:sp macro="" textlink="">
      <cdr:nvSpPr>
        <cdr:cNvPr id="819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6664" y="3024336"/>
          <a:ext cx="2232248" cy="2785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AU" sz="1600" b="1" i="1" u="none" strike="noStrike" baseline="0" dirty="0">
              <a:solidFill>
                <a:srgbClr val="FF0000"/>
              </a:solidFill>
              <a:latin typeface="Arial"/>
              <a:cs typeface="Arial"/>
            </a:rPr>
            <a:t>Do not pursue further</a:t>
          </a:r>
        </a:p>
      </cdr:txBody>
    </cdr:sp>
  </cdr:relSizeAnchor>
  <cdr:relSizeAnchor xmlns:cdr="http://schemas.openxmlformats.org/drawingml/2006/chartDrawing">
    <cdr:from>
      <cdr:x>0.09411</cdr:x>
      <cdr:y>0.71001</cdr:y>
    </cdr:from>
    <cdr:to>
      <cdr:x>0.35076</cdr:x>
      <cdr:y>0.7754</cdr:y>
    </cdr:to>
    <cdr:sp macro="" textlink="">
      <cdr:nvSpPr>
        <cdr:cNvPr id="819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2088" y="3024336"/>
          <a:ext cx="2160240" cy="2785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AU" sz="1600" b="1" i="1" u="none" strike="noStrike" baseline="0" dirty="0">
              <a:solidFill>
                <a:srgbClr val="FF9900"/>
              </a:solidFill>
              <a:latin typeface="Arial"/>
              <a:cs typeface="Arial"/>
            </a:rPr>
            <a:t>Low cost, low impact</a:t>
          </a:r>
        </a:p>
      </cdr:txBody>
    </cdr:sp>
  </cdr:relSizeAnchor>
  <cdr:relSizeAnchor xmlns:cdr="http://schemas.openxmlformats.org/drawingml/2006/chartDrawing">
    <cdr:from>
      <cdr:x>0.07329</cdr:x>
      <cdr:y>0.84525</cdr:y>
    </cdr:from>
    <cdr:to>
      <cdr:x>0.12604</cdr:x>
      <cdr:y>0.89925</cdr:y>
    </cdr:to>
    <cdr:sp macro="" textlink="">
      <cdr:nvSpPr>
        <cdr:cNvPr id="8199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6843" y="3600400"/>
          <a:ext cx="443997" cy="2300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AU" sz="16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Low</a:t>
          </a:r>
        </a:p>
      </cdr:txBody>
    </cdr:sp>
  </cdr:relSizeAnchor>
  <cdr:relSizeAnchor xmlns:cdr="http://schemas.openxmlformats.org/drawingml/2006/chartDrawing">
    <cdr:from>
      <cdr:x>0.046</cdr:x>
      <cdr:y>0.7775</cdr:y>
    </cdr:from>
    <cdr:to>
      <cdr:x>0.08125</cdr:x>
      <cdr:y>0.86025</cdr:y>
    </cdr:to>
    <cdr:sp macro="" textlink="">
      <cdr:nvSpPr>
        <cdr:cNvPr id="820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3253" y="4384167"/>
          <a:ext cx="324340" cy="46661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vert270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AU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Low</a:t>
          </a:r>
        </a:p>
      </cdr:txBody>
    </cdr:sp>
  </cdr:relSizeAnchor>
  <cdr:relSizeAnchor xmlns:cdr="http://schemas.openxmlformats.org/drawingml/2006/chartDrawing">
    <cdr:from>
      <cdr:x>0.49619</cdr:x>
      <cdr:y>0.84525</cdr:y>
    </cdr:from>
    <cdr:to>
      <cdr:x>0.58519</cdr:x>
      <cdr:y>0.89925</cdr:y>
    </cdr:to>
    <cdr:sp macro="" textlink="">
      <cdr:nvSpPr>
        <cdr:cNvPr id="8201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6464" y="3600400"/>
          <a:ext cx="749112" cy="2300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AU" sz="16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Medium</a:t>
          </a:r>
        </a:p>
      </cdr:txBody>
    </cdr:sp>
  </cdr:relSizeAnchor>
  <cdr:relSizeAnchor xmlns:cdr="http://schemas.openxmlformats.org/drawingml/2006/chartDrawing">
    <cdr:from>
      <cdr:x>0.0455</cdr:x>
      <cdr:y>0.41975</cdr:y>
    </cdr:from>
    <cdr:to>
      <cdr:x>0.08075</cdr:x>
      <cdr:y>0.56175</cdr:y>
    </cdr:to>
    <cdr:sp macro="" textlink="">
      <cdr:nvSpPr>
        <cdr:cNvPr id="820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8652" y="2366886"/>
          <a:ext cx="324341" cy="80071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vert270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AU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Medium</a:t>
          </a:r>
        </a:p>
      </cdr:txBody>
    </cdr:sp>
  </cdr:relSizeAnchor>
  <cdr:relSizeAnchor xmlns:cdr="http://schemas.openxmlformats.org/drawingml/2006/chartDrawing">
    <cdr:from>
      <cdr:x>0.046</cdr:x>
      <cdr:y>0.10775</cdr:y>
    </cdr:from>
    <cdr:to>
      <cdr:x>0.08125</cdr:x>
      <cdr:y>0.19225</cdr:y>
    </cdr:to>
    <cdr:sp macro="" textlink="">
      <cdr:nvSpPr>
        <cdr:cNvPr id="8203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3253" y="607581"/>
          <a:ext cx="324340" cy="47647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vert270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AU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High</a:t>
          </a:r>
        </a:p>
      </cdr:txBody>
    </cdr:sp>
  </cdr:relSizeAnchor>
  <cdr:relSizeAnchor xmlns:cdr="http://schemas.openxmlformats.org/drawingml/2006/chartDrawing">
    <cdr:from>
      <cdr:x>0.94106</cdr:x>
      <cdr:y>0.84525</cdr:y>
    </cdr:from>
    <cdr:to>
      <cdr:x>0.99481</cdr:x>
      <cdr:y>0.89925</cdr:y>
    </cdr:to>
    <cdr:sp macro="" textlink="">
      <cdr:nvSpPr>
        <cdr:cNvPr id="8204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20880" y="3600400"/>
          <a:ext cx="452413" cy="2300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AU" sz="16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High</a:t>
          </a:r>
        </a:p>
      </cdr:txBody>
    </cdr:sp>
  </cdr:relSizeAnchor>
  <cdr:relSizeAnchor xmlns:cdr="http://schemas.openxmlformats.org/drawingml/2006/chartDrawing">
    <cdr:from>
      <cdr:x>0.11977</cdr:x>
      <cdr:y>0</cdr:y>
    </cdr:from>
    <cdr:to>
      <cdr:x>0.89828</cdr:x>
      <cdr:y>0.11834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008112" y="0"/>
          <a:ext cx="655272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AU" sz="1100" dirty="0"/>
            <a:t>This chart is</a:t>
          </a:r>
          <a:r>
            <a:rPr lang="en-AU" sz="1100" baseline="0" dirty="0"/>
            <a:t> a useful visual aid. This plots screened and ranked opportunities (e.g. </a:t>
          </a:r>
          <a:r>
            <a:rPr lang="en-AU" sz="1100" baseline="0" dirty="0" smtClean="0"/>
            <a:t>From opportunities raising/ workshop option 1), </a:t>
          </a:r>
          <a:r>
            <a:rPr lang="en-AU" sz="1100" baseline="0" dirty="0"/>
            <a:t>and can aid in taking decisions on whether (and how) to proceed with each opportunity. </a:t>
          </a:r>
          <a:endParaRPr lang="en-A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9E90CD6-449C-4014-8632-2070CE741A0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03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CC387DD-E38E-4242-AEAF-5A95AD5C0C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897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8DACF82-C575-4813-96BE-77214B09098A}" type="slidenum">
              <a:rPr lang="en-AU" smtClean="0"/>
              <a:pPr eaLnBrk="1" hangingPunct="1"/>
              <a:t>1</a:t>
            </a:fld>
            <a:endParaRPr lang="en-AU" smtClean="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1E9E7DE-74F6-4A82-883D-886EB08E455E}" type="slidenum">
              <a:rPr lang="en-AU" sz="1200">
                <a:latin typeface="Calibri" pitchFamily="34" charset="0"/>
              </a:rPr>
              <a:pPr algn="r" eaLnBrk="1" hangingPunct="1"/>
              <a:t>1</a:t>
            </a:fld>
            <a:endParaRPr lang="en-A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4084706-7A77-4ACB-979B-EEC6FD48BB7B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61BA03C-2B8F-4318-9488-22973EACBE4C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87E869E-8F5B-4656-82B4-85D2A580DDF9}" type="slidenum">
              <a:rPr lang="en-AU" smtClean="0"/>
              <a:pPr eaLnBrk="1" hangingPunct="1"/>
              <a:t>13</a:t>
            </a:fld>
            <a:endParaRPr lang="en-A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5E6E6C9-FFCF-4E19-9015-B8D209676E12}" type="slidenum">
              <a:rPr lang="en-AU" smtClean="0"/>
              <a:pPr eaLnBrk="1" hangingPunct="1"/>
              <a:t>15</a:t>
            </a:fld>
            <a:endParaRPr lang="en-A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FC67420-BB68-425D-8EFA-E58C0F52896E}" type="slidenum">
              <a:rPr lang="en-AU" smtClean="0"/>
              <a:pPr eaLnBrk="1" hangingPunct="1"/>
              <a:t>16</a:t>
            </a:fld>
            <a:endParaRPr lang="en-A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11A58C0-B3BC-40D0-AD32-3C4BEBB2F397}" type="slidenum">
              <a:rPr lang="en-AU" smtClean="0"/>
              <a:pPr eaLnBrk="1" hangingPunct="1"/>
              <a:t>17</a:t>
            </a:fld>
            <a:endParaRPr lang="en-A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66EDFF4-B948-4A82-98A0-D0A53A8DF6CF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7E200AA-86BB-48D5-8A2C-C9874371E94F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B822FC3-7B5D-44B7-9F79-FED37261CD68}" type="slidenum">
              <a:rPr lang="en-AU" smtClean="0"/>
              <a:pPr eaLnBrk="1" hangingPunct="1"/>
              <a:t>2</a:t>
            </a:fld>
            <a:endParaRPr lang="en-A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D40E3A7-B2C1-4F87-A3E6-A0A592C26FD4}" type="slidenum">
              <a:rPr lang="en-AU" smtClean="0"/>
              <a:pPr eaLnBrk="1" hangingPunct="1"/>
              <a:t>3</a:t>
            </a:fld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7443A74-AA60-4294-BA9F-0D1321BB53AA}" type="slidenum">
              <a:rPr lang="en-AU" smtClean="0"/>
              <a:pPr eaLnBrk="1" hangingPunct="1"/>
              <a:t>5</a:t>
            </a:fld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525FFF4-E2A9-4802-8FC0-EA2AB775EFD9}" type="slidenum">
              <a:rPr lang="en-AU" smtClean="0"/>
              <a:pPr eaLnBrk="1" hangingPunct="1"/>
              <a:t>7</a:t>
            </a:fld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E895EA3-6C9B-474D-8EFF-AA40153D8D28}" type="slidenum">
              <a:rPr lang="en-AU" smtClean="0"/>
              <a:pPr eaLnBrk="1" hangingPunct="1"/>
              <a:t>8</a:t>
            </a:fld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AE9F52E-4B06-4D71-A6AE-1D0862CC7C7C}" type="slidenum">
              <a:rPr lang="en-AU" smtClean="0"/>
              <a:pPr eaLnBrk="1" hangingPunct="1"/>
              <a:t>9</a:t>
            </a:fld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2869C7E-6CC5-409D-B65E-FE98769A2BC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7D16-9B4F-4A52-95CC-4D870214C62E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D1FC-7E5A-4E82-A55E-EE77894253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362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5A6E-1A2B-488F-AEBB-9DB0E0535B5F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2FF6-0C26-489B-B2B5-76760242F07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06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2487-D953-4C3E-8D3D-8294A5E97BBC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CD68-A3A4-4DEC-8BB9-2639504202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47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4CE8-078F-44F6-9228-29E8FAB435B3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5D2C-D4D5-47B0-AF34-F512DE6550F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099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D373-44CB-444C-A765-A8929B395C77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0416-0F01-4444-AF02-50873B37B46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5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816C-8724-48E0-B2B5-211A9FC713F5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A6A3-1187-472F-8B18-9FCFC82B7EB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95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C703-7CAF-49CD-8BAF-4E07664E5D76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9DB3-3148-49C7-9A62-7C1313766F4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141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ED63-5FB1-4B83-BF2A-A40AF5D9A011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1B7D2-D6C8-4CFF-A307-642B3839496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2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4DE0-6743-4B24-B837-A85FEBBAB620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D6FA-CA7D-4A89-A239-AD8D24E23D7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09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81138-C199-425E-89FF-D2CF5B35025E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B71C-7F8A-4408-97FA-35FF1981EB0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36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B80BD-99CB-4F7A-9886-1E22DE29907B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DCEC-1E58-4AB3-A2BC-73C08D9D0C9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15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170190B-6FA9-465C-9AA9-25D93D68A62F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62EC675-9DA1-472F-A56F-24E7F4FC6EE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13316" name="Title 18"/>
          <p:cNvSpPr>
            <a:spLocks noGrp="1"/>
          </p:cNvSpPr>
          <p:nvPr>
            <p:ph type="ctrTitle" idx="4294967295"/>
          </p:nvPr>
        </p:nvSpPr>
        <p:spPr>
          <a:xfrm>
            <a:off x="612775" y="1772816"/>
            <a:ext cx="7991475" cy="2667000"/>
          </a:xfrm>
        </p:spPr>
        <p:txBody>
          <a:bodyPr tIns="108000" rIns="0" rtlCol="0">
            <a:noAutofit/>
          </a:bodyPr>
          <a:lstStyle/>
          <a:p>
            <a:pPr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lang="en-AU" sz="3400" dirty="0" smtClean="0">
                <a:ea typeface="ＭＳ Ｐゴシック" pitchFamily="34" charset="-128"/>
              </a:rPr>
              <a:t>Embedding Energy Management</a:t>
            </a:r>
            <a:r>
              <a:rPr lang="en-AU" sz="3400" dirty="0">
                <a:ea typeface="ＭＳ Ｐゴシック" pitchFamily="34" charset="-128"/>
              </a:rPr>
              <a:t/>
            </a:r>
            <a:br>
              <a:rPr lang="en-AU" sz="3400" dirty="0">
                <a:ea typeface="ＭＳ Ｐゴシック" pitchFamily="34" charset="-128"/>
              </a:rPr>
            </a:br>
            <a:r>
              <a:rPr lang="en-AU" sz="3400" dirty="0">
                <a:ea typeface="ＭＳ Ｐゴシック" pitchFamily="34" charset="-128"/>
              </a:rPr>
              <a:t> - Energy </a:t>
            </a:r>
            <a:r>
              <a:rPr lang="en-AU" sz="3400" dirty="0" smtClean="0">
                <a:ea typeface="ＭＳ Ｐゴシック" pitchFamily="34" charset="-128"/>
              </a:rPr>
              <a:t>management systems presentation</a:t>
            </a:r>
            <a:br>
              <a:rPr lang="en-AU" sz="3400" dirty="0" smtClean="0">
                <a:ea typeface="ＭＳ Ｐゴシック" pitchFamily="34" charset="-128"/>
              </a:rPr>
            </a:br>
            <a:r>
              <a:rPr lang="en-AU" sz="3400" dirty="0" smtClean="0">
                <a:latin typeface="+mn-lt"/>
                <a:ea typeface="ＭＳ Ｐゴシック" pitchFamily="34" charset="-128"/>
              </a:rPr>
              <a:t/>
            </a:r>
            <a:br>
              <a:rPr lang="en-AU" sz="3400" dirty="0" smtClean="0">
                <a:latin typeface="+mn-lt"/>
                <a:ea typeface="ＭＳ Ｐゴシック" pitchFamily="34" charset="-128"/>
              </a:rPr>
            </a:br>
            <a:r>
              <a:rPr lang="en-AU" sz="3400" dirty="0" smtClean="0">
                <a:latin typeface="+mn-lt"/>
                <a:ea typeface="ＭＳ Ｐゴシック" pitchFamily="34" charset="-128"/>
              </a:rPr>
              <a:t>‘Energy efficiency assessment processes and practices– maximising engagement and take up of cost savings opportunities’</a:t>
            </a:r>
          </a:p>
        </p:txBody>
      </p:sp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1425575"/>
            <a:ext cx="3841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9"/>
          <p:cNvSpPr>
            <a:spLocks/>
          </p:cNvSpPr>
          <p:nvPr/>
        </p:nvSpPr>
        <p:spPr bwMode="auto">
          <a:xfrm>
            <a:off x="179388" y="620713"/>
            <a:ext cx="86423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en-AU" sz="1900" dirty="0">
                <a:solidFill>
                  <a:srgbClr val="3E3A39"/>
                </a:solidFill>
                <a:latin typeface="+mn-lt"/>
                <a:ea typeface="ＭＳ Ｐゴシック" charset="-128"/>
              </a:rPr>
              <a:t>Insert site / company name and logo here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endParaRPr lang="en-AU" sz="1900" dirty="0">
              <a:solidFill>
                <a:srgbClr val="3E3A39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Text Placeholder 39"/>
          <p:cNvSpPr>
            <a:spLocks/>
          </p:cNvSpPr>
          <p:nvPr/>
        </p:nvSpPr>
        <p:spPr bwMode="auto">
          <a:xfrm>
            <a:off x="250825" y="5448300"/>
            <a:ext cx="86423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en-AU" sz="1900" dirty="0">
                <a:solidFill>
                  <a:srgbClr val="3E3A39"/>
                </a:solidFill>
                <a:latin typeface="+mn-lt"/>
                <a:ea typeface="ＭＳ Ｐゴシック" charset="-128"/>
              </a:rPr>
              <a:t>Insert presenter/s names here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endParaRPr lang="en-AU" sz="1900" dirty="0">
              <a:solidFill>
                <a:srgbClr val="3E3A39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2059" name="Picture 12" descr="MSA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2656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escription: logo_and_tex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651500"/>
            <a:ext cx="900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122738" y="6421438"/>
            <a:ext cx="4770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AU" sz="800" dirty="0">
                <a:latin typeface="+mn-lt"/>
              </a:rPr>
              <a:t>This publication was funded by the Australian Government</a:t>
            </a:r>
          </a:p>
          <a:p>
            <a:pPr algn="r">
              <a:defRPr/>
            </a:pPr>
            <a:r>
              <a:rPr lang="en-AU" sz="800" dirty="0">
                <a:latin typeface="+mn-lt"/>
              </a:rPr>
              <a:t> through the Workforce Innovation Program under the title '</a:t>
            </a:r>
            <a:r>
              <a:rPr lang="en-AU" sz="800" dirty="0" err="1">
                <a:latin typeface="+mn-lt"/>
              </a:rPr>
              <a:t>Carbonproof</a:t>
            </a:r>
            <a:r>
              <a:rPr lang="en-AU" sz="800" dirty="0">
                <a:latin typeface="+mn-lt"/>
              </a:rPr>
              <a:t> for Foundries'.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662488" y="5853113"/>
            <a:ext cx="3330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AU" sz="800" dirty="0" smtClean="0">
                <a:latin typeface="+mn-lt"/>
              </a:rPr>
              <a:t>The material provided in this presentation has been produced in conjunction with our partner Energetics Pty Ltd.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8863" y="4511675"/>
            <a:ext cx="402431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AU" sz="800" b="1" dirty="0">
                <a:latin typeface="+mn-lt"/>
              </a:rPr>
              <a:t>Embedding Energy Management is available from</a:t>
            </a:r>
            <a:r>
              <a:rPr lang="en-AU" sz="800" dirty="0">
                <a:latin typeface="+mn-lt"/>
              </a:rPr>
              <a:t> </a:t>
            </a:r>
            <a:r>
              <a:rPr lang="en-AU" sz="800" b="1" dirty="0">
                <a:latin typeface="+mn-lt"/>
              </a:rPr>
              <a:t>www.sustainabilityskills.net.au</a:t>
            </a:r>
            <a:endParaRPr lang="en-AU" sz="800" dirty="0">
              <a:latin typeface="+mn-lt"/>
            </a:endParaRPr>
          </a:p>
          <a:p>
            <a:pPr algn="r">
              <a:defRPr/>
            </a:pPr>
            <a:r>
              <a:rPr lang="en-AU" sz="800" dirty="0">
                <a:latin typeface="+mn-lt"/>
              </a:rPr>
              <a:t> </a:t>
            </a:r>
          </a:p>
          <a:p>
            <a:pPr algn="r">
              <a:defRPr/>
            </a:pPr>
            <a:r>
              <a:rPr lang="en-AU" sz="800" b="1" dirty="0">
                <a:latin typeface="+mn-lt"/>
              </a:rPr>
              <a:t>Manufacturing Skills Australia</a:t>
            </a:r>
            <a:endParaRPr lang="en-AU" sz="800" dirty="0">
              <a:latin typeface="+mn-lt"/>
            </a:endParaRPr>
          </a:p>
          <a:p>
            <a:pPr algn="r">
              <a:defRPr/>
            </a:pPr>
            <a:r>
              <a:rPr lang="en-AU" sz="800" b="1" dirty="0">
                <a:latin typeface="+mn-lt"/>
              </a:rPr>
              <a:t>1800 358 458</a:t>
            </a:r>
            <a:endParaRPr lang="en-AU" sz="800" dirty="0">
              <a:latin typeface="+mn-lt"/>
            </a:endParaRPr>
          </a:p>
          <a:p>
            <a:pPr algn="r">
              <a:defRPr/>
            </a:pPr>
            <a:r>
              <a:rPr lang="en-AU" sz="800" b="1" dirty="0">
                <a:latin typeface="+mn-lt"/>
              </a:rPr>
              <a:t>info@mskills.com.au</a:t>
            </a:r>
            <a:endParaRPr lang="en-AU" sz="800" dirty="0">
              <a:latin typeface="+mn-lt"/>
            </a:endParaRPr>
          </a:p>
          <a:p>
            <a:pPr algn="r">
              <a:defRPr/>
            </a:pPr>
            <a:r>
              <a:rPr lang="en-AU" sz="800" b="1" dirty="0">
                <a:latin typeface="+mn-lt"/>
              </a:rPr>
              <a:t>www.mskills.com.au</a:t>
            </a:r>
          </a:p>
          <a:p>
            <a:pPr algn="r">
              <a:defRPr/>
            </a:pPr>
            <a:r>
              <a:rPr lang="en-AU" sz="800" dirty="0">
                <a:latin typeface="+mn-lt"/>
              </a:rPr>
              <a:t>© 2013 Manufacturing Skills Australia. All rights reserved</a:t>
            </a:r>
            <a:endParaRPr lang="en-AU" sz="800" dirty="0"/>
          </a:p>
          <a:p>
            <a:pPr algn="r">
              <a:defRPr/>
            </a:pPr>
            <a:endParaRPr lang="en-AU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64575" cy="995362"/>
          </a:xfrm>
        </p:spPr>
        <p:txBody>
          <a:bodyPr/>
          <a:lstStyle/>
          <a:p>
            <a:pPr eaLnBrk="1" hangingPunct="1"/>
            <a:r>
              <a:rPr lang="en-AU" smtClean="0">
                <a:cs typeface="Times New Roman" pitchFamily="18" charset="0"/>
              </a:rPr>
              <a:t>Step 2 – group ideas into themes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11267" name="Text Box 16"/>
          <p:cNvSpPr txBox="1">
            <a:spLocks noChangeArrowheads="1"/>
          </p:cNvSpPr>
          <p:nvPr/>
        </p:nvSpPr>
        <p:spPr bwMode="auto">
          <a:xfrm>
            <a:off x="684213" y="10525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9" name="Rectangle 7" descr="PinPaper"/>
          <p:cNvSpPr>
            <a:spLocks noChangeArrowheads="1"/>
          </p:cNvSpPr>
          <p:nvPr/>
        </p:nvSpPr>
        <p:spPr bwMode="auto">
          <a:xfrm>
            <a:off x="2428875" y="1497013"/>
            <a:ext cx="3860800" cy="5021262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359275" y="2454275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84438" y="1533525"/>
            <a:ext cx="3743325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e.g. How can we improve energy efficiency </a:t>
            </a:r>
            <a:r>
              <a:rPr 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in the melting furnace and holding furnace systems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 by 10% next financial year?</a:t>
            </a:r>
            <a:endParaRPr lang="en-AU" sz="1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203825" y="6164263"/>
            <a:ext cx="944563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+mn-lt"/>
                <a:ea typeface="ＭＳ Ｐゴシック" charset="-128"/>
              </a:rPr>
              <a:t>Date ##/##/##</a:t>
            </a:r>
            <a:endParaRPr lang="en-AU" sz="1000">
              <a:latin typeface="+mn-lt"/>
              <a:ea typeface="ＭＳ Ｐゴシック" charset="-128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763838" y="2457450"/>
            <a:ext cx="10795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Equipment</a:t>
            </a: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835525" y="2457450"/>
            <a:ext cx="10795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Behaviour</a:t>
            </a: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rot="-16200000">
            <a:off x="4357688" y="1066800"/>
            <a:ext cx="3175" cy="3629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394075" y="1981200"/>
            <a:ext cx="933450" cy="360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tIns="10800" rIns="54000" bIns="10800"/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Outside help NOT required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360863" y="1981200"/>
            <a:ext cx="933450" cy="3603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tIns="10800" rIns="54000" bIns="10800"/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Outside help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required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8" name="AutoShape 17"/>
          <p:cNvSpPr>
            <a:spLocks/>
          </p:cNvSpPr>
          <p:nvPr/>
        </p:nvSpPr>
        <p:spPr bwMode="auto">
          <a:xfrm>
            <a:off x="800100" y="3062288"/>
            <a:ext cx="1404938" cy="558800"/>
          </a:xfrm>
          <a:prstGeom prst="borderCallout2">
            <a:avLst>
              <a:gd name="adj1" fmla="val 20454"/>
              <a:gd name="adj2" fmla="val 105426"/>
              <a:gd name="adj3" fmla="val 20454"/>
              <a:gd name="adj4" fmla="val 108815"/>
              <a:gd name="adj5" fmla="val 58806"/>
              <a:gd name="adj6" fmla="val 12090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Sort the ideas into groups of the SAME thing.</a:t>
            </a:r>
          </a:p>
        </p:txBody>
      </p:sp>
      <p:sp>
        <p:nvSpPr>
          <p:cNvPr id="19" name="AutoShape 18"/>
          <p:cNvSpPr>
            <a:spLocks/>
          </p:cNvSpPr>
          <p:nvPr/>
        </p:nvSpPr>
        <p:spPr bwMode="auto">
          <a:xfrm>
            <a:off x="6983413" y="5040313"/>
            <a:ext cx="1404937" cy="558800"/>
          </a:xfrm>
          <a:prstGeom prst="borderCallout2">
            <a:avLst>
              <a:gd name="adj1" fmla="val 20454"/>
              <a:gd name="adj2" fmla="val -5426"/>
              <a:gd name="adj3" fmla="val 20454"/>
              <a:gd name="adj4" fmla="val -19435"/>
              <a:gd name="adj5" fmla="val -21875"/>
              <a:gd name="adj6" fmla="val -6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Number the group so that it can be identified later.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022850" y="5916613"/>
            <a:ext cx="1035050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+mn-lt"/>
                <a:ea typeface="ＭＳ Ｐゴシック" charset="-128"/>
              </a:rPr>
              <a:t>Group/ Location</a:t>
            </a:r>
            <a:endParaRPr lang="en-AU" sz="1000">
              <a:latin typeface="+mn-lt"/>
              <a:ea typeface="ＭＳ Ｐゴシック" charset="-128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544763" y="3024188"/>
            <a:ext cx="1079500" cy="3603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Equipment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016250" y="3336925"/>
            <a:ext cx="1079500" cy="360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Equipment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59050" y="3706813"/>
            <a:ext cx="1079500" cy="3603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Equipment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457450" y="4216400"/>
            <a:ext cx="1079500" cy="3603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Equipment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973388" y="4427538"/>
            <a:ext cx="1079500" cy="3603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Equipment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516188" y="4783138"/>
            <a:ext cx="1079500" cy="3603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Equipment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176588" y="5035550"/>
            <a:ext cx="1079500" cy="3603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Equipment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595563" y="5732463"/>
            <a:ext cx="1079500" cy="3603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Equipment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052763" y="6145213"/>
            <a:ext cx="1079500" cy="3603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Equipment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364038" y="3467100"/>
            <a:ext cx="1079500" cy="360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Behaviour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140325" y="3314700"/>
            <a:ext cx="1079500" cy="360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Behaviour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5103813" y="3698875"/>
            <a:ext cx="1079500" cy="360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Behaviour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4522788" y="4235450"/>
            <a:ext cx="1079500" cy="3603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Behaviour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5102225" y="5411788"/>
            <a:ext cx="1079500" cy="3603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Behaviour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4581525" y="5091113"/>
            <a:ext cx="1079500" cy="3603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Behaviour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6" name="Freeform 38"/>
          <p:cNvSpPr>
            <a:spLocks/>
          </p:cNvSpPr>
          <p:nvPr/>
        </p:nvSpPr>
        <p:spPr bwMode="auto">
          <a:xfrm>
            <a:off x="2457450" y="2874963"/>
            <a:ext cx="1785938" cy="1263650"/>
          </a:xfrm>
          <a:custGeom>
            <a:avLst/>
            <a:gdLst/>
            <a:ahLst/>
            <a:cxnLst>
              <a:cxn ang="0">
                <a:pos x="101" y="0"/>
              </a:cxn>
              <a:cxn ang="0">
                <a:pos x="878" y="55"/>
              </a:cxn>
              <a:cxn ang="0">
                <a:pos x="1033" y="229"/>
              </a:cxn>
              <a:cxn ang="0">
                <a:pos x="1125" y="522"/>
              </a:cxn>
              <a:cxn ang="0">
                <a:pos x="951" y="732"/>
              </a:cxn>
              <a:cxn ang="0">
                <a:pos x="704" y="796"/>
              </a:cxn>
              <a:cxn ang="0">
                <a:pos x="82" y="787"/>
              </a:cxn>
              <a:cxn ang="0">
                <a:pos x="0" y="586"/>
              </a:cxn>
              <a:cxn ang="0">
                <a:pos x="28" y="247"/>
              </a:cxn>
              <a:cxn ang="0">
                <a:pos x="101" y="0"/>
              </a:cxn>
            </a:cxnLst>
            <a:rect l="0" t="0" r="r" b="b"/>
            <a:pathLst>
              <a:path w="1125" h="796">
                <a:moveTo>
                  <a:pt x="101" y="0"/>
                </a:moveTo>
                <a:lnTo>
                  <a:pt x="878" y="55"/>
                </a:lnTo>
                <a:lnTo>
                  <a:pt x="1033" y="229"/>
                </a:lnTo>
                <a:lnTo>
                  <a:pt x="1125" y="522"/>
                </a:lnTo>
                <a:lnTo>
                  <a:pt x="951" y="732"/>
                </a:lnTo>
                <a:lnTo>
                  <a:pt x="704" y="796"/>
                </a:lnTo>
                <a:lnTo>
                  <a:pt x="82" y="787"/>
                </a:lnTo>
                <a:lnTo>
                  <a:pt x="0" y="586"/>
                </a:lnTo>
                <a:lnTo>
                  <a:pt x="28" y="247"/>
                </a:lnTo>
                <a:lnTo>
                  <a:pt x="101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37" name="Freeform 39"/>
          <p:cNvSpPr>
            <a:spLocks/>
          </p:cNvSpPr>
          <p:nvPr/>
        </p:nvSpPr>
        <p:spPr bwMode="auto">
          <a:xfrm>
            <a:off x="2428875" y="4094163"/>
            <a:ext cx="1901825" cy="1408112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850" y="55"/>
              </a:cxn>
              <a:cxn ang="0">
                <a:pos x="1106" y="156"/>
              </a:cxn>
              <a:cxn ang="0">
                <a:pos x="1161" y="384"/>
              </a:cxn>
              <a:cxn ang="0">
                <a:pos x="1198" y="851"/>
              </a:cxn>
              <a:cxn ang="0">
                <a:pos x="713" y="887"/>
              </a:cxn>
              <a:cxn ang="0">
                <a:pos x="54" y="787"/>
              </a:cxn>
              <a:cxn ang="0">
                <a:pos x="18" y="558"/>
              </a:cxn>
              <a:cxn ang="0">
                <a:pos x="0" y="247"/>
              </a:cxn>
              <a:cxn ang="0">
                <a:pos x="73" y="0"/>
              </a:cxn>
            </a:cxnLst>
            <a:rect l="0" t="0" r="r" b="b"/>
            <a:pathLst>
              <a:path w="1198" h="887">
                <a:moveTo>
                  <a:pt x="73" y="0"/>
                </a:moveTo>
                <a:lnTo>
                  <a:pt x="850" y="55"/>
                </a:lnTo>
                <a:lnTo>
                  <a:pt x="1106" y="156"/>
                </a:lnTo>
                <a:lnTo>
                  <a:pt x="1161" y="384"/>
                </a:lnTo>
                <a:lnTo>
                  <a:pt x="1198" y="851"/>
                </a:lnTo>
                <a:lnTo>
                  <a:pt x="713" y="887"/>
                </a:lnTo>
                <a:lnTo>
                  <a:pt x="54" y="787"/>
                </a:lnTo>
                <a:lnTo>
                  <a:pt x="18" y="558"/>
                </a:lnTo>
                <a:lnTo>
                  <a:pt x="0" y="247"/>
                </a:lnTo>
                <a:lnTo>
                  <a:pt x="73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38" name="Freeform 40"/>
          <p:cNvSpPr>
            <a:spLocks/>
          </p:cNvSpPr>
          <p:nvPr/>
        </p:nvSpPr>
        <p:spPr bwMode="auto">
          <a:xfrm>
            <a:off x="2530475" y="5648325"/>
            <a:ext cx="1792288" cy="876300"/>
          </a:xfrm>
          <a:custGeom>
            <a:avLst/>
            <a:gdLst/>
            <a:ahLst/>
            <a:cxnLst>
              <a:cxn ang="0">
                <a:pos x="274" y="0"/>
              </a:cxn>
              <a:cxn ang="0">
                <a:pos x="786" y="27"/>
              </a:cxn>
              <a:cxn ang="0">
                <a:pos x="905" y="155"/>
              </a:cxn>
              <a:cxn ang="0">
                <a:pos x="1015" y="210"/>
              </a:cxn>
              <a:cxn ang="0">
                <a:pos x="1129" y="516"/>
              </a:cxn>
              <a:cxn ang="0">
                <a:pos x="644" y="552"/>
              </a:cxn>
              <a:cxn ang="0">
                <a:pos x="247" y="521"/>
              </a:cxn>
              <a:cxn ang="0">
                <a:pos x="91" y="393"/>
              </a:cxn>
              <a:cxn ang="0">
                <a:pos x="0" y="201"/>
              </a:cxn>
              <a:cxn ang="0">
                <a:pos x="64" y="18"/>
              </a:cxn>
              <a:cxn ang="0">
                <a:pos x="274" y="0"/>
              </a:cxn>
            </a:cxnLst>
            <a:rect l="0" t="0" r="r" b="b"/>
            <a:pathLst>
              <a:path w="1129" h="552">
                <a:moveTo>
                  <a:pt x="274" y="0"/>
                </a:moveTo>
                <a:lnTo>
                  <a:pt x="786" y="27"/>
                </a:lnTo>
                <a:lnTo>
                  <a:pt x="905" y="155"/>
                </a:lnTo>
                <a:lnTo>
                  <a:pt x="1015" y="210"/>
                </a:lnTo>
                <a:lnTo>
                  <a:pt x="1129" y="516"/>
                </a:lnTo>
                <a:lnTo>
                  <a:pt x="644" y="552"/>
                </a:lnTo>
                <a:lnTo>
                  <a:pt x="247" y="521"/>
                </a:lnTo>
                <a:lnTo>
                  <a:pt x="91" y="393"/>
                </a:lnTo>
                <a:lnTo>
                  <a:pt x="0" y="201"/>
                </a:lnTo>
                <a:lnTo>
                  <a:pt x="64" y="18"/>
                </a:lnTo>
                <a:lnTo>
                  <a:pt x="274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39" name="Freeform 41"/>
          <p:cNvSpPr>
            <a:spLocks/>
          </p:cNvSpPr>
          <p:nvPr/>
        </p:nvSpPr>
        <p:spPr bwMode="auto">
          <a:xfrm>
            <a:off x="4314825" y="3165475"/>
            <a:ext cx="1946275" cy="1001713"/>
          </a:xfrm>
          <a:custGeom>
            <a:avLst/>
            <a:gdLst/>
            <a:ahLst/>
            <a:cxnLst>
              <a:cxn ang="0">
                <a:pos x="202" y="19"/>
              </a:cxn>
              <a:cxn ang="0">
                <a:pos x="1171" y="0"/>
              </a:cxn>
              <a:cxn ang="0">
                <a:pos x="1226" y="110"/>
              </a:cxn>
              <a:cxn ang="0">
                <a:pos x="1216" y="384"/>
              </a:cxn>
              <a:cxn ang="0">
                <a:pos x="1198" y="631"/>
              </a:cxn>
              <a:cxn ang="0">
                <a:pos x="768" y="604"/>
              </a:cxn>
              <a:cxn ang="0">
                <a:pos x="284" y="549"/>
              </a:cxn>
              <a:cxn ang="0">
                <a:pos x="0" y="430"/>
              </a:cxn>
              <a:cxn ang="0">
                <a:pos x="28" y="91"/>
              </a:cxn>
              <a:cxn ang="0">
                <a:pos x="202" y="19"/>
              </a:cxn>
            </a:cxnLst>
            <a:rect l="0" t="0" r="r" b="b"/>
            <a:pathLst>
              <a:path w="1226" h="631">
                <a:moveTo>
                  <a:pt x="202" y="19"/>
                </a:moveTo>
                <a:lnTo>
                  <a:pt x="1171" y="0"/>
                </a:lnTo>
                <a:lnTo>
                  <a:pt x="1226" y="110"/>
                </a:lnTo>
                <a:lnTo>
                  <a:pt x="1216" y="384"/>
                </a:lnTo>
                <a:lnTo>
                  <a:pt x="1198" y="631"/>
                </a:lnTo>
                <a:lnTo>
                  <a:pt x="768" y="604"/>
                </a:lnTo>
                <a:lnTo>
                  <a:pt x="284" y="549"/>
                </a:lnTo>
                <a:lnTo>
                  <a:pt x="0" y="430"/>
                </a:lnTo>
                <a:lnTo>
                  <a:pt x="28" y="91"/>
                </a:lnTo>
                <a:lnTo>
                  <a:pt x="202" y="19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40" name="Freeform 42"/>
          <p:cNvSpPr>
            <a:spLocks/>
          </p:cNvSpPr>
          <p:nvPr/>
        </p:nvSpPr>
        <p:spPr bwMode="auto">
          <a:xfrm>
            <a:off x="4475163" y="4103688"/>
            <a:ext cx="1306512" cy="630237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786" y="40"/>
              </a:cxn>
              <a:cxn ang="0">
                <a:pos x="823" y="86"/>
              </a:cxn>
              <a:cxn ang="0">
                <a:pos x="823" y="269"/>
              </a:cxn>
              <a:cxn ang="0">
                <a:pos x="750" y="360"/>
              </a:cxn>
              <a:cxn ang="0">
                <a:pos x="631" y="397"/>
              </a:cxn>
              <a:cxn ang="0">
                <a:pos x="238" y="360"/>
              </a:cxn>
              <a:cxn ang="0">
                <a:pos x="27" y="342"/>
              </a:cxn>
              <a:cxn ang="0">
                <a:pos x="0" y="68"/>
              </a:cxn>
              <a:cxn ang="0">
                <a:pos x="115" y="0"/>
              </a:cxn>
            </a:cxnLst>
            <a:rect l="0" t="0" r="r" b="b"/>
            <a:pathLst>
              <a:path w="823" h="397">
                <a:moveTo>
                  <a:pt x="115" y="0"/>
                </a:moveTo>
                <a:lnTo>
                  <a:pt x="786" y="40"/>
                </a:lnTo>
                <a:lnTo>
                  <a:pt x="823" y="86"/>
                </a:lnTo>
                <a:lnTo>
                  <a:pt x="823" y="269"/>
                </a:lnTo>
                <a:lnTo>
                  <a:pt x="750" y="360"/>
                </a:lnTo>
                <a:lnTo>
                  <a:pt x="631" y="397"/>
                </a:lnTo>
                <a:lnTo>
                  <a:pt x="238" y="360"/>
                </a:lnTo>
                <a:lnTo>
                  <a:pt x="27" y="342"/>
                </a:lnTo>
                <a:lnTo>
                  <a:pt x="0" y="68"/>
                </a:lnTo>
                <a:lnTo>
                  <a:pt x="115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41" name="Freeform 43"/>
          <p:cNvSpPr>
            <a:spLocks/>
          </p:cNvSpPr>
          <p:nvPr/>
        </p:nvSpPr>
        <p:spPr bwMode="auto">
          <a:xfrm>
            <a:off x="4440238" y="4957763"/>
            <a:ext cx="1804987" cy="928687"/>
          </a:xfrm>
          <a:custGeom>
            <a:avLst/>
            <a:gdLst/>
            <a:ahLst/>
            <a:cxnLst>
              <a:cxn ang="0">
                <a:pos x="174" y="0"/>
              </a:cxn>
              <a:cxn ang="0">
                <a:pos x="891" y="32"/>
              </a:cxn>
              <a:cxn ang="0">
                <a:pos x="1019" y="96"/>
              </a:cxn>
              <a:cxn ang="0">
                <a:pos x="1137" y="307"/>
              </a:cxn>
              <a:cxn ang="0">
                <a:pos x="1128" y="572"/>
              </a:cxn>
              <a:cxn ang="0">
                <a:pos x="740" y="585"/>
              </a:cxn>
              <a:cxn ang="0">
                <a:pos x="256" y="530"/>
              </a:cxn>
              <a:cxn ang="0">
                <a:pos x="77" y="371"/>
              </a:cxn>
              <a:cxn ang="0">
                <a:pos x="0" y="72"/>
              </a:cxn>
              <a:cxn ang="0">
                <a:pos x="174" y="0"/>
              </a:cxn>
            </a:cxnLst>
            <a:rect l="0" t="0" r="r" b="b"/>
            <a:pathLst>
              <a:path w="1137" h="585">
                <a:moveTo>
                  <a:pt x="174" y="0"/>
                </a:moveTo>
                <a:lnTo>
                  <a:pt x="891" y="32"/>
                </a:lnTo>
                <a:lnTo>
                  <a:pt x="1019" y="96"/>
                </a:lnTo>
                <a:lnTo>
                  <a:pt x="1137" y="307"/>
                </a:lnTo>
                <a:lnTo>
                  <a:pt x="1128" y="572"/>
                </a:lnTo>
                <a:lnTo>
                  <a:pt x="740" y="585"/>
                </a:lnTo>
                <a:lnTo>
                  <a:pt x="256" y="530"/>
                </a:lnTo>
                <a:lnTo>
                  <a:pt x="77" y="371"/>
                </a:lnTo>
                <a:lnTo>
                  <a:pt x="0" y="72"/>
                </a:lnTo>
                <a:lnTo>
                  <a:pt x="174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2454275" y="2736850"/>
            <a:ext cx="268288" cy="274638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1</a:t>
            </a:r>
            <a:endParaRPr lang="en-AU" sz="12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3935413" y="4129088"/>
            <a:ext cx="268287" cy="274637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2</a:t>
            </a:r>
            <a:endParaRPr lang="en-AU" sz="12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3790950" y="5726113"/>
            <a:ext cx="268288" cy="274637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3</a:t>
            </a:r>
            <a:endParaRPr lang="en-AU" sz="12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4676775" y="2997200"/>
            <a:ext cx="268288" cy="274638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4</a:t>
            </a:r>
            <a:endParaRPr lang="en-AU" sz="12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5678488" y="4389438"/>
            <a:ext cx="268287" cy="274637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5</a:t>
            </a:r>
            <a:endParaRPr lang="en-AU" sz="12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5765800" y="4826000"/>
            <a:ext cx="268288" cy="274638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6</a:t>
            </a:r>
            <a:endParaRPr lang="en-AU" sz="12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8" name="AutoShape 50"/>
          <p:cNvSpPr>
            <a:spLocks/>
          </p:cNvSpPr>
          <p:nvPr/>
        </p:nvSpPr>
        <p:spPr bwMode="auto">
          <a:xfrm>
            <a:off x="6862763" y="2478088"/>
            <a:ext cx="1404937" cy="558800"/>
          </a:xfrm>
          <a:prstGeom prst="borderCallout2">
            <a:avLst>
              <a:gd name="adj1" fmla="val 20454"/>
              <a:gd name="adj2" fmla="val -5426"/>
              <a:gd name="adj3" fmla="val 20454"/>
              <a:gd name="adj4" fmla="val -18759"/>
              <a:gd name="adj5" fmla="val 118468"/>
              <a:gd name="adj6" fmla="val -663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Draw a line around the group to show that it is ‘Closed-Off’</a:t>
            </a:r>
          </a:p>
        </p:txBody>
      </p:sp>
      <p:sp>
        <p:nvSpPr>
          <p:cNvPr id="49" name="Rectangle 51"/>
          <p:cNvSpPr>
            <a:spLocks noChangeArrowheads="1"/>
          </p:cNvSpPr>
          <p:nvPr/>
        </p:nvSpPr>
        <p:spPr bwMode="auto">
          <a:xfrm>
            <a:off x="814388" y="4721225"/>
            <a:ext cx="1404937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Don’t label the grouping as this may steer the participants in a direction that is not intended.</a:t>
            </a:r>
          </a:p>
          <a:p>
            <a:pPr>
              <a:spcBef>
                <a:spcPct val="25000"/>
              </a:spcBef>
              <a:defRPr/>
            </a:pPr>
            <a:r>
              <a:rPr lang="en-AU" sz="1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Trust the people there to know how to interpret the grouping.</a:t>
            </a:r>
          </a:p>
        </p:txBody>
      </p:sp>
      <p:sp>
        <p:nvSpPr>
          <p:cNvPr id="50" name="Rectangle 52"/>
          <p:cNvSpPr>
            <a:spLocks noChangeArrowheads="1"/>
          </p:cNvSpPr>
          <p:nvPr/>
        </p:nvSpPr>
        <p:spPr bwMode="auto">
          <a:xfrm>
            <a:off x="809625" y="3732213"/>
            <a:ext cx="1404938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Avoid the temptation to force-fit Ideas together. An idea can stand by itself if different enough.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cs typeface="Times New Roman" pitchFamily="18" charset="0"/>
              </a:rPr>
              <a:t>Step 3 – Consolidate and decide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455738" y="5178425"/>
            <a:ext cx="592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/>
              <a:t>. </a:t>
            </a:r>
          </a:p>
        </p:txBody>
      </p:sp>
      <p:sp>
        <p:nvSpPr>
          <p:cNvPr id="8" name="Rectangle 9" descr="PinPaper"/>
          <p:cNvSpPr>
            <a:spLocks noChangeArrowheads="1"/>
          </p:cNvSpPr>
          <p:nvPr/>
        </p:nvSpPr>
        <p:spPr bwMode="auto">
          <a:xfrm>
            <a:off x="2051050" y="1431925"/>
            <a:ext cx="3860800" cy="5021263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00">
              <a:latin typeface="+mn-lt"/>
              <a:ea typeface="ＭＳ Ｐゴシック" charset="-128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981450" y="1751013"/>
            <a:ext cx="0" cy="2597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 sz="1000">
              <a:latin typeface="+mn-lt"/>
              <a:ea typeface="ＭＳ Ｐゴシック" charset="-128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rot="-16200000">
            <a:off x="3979863" y="2554288"/>
            <a:ext cx="3175" cy="3629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 sz="1000">
              <a:latin typeface="+mn-lt"/>
              <a:ea typeface="ＭＳ Ｐゴシック" charset="-128"/>
            </a:endParaRPr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6248400" y="4064000"/>
            <a:ext cx="1404938" cy="708025"/>
          </a:xfrm>
          <a:prstGeom prst="borderCallout2">
            <a:avLst>
              <a:gd name="adj1" fmla="val 13236"/>
              <a:gd name="adj2" fmla="val -5426"/>
              <a:gd name="adj3" fmla="val 13236"/>
              <a:gd name="adj4" fmla="val -13898"/>
              <a:gd name="adj5" fmla="val 73528"/>
              <a:gd name="adj6" fmla="val -43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Write the next activities directly onto the chart paper so that you have a solid record</a:t>
            </a:r>
          </a:p>
        </p:txBody>
      </p:sp>
      <p:sp>
        <p:nvSpPr>
          <p:cNvPr id="12" name="AutoShape 47"/>
          <p:cNvSpPr>
            <a:spLocks/>
          </p:cNvSpPr>
          <p:nvPr/>
        </p:nvSpPr>
        <p:spPr bwMode="auto">
          <a:xfrm>
            <a:off x="6122988" y="2022475"/>
            <a:ext cx="1778000" cy="554038"/>
          </a:xfrm>
          <a:prstGeom prst="borderCallout2">
            <a:avLst>
              <a:gd name="adj1" fmla="val 20454"/>
              <a:gd name="adj2" fmla="val -4287"/>
              <a:gd name="adj3" fmla="val 20454"/>
              <a:gd name="adj4" fmla="val -8037"/>
              <a:gd name="adj5" fmla="val 74431"/>
              <a:gd name="adj6" fmla="val -214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Write out a statement that concretises the idea and describes its purpose.</a:t>
            </a: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2386013" y="1533525"/>
            <a:ext cx="10795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Equipment</a:t>
            </a: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4457700" y="1533525"/>
            <a:ext cx="10795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Behaviour</a:t>
            </a: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5" name="Line 50"/>
          <p:cNvSpPr>
            <a:spLocks noChangeShapeType="1"/>
          </p:cNvSpPr>
          <p:nvPr/>
        </p:nvSpPr>
        <p:spPr bwMode="auto">
          <a:xfrm rot="-16200000">
            <a:off x="3979863" y="225425"/>
            <a:ext cx="3175" cy="3629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 sz="1000">
              <a:latin typeface="+mn-lt"/>
              <a:ea typeface="ＭＳ Ｐゴシック" charset="-128"/>
            </a:endParaRP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2228850" y="2152650"/>
            <a:ext cx="1631950" cy="554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1. Upgrade the EAF controls to PID to reduce variability in time to reach melt temp</a:t>
            </a:r>
            <a:endParaRPr lang="en-AU" sz="1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7" name="AutoShape 55"/>
          <p:cNvSpPr>
            <a:spLocks/>
          </p:cNvSpPr>
          <p:nvPr/>
        </p:nvSpPr>
        <p:spPr bwMode="auto">
          <a:xfrm>
            <a:off x="6080125" y="2757488"/>
            <a:ext cx="1778000" cy="554037"/>
          </a:xfrm>
          <a:prstGeom prst="borderCallout2">
            <a:avLst>
              <a:gd name="adj1" fmla="val 20454"/>
              <a:gd name="adj2" fmla="val -4287"/>
              <a:gd name="adj3" fmla="val 20454"/>
              <a:gd name="adj4" fmla="val -7319"/>
              <a:gd name="adj5" fmla="val 25282"/>
              <a:gd name="adj6" fmla="val -1821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Use the format </a:t>
            </a:r>
            <a:b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“To (do something) so that (something happens) …”</a:t>
            </a: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2312988" y="4497388"/>
            <a:ext cx="56991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Do What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3968750" y="4497388"/>
            <a:ext cx="23812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By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4564063" y="4497388"/>
            <a:ext cx="3635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With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5340350" y="4497388"/>
            <a:ext cx="42227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When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>
            <a:off x="2312988" y="5140325"/>
            <a:ext cx="16065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10800" rIns="54000" bIns="10800"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Convene the EAF production team to progress </a:t>
            </a:r>
            <a:r>
              <a:rPr lang="en-US" sz="1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opps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 #1, 6</a:t>
            </a:r>
            <a:endParaRPr lang="en-AU" sz="1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3" name="Text Box 61"/>
          <p:cNvSpPr txBox="1">
            <a:spLocks noChangeArrowheads="1"/>
          </p:cNvSpPr>
          <p:nvPr/>
        </p:nvSpPr>
        <p:spPr bwMode="auto">
          <a:xfrm>
            <a:off x="3968750" y="5140325"/>
            <a:ext cx="3460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Fred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4564063" y="5140325"/>
            <a:ext cx="6238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EAF Team</a:t>
            </a:r>
            <a:endParaRPr lang="en-AU" sz="1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5340350" y="5140325"/>
            <a:ext cx="3063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Thu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6" name="Text Box 64"/>
          <p:cNvSpPr txBox="1">
            <a:spLocks noChangeArrowheads="1"/>
          </p:cNvSpPr>
          <p:nvPr/>
        </p:nvSpPr>
        <p:spPr bwMode="auto">
          <a:xfrm>
            <a:off x="4100513" y="2060575"/>
            <a:ext cx="1631950" cy="554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6. To record and report more regularly on yield ratios from melt furnaces</a:t>
            </a:r>
            <a:endParaRPr lang="en-AU" sz="1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7" name="Text Box 65"/>
          <p:cNvSpPr txBox="1">
            <a:spLocks noChangeArrowheads="1"/>
          </p:cNvSpPr>
          <p:nvPr/>
        </p:nvSpPr>
        <p:spPr bwMode="auto">
          <a:xfrm>
            <a:off x="2228850" y="2763838"/>
            <a:ext cx="1631950" cy="708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3. To put a variable speed drive on the main exhaust fan so that we can remove the damper</a:t>
            </a:r>
            <a:endParaRPr lang="en-AU" sz="1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8" name="Text Box 66"/>
          <p:cNvSpPr txBox="1">
            <a:spLocks noChangeArrowheads="1"/>
          </p:cNvSpPr>
          <p:nvPr/>
        </p:nvSpPr>
        <p:spPr bwMode="auto">
          <a:xfrm>
            <a:off x="4078288" y="2900363"/>
            <a:ext cx="1631950" cy="5540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8. To implement new procedures for plant fan controls</a:t>
            </a:r>
            <a:endParaRPr lang="en-AU" sz="1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9" name="Text Box 67"/>
          <p:cNvSpPr txBox="1">
            <a:spLocks noChangeArrowheads="1"/>
          </p:cNvSpPr>
          <p:nvPr/>
        </p:nvSpPr>
        <p:spPr bwMode="auto">
          <a:xfrm>
            <a:off x="2228850" y="3502025"/>
            <a:ext cx="1631950" cy="708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4. To investigate the potential to replace the induction furnace using </a:t>
            </a:r>
            <a:r>
              <a:rPr lang="en-US" sz="1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Govt</a:t>
            </a: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 grant funding.</a:t>
            </a:r>
            <a:endParaRPr lang="en-AU" sz="1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0" name="Text Box 68"/>
          <p:cNvSpPr txBox="1">
            <a:spLocks noChangeArrowheads="1"/>
          </p:cNvSpPr>
          <p:nvPr/>
        </p:nvSpPr>
        <p:spPr bwMode="auto">
          <a:xfrm>
            <a:off x="4100513" y="3573463"/>
            <a:ext cx="1631950" cy="708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10. Re-write contractor induction procedures for production and services areas to include efficiency.</a:t>
            </a:r>
            <a:endParaRPr lang="en-AU" sz="1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1" name="AutoShape 73"/>
          <p:cNvSpPr>
            <a:spLocks/>
          </p:cNvSpPr>
          <p:nvPr/>
        </p:nvSpPr>
        <p:spPr bwMode="auto">
          <a:xfrm>
            <a:off x="6248400" y="5122863"/>
            <a:ext cx="1404938" cy="1169987"/>
          </a:xfrm>
          <a:prstGeom prst="borderCallout2">
            <a:avLst>
              <a:gd name="adj1" fmla="val 9625"/>
              <a:gd name="adj2" fmla="val -5426"/>
              <a:gd name="adj3" fmla="val 9625"/>
              <a:gd name="adj4" fmla="val -13898"/>
              <a:gd name="adj5" fmla="val 22324"/>
              <a:gd name="adj6" fmla="val -43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Try and make the next activity small enough that it can be completed in a couple of days so that the ball commences rolling quickly</a:t>
            </a:r>
          </a:p>
        </p:txBody>
      </p:sp>
      <p:sp>
        <p:nvSpPr>
          <p:cNvPr id="32" name="Text Box 74"/>
          <p:cNvSpPr txBox="1">
            <a:spLocks noChangeArrowheads="1"/>
          </p:cNvSpPr>
          <p:nvPr/>
        </p:nvSpPr>
        <p:spPr bwMode="auto">
          <a:xfrm>
            <a:off x="2312988" y="4772025"/>
            <a:ext cx="16065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10800" rIns="54000" bIns="10800"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Research </a:t>
            </a:r>
            <a:r>
              <a:rPr lang="en-US" sz="1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govt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 incentives at Fed + States level</a:t>
            </a:r>
            <a:endParaRPr lang="en-AU" sz="1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3" name="Text Box 75"/>
          <p:cNvSpPr txBox="1">
            <a:spLocks noChangeArrowheads="1"/>
          </p:cNvSpPr>
          <p:nvPr/>
        </p:nvSpPr>
        <p:spPr bwMode="auto">
          <a:xfrm>
            <a:off x="3968750" y="4772025"/>
            <a:ext cx="3540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John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4" name="Text Box 76"/>
          <p:cNvSpPr txBox="1">
            <a:spLocks noChangeArrowheads="1"/>
          </p:cNvSpPr>
          <p:nvPr/>
        </p:nvSpPr>
        <p:spPr bwMode="auto">
          <a:xfrm>
            <a:off x="4564063" y="4772025"/>
            <a:ext cx="431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Albert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5" name="Text Box 77"/>
          <p:cNvSpPr txBox="1">
            <a:spLocks noChangeArrowheads="1"/>
          </p:cNvSpPr>
          <p:nvPr/>
        </p:nvSpPr>
        <p:spPr bwMode="auto">
          <a:xfrm>
            <a:off x="5340350" y="4772025"/>
            <a:ext cx="2428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Fri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6" name="Text Box 78"/>
          <p:cNvSpPr txBox="1">
            <a:spLocks noChangeArrowheads="1"/>
          </p:cNvSpPr>
          <p:nvPr/>
        </p:nvSpPr>
        <p:spPr bwMode="auto">
          <a:xfrm>
            <a:off x="2312988" y="5546725"/>
            <a:ext cx="16065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10800" rIns="54000" bIns="10800"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Get a quote for a VSD on the exhaust fan</a:t>
            </a:r>
            <a:endParaRPr lang="en-AU" sz="1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7" name="Text Box 79"/>
          <p:cNvSpPr txBox="1">
            <a:spLocks noChangeArrowheads="1"/>
          </p:cNvSpPr>
          <p:nvPr/>
        </p:nvSpPr>
        <p:spPr bwMode="auto">
          <a:xfrm>
            <a:off x="3968750" y="5546725"/>
            <a:ext cx="3825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Mary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8" name="Text Box 80"/>
          <p:cNvSpPr txBox="1">
            <a:spLocks noChangeArrowheads="1"/>
          </p:cNvSpPr>
          <p:nvPr/>
        </p:nvSpPr>
        <p:spPr bwMode="auto">
          <a:xfrm>
            <a:off x="4564063" y="5546725"/>
            <a:ext cx="7254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Engineering</a:t>
            </a:r>
            <a:endParaRPr lang="en-AU" sz="1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9" name="Text Box 81"/>
          <p:cNvSpPr txBox="1">
            <a:spLocks noChangeArrowheads="1"/>
          </p:cNvSpPr>
          <p:nvPr/>
        </p:nvSpPr>
        <p:spPr bwMode="auto">
          <a:xfrm>
            <a:off x="5340350" y="5546725"/>
            <a:ext cx="303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Tue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0" name="Text Box 82"/>
          <p:cNvSpPr txBox="1">
            <a:spLocks noChangeArrowheads="1"/>
          </p:cNvSpPr>
          <p:nvPr/>
        </p:nvSpPr>
        <p:spPr bwMode="auto">
          <a:xfrm>
            <a:off x="2312988" y="5965825"/>
            <a:ext cx="16065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10800" rIns="54000" bIns="10800"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Write a brief to HR about the induction changes</a:t>
            </a:r>
            <a:endParaRPr lang="en-AU" sz="1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1" name="Text Box 83"/>
          <p:cNvSpPr txBox="1">
            <a:spLocks noChangeArrowheads="1"/>
          </p:cNvSpPr>
          <p:nvPr/>
        </p:nvSpPr>
        <p:spPr bwMode="auto">
          <a:xfrm>
            <a:off x="3968750" y="5965825"/>
            <a:ext cx="38893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Linda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2" name="Text Box 84"/>
          <p:cNvSpPr txBox="1">
            <a:spLocks noChangeArrowheads="1"/>
          </p:cNvSpPr>
          <p:nvPr/>
        </p:nvSpPr>
        <p:spPr bwMode="auto">
          <a:xfrm>
            <a:off x="4564063" y="5965825"/>
            <a:ext cx="3540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John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3" name="Text Box 85"/>
          <p:cNvSpPr txBox="1">
            <a:spLocks noChangeArrowheads="1"/>
          </p:cNvSpPr>
          <p:nvPr/>
        </p:nvSpPr>
        <p:spPr bwMode="auto">
          <a:xfrm>
            <a:off x="5340350" y="5965825"/>
            <a:ext cx="3063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Thu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4" name="Text Box 86"/>
          <p:cNvSpPr txBox="1">
            <a:spLocks noChangeArrowheads="1"/>
          </p:cNvSpPr>
          <p:nvPr/>
        </p:nvSpPr>
        <p:spPr bwMode="auto">
          <a:xfrm>
            <a:off x="2097088" y="4772025"/>
            <a:ext cx="1762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1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5" name="Text Box 87"/>
          <p:cNvSpPr txBox="1">
            <a:spLocks noChangeArrowheads="1"/>
          </p:cNvSpPr>
          <p:nvPr/>
        </p:nvSpPr>
        <p:spPr bwMode="auto">
          <a:xfrm>
            <a:off x="2097088" y="5140325"/>
            <a:ext cx="1762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2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6" name="Text Box 88"/>
          <p:cNvSpPr txBox="1">
            <a:spLocks noChangeArrowheads="1"/>
          </p:cNvSpPr>
          <p:nvPr/>
        </p:nvSpPr>
        <p:spPr bwMode="auto">
          <a:xfrm>
            <a:off x="2097088" y="5546725"/>
            <a:ext cx="1762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3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7" name="Text Box 89"/>
          <p:cNvSpPr txBox="1">
            <a:spLocks noChangeArrowheads="1"/>
          </p:cNvSpPr>
          <p:nvPr/>
        </p:nvSpPr>
        <p:spPr bwMode="auto">
          <a:xfrm>
            <a:off x="2097088" y="5965825"/>
            <a:ext cx="1762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10800" rIns="54000" bIns="10800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4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cs typeface="Times New Roman" pitchFamily="18" charset="0"/>
              </a:rPr>
              <a:t>Document the session with photos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752975" y="1776413"/>
            <a:ext cx="3802063" cy="4767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833438" y="1776413"/>
            <a:ext cx="3802062" cy="4767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55650" y="1077913"/>
            <a:ext cx="7707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20725">
              <a:spcBef>
                <a:spcPct val="50000"/>
              </a:spcBef>
              <a:defRPr/>
            </a:pPr>
            <a:r>
              <a:rPr lang="en-A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Photograph each chart so that you have an honest record of the discussion and support those who have committed to take action.</a:t>
            </a:r>
          </a:p>
        </p:txBody>
      </p:sp>
      <p:pic>
        <p:nvPicPr>
          <p:cNvPr id="13318" name="Picture 10" descr="OST TB3 - Idea Generation - Engagement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339975"/>
            <a:ext cx="3700462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OST TB3 - Concretise and Decide - Engagement 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2362200"/>
            <a:ext cx="36766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495425" y="1949450"/>
            <a:ext cx="2090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Creating and Grouping ideas …</a:t>
            </a:r>
            <a:endParaRPr lang="en-AU" sz="12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281613" y="1949450"/>
            <a:ext cx="2303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Concretising and Deciding ideas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charset="0"/>
              </a:rPr>
              <a:t>So remember when running the session to…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>
          <a:xfrm>
            <a:off x="542925" y="1484313"/>
            <a:ext cx="7989888" cy="4537075"/>
          </a:xfrm>
        </p:spPr>
        <p:txBody>
          <a:bodyPr rtlCol="0">
            <a:normAutofit fontScale="62500" lnSpcReduction="20000"/>
          </a:bodyPr>
          <a:lstStyle/>
          <a:p>
            <a:pPr marL="514350" indent="-514350" eaLnBrk="1" fontAlgn="auto" hangingPunct="1">
              <a:spcAft>
                <a:spcPts val="500"/>
              </a:spcAft>
              <a:buFont typeface="+mj-lt"/>
              <a:buAutoNum type="arabicPeriod"/>
              <a:defRPr/>
            </a:pPr>
            <a:r>
              <a:rPr lang="en-AU" dirty="0" smtClean="0"/>
              <a:t>Set up a space with charts, cards, pins, glue or blue </a:t>
            </a:r>
            <a:r>
              <a:rPr lang="en-AU" dirty="0" err="1" smtClean="0"/>
              <a:t>tac</a:t>
            </a:r>
            <a:r>
              <a:rPr lang="en-AU" dirty="0" smtClean="0"/>
              <a:t> etc as per the templates provided in the preceding slides</a:t>
            </a:r>
          </a:p>
          <a:p>
            <a:pPr marL="514350" indent="-514350" eaLnBrk="1" fontAlgn="auto" hangingPunct="1">
              <a:spcAft>
                <a:spcPts val="500"/>
              </a:spcAft>
              <a:buFont typeface="+mj-lt"/>
              <a:buAutoNum type="arabicPeriod"/>
              <a:defRPr/>
            </a:pPr>
            <a:r>
              <a:rPr lang="en-AU" dirty="0" smtClean="0"/>
              <a:t>Explain purpose of the session and show overall process slides</a:t>
            </a:r>
          </a:p>
          <a:p>
            <a:pPr marL="514350" indent="-514350" eaLnBrk="1" fontAlgn="auto" hangingPunct="1">
              <a:spcAft>
                <a:spcPts val="500"/>
              </a:spcAft>
              <a:buFont typeface="+mj-lt"/>
              <a:buAutoNum type="arabicPeriod"/>
              <a:defRPr/>
            </a:pPr>
            <a:r>
              <a:rPr lang="en-AU" dirty="0" smtClean="0"/>
              <a:t>Put up the focus question on the chart and get ideas using the 2 categories – “behaviour/operational” &amp; “equipment/controls” … ask them to write the ideas down on cards so that you can pin them up</a:t>
            </a:r>
          </a:p>
          <a:p>
            <a:pPr marL="514350" indent="-514350" eaLnBrk="1" fontAlgn="auto" hangingPunct="1">
              <a:spcAft>
                <a:spcPts val="500"/>
              </a:spcAft>
              <a:buFont typeface="+mj-lt"/>
              <a:buAutoNum type="arabicPeriod"/>
              <a:defRPr/>
            </a:pPr>
            <a:r>
              <a:rPr lang="en-AU" dirty="0" smtClean="0"/>
              <a:t>Get group to sort ideas into like groups</a:t>
            </a:r>
          </a:p>
          <a:p>
            <a:pPr marL="514350" indent="-514350" eaLnBrk="1" fontAlgn="auto" hangingPunct="1">
              <a:spcAft>
                <a:spcPts val="500"/>
              </a:spcAft>
              <a:buFont typeface="+mj-lt"/>
              <a:buAutoNum type="arabicPeriod"/>
              <a:defRPr/>
            </a:pPr>
            <a:r>
              <a:rPr lang="en-AU" dirty="0" smtClean="0"/>
              <a:t>Consolidate ideas by asking them in small groups or pairs to write a “We should… so that…. “ statement for each group of “similar” ideas</a:t>
            </a:r>
          </a:p>
          <a:p>
            <a:pPr marL="514350" indent="-514350" eaLnBrk="1" fontAlgn="auto" hangingPunct="1">
              <a:spcAft>
                <a:spcPts val="500"/>
              </a:spcAft>
              <a:buFont typeface="+mj-lt"/>
              <a:buAutoNum type="arabicPeriod"/>
              <a:defRPr/>
            </a:pPr>
            <a:r>
              <a:rPr lang="en-AU" dirty="0" smtClean="0"/>
              <a:t>Finally….get them to write down what first activity they will undertake to get the ball rolling on these ideas</a:t>
            </a:r>
          </a:p>
          <a:p>
            <a:pPr marL="514350" indent="-514350" eaLnBrk="1" fontAlgn="auto" hangingPunct="1">
              <a:spcAft>
                <a:spcPts val="500"/>
              </a:spcAft>
              <a:buFont typeface="+mj-lt"/>
              <a:buAutoNum type="arabicPeriod"/>
              <a:defRPr/>
            </a:pPr>
            <a:r>
              <a:rPr lang="en-AU" dirty="0" smtClean="0"/>
              <a:t>Oh and one last thing –use colour coding for ideas, it makes it easier for people to follow the structure!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eaLnBrk="1" hangingPunct="1"/>
            <a:r>
              <a:rPr lang="en-AU" smtClean="0">
                <a:cs typeface="Times New Roman" pitchFamily="18" charset="0"/>
              </a:rPr>
              <a:t>Make sure you follow up!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542925" y="1519238"/>
            <a:ext cx="7916863" cy="4043362"/>
          </a:xfrm>
        </p:spPr>
        <p:txBody>
          <a:bodyPr/>
          <a:lstStyle/>
          <a:p>
            <a:pPr marL="361950" indent="-361950" eaLnBrk="1" hangingPunct="1"/>
            <a:r>
              <a:rPr lang="en-AU" sz="2000" smtClean="0"/>
              <a:t>Now you have  actions committed to, you should follow through so that those participating remain motivated to participate again</a:t>
            </a:r>
          </a:p>
          <a:p>
            <a:pPr marL="361950" indent="-361950" eaLnBrk="1" hangingPunct="1"/>
            <a:r>
              <a:rPr lang="en-AU" sz="2000" smtClean="0"/>
              <a:t>Identify who the ideas should be referred to especially those ideas that require external assistance at the site</a:t>
            </a:r>
          </a:p>
          <a:p>
            <a:pPr marL="361950" indent="-361950" eaLnBrk="1" hangingPunct="1"/>
            <a:r>
              <a:rPr lang="en-AU" sz="2000" smtClean="0"/>
              <a:t>Write down what you will do to follow up with this person before the session is over under the next activities section in Step 3</a:t>
            </a:r>
          </a:p>
          <a:p>
            <a:pPr marL="361950" indent="-361950" eaLnBrk="1" hangingPunct="1"/>
            <a:r>
              <a:rPr lang="en-AU" sz="2000" smtClean="0"/>
              <a:t>Communicate to the group before and after the brainstorm session what will happen to their ideas</a:t>
            </a:r>
            <a:endParaRPr lang="en-US" sz="2000" smtClean="0"/>
          </a:p>
          <a:p>
            <a:pPr marL="361950" indent="-361950" eaLnBrk="1" hangingPunct="1"/>
            <a:r>
              <a:rPr lang="en-AU" sz="2000" smtClean="0"/>
              <a:t>Remember …IF you don’t do the feedback yourself, then  arrange for someone else to do it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Checklist for preparing the session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2000" dirty="0" smtClean="0"/>
              <a:t>Have I invited everyone who should be there?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1600" dirty="0" smtClean="0"/>
              <a:t>best in writing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1600" dirty="0" smtClean="0"/>
              <a:t>include free lunch and follow up with a call or face to face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sz="2000" dirty="0" smtClean="0"/>
              <a:t>Have I scheduled a motivating time of the day?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1600" dirty="0" smtClean="0"/>
              <a:t>best just before lunch so the group can discuss ideas over a feed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sz="2000" dirty="0" smtClean="0"/>
              <a:t>Have I prepared the 2 Charts as per Steps 1, 2 and 3?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sz="2000" dirty="0" smtClean="0"/>
              <a:t>Do I have a case example or question about resource efficiency so they can practice writing ideas down or thinking about ideas in their area?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1600" dirty="0" smtClean="0"/>
              <a:t>Example: “Where in our work area do we use energy and emit Greenhouse gases?”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sz="2000" dirty="0" smtClean="0"/>
              <a:t>Do I have enough materials ?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1600" dirty="0" smtClean="0"/>
              <a:t>Marker pens:					1 each.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1600" dirty="0" smtClean="0"/>
              <a:t>Orange cards for equipment ideas:			say 20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1600" dirty="0" smtClean="0"/>
              <a:t>Yellow cards for </a:t>
            </a:r>
            <a:r>
              <a:rPr lang="en-AU" sz="1600" dirty="0" err="1" smtClean="0"/>
              <a:t>behavior</a:t>
            </a:r>
            <a:r>
              <a:rPr lang="en-AU" sz="1600" dirty="0" smtClean="0"/>
              <a:t> ideas:			say 20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1600" dirty="0" smtClean="0"/>
              <a:t>Orange stripes for equipment purpose statements:	say 20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1600" dirty="0" smtClean="0"/>
              <a:t>Yellow stripes for behaviour purpose statements:		say 20</a:t>
            </a:r>
          </a:p>
          <a:p>
            <a:pPr lvl="1" algn="ctr" eaLnBrk="1" fontAlgn="auto" hangingPunct="1">
              <a:spcAft>
                <a:spcPts val="0"/>
              </a:spcAft>
              <a:defRPr/>
            </a:pPr>
            <a:r>
              <a:rPr lang="en-AU" sz="1600" i="1" dirty="0" smtClean="0"/>
              <a:t>“we should….. so that….” (concretized ideas)</a:t>
            </a:r>
            <a:endParaRPr lang="en-US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Checklist for conducting the session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2000" smtClean="0"/>
              <a:t>Have I greeted everybody and thanked them for coming along? </a:t>
            </a:r>
          </a:p>
          <a:p>
            <a:pPr eaLnBrk="1" hangingPunct="1"/>
            <a:r>
              <a:rPr lang="en-AU" sz="2000" smtClean="0"/>
              <a:t>Have I got everyone‘s agreement on the purpose and importance of this session? </a:t>
            </a:r>
          </a:p>
          <a:p>
            <a:pPr lvl="1" eaLnBrk="1" hangingPunct="1"/>
            <a:r>
              <a:rPr lang="en-AU" sz="1600" smtClean="0"/>
              <a:t>ie: “To generate ideas we have about energy and water use in ‘a specific work area’ so that later ideas can be turned into real opportunities for savings by ourselves or others”</a:t>
            </a:r>
          </a:p>
          <a:p>
            <a:pPr eaLnBrk="1" hangingPunct="1"/>
            <a:r>
              <a:rPr lang="en-AU" sz="2000" smtClean="0"/>
              <a:t>Am I ready to follow the structure? </a:t>
            </a:r>
          </a:p>
          <a:p>
            <a:pPr lvl="1" eaLnBrk="1" hangingPunct="1"/>
            <a:r>
              <a:rPr lang="en-AU" sz="1600" smtClean="0"/>
              <a:t>Get them to practice using warm-up question or case example </a:t>
            </a:r>
          </a:p>
          <a:p>
            <a:pPr lvl="1" eaLnBrk="1" hangingPunct="1"/>
            <a:r>
              <a:rPr lang="en-AU" sz="1600" smtClean="0"/>
              <a:t>Get ideas using focusing question </a:t>
            </a:r>
          </a:p>
          <a:p>
            <a:pPr lvl="1" eaLnBrk="1" hangingPunct="1"/>
            <a:r>
              <a:rPr lang="en-AU" sz="1600" smtClean="0"/>
              <a:t>Sort ideas </a:t>
            </a:r>
          </a:p>
          <a:p>
            <a:pPr lvl="1" eaLnBrk="1" hangingPunct="1"/>
            <a:r>
              <a:rPr lang="en-AU" sz="1600" smtClean="0"/>
              <a:t>Get them to concretize ideas in pairs </a:t>
            </a:r>
          </a:p>
          <a:p>
            <a:pPr lvl="1" eaLnBrk="1" hangingPunct="1"/>
            <a:r>
              <a:rPr lang="en-AU" sz="1600" smtClean="0"/>
              <a:t>List down what they will do (next activities) to progress these ideas</a:t>
            </a:r>
          </a:p>
          <a:p>
            <a:pPr eaLnBrk="1" hangingPunct="1"/>
            <a:r>
              <a:rPr lang="en-AU" sz="2000" smtClean="0"/>
              <a:t>Am I prepared to ask the group to help with packing up the materials and disposing of waste in an appropriate way?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Checklist for follow-up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2000" smtClean="0"/>
              <a:t>Do I have access to digital camera or smartphone so that I can take photos and distribute photos of charts and the group to evidence the collaborative effort on resource efficiency and carbon reduction at the site?</a:t>
            </a:r>
          </a:p>
          <a:p>
            <a:pPr eaLnBrk="1" hangingPunct="1"/>
            <a:r>
              <a:rPr lang="en-AU" sz="2000" smtClean="0"/>
              <a:t>Do I have the names of contacts for referring our ideas to the appropriate site personnel?</a:t>
            </a:r>
          </a:p>
          <a:p>
            <a:pPr eaLnBrk="1" hangingPunct="1"/>
            <a:r>
              <a:rPr lang="en-AU" sz="2000" smtClean="0"/>
              <a:t>Do I know how to follow up on ideas so that those who have contributed get the motivating feedback that is critical to the success of this type of initiative?</a:t>
            </a:r>
          </a:p>
          <a:p>
            <a:pPr eaLnBrk="1" hangingPunct="1"/>
            <a:r>
              <a:rPr lang="en-AU" sz="2000" smtClean="0"/>
              <a:t>Have I made a note in my diary to follow up on all of these activities?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Next steps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Quantify savings using calculators in opportunities workbook</a:t>
            </a:r>
          </a:p>
          <a:p>
            <a:r>
              <a:rPr lang="en-AU" smtClean="0"/>
              <a:t> then reconvene in a week or so to prioritise opportunities</a:t>
            </a:r>
          </a:p>
          <a:p>
            <a:r>
              <a:rPr lang="en-AU" smtClean="0"/>
              <a:t>See next slide for prioritising opportunities</a:t>
            </a:r>
          </a:p>
          <a:p>
            <a:endParaRPr lang="en-A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Prioritising opportunities</a:t>
            </a:r>
            <a:r>
              <a:rPr lang="en-US" i="1" smtClean="0">
                <a:cs typeface="Times New Roman" pitchFamily="18" charset="0"/>
              </a:rPr>
              <a:t> </a:t>
            </a:r>
            <a:br>
              <a:rPr lang="en-US" i="1" smtClean="0">
                <a:cs typeface="Times New Roman" pitchFamily="18" charset="0"/>
              </a:rPr>
            </a:br>
            <a:r>
              <a:rPr lang="en-US" sz="2800" i="1" smtClean="0">
                <a:cs typeface="Times New Roman" pitchFamily="18" charset="0"/>
              </a:rPr>
              <a:t>second workshop option</a:t>
            </a:r>
            <a:endParaRPr lang="en-AU" sz="280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AU" sz="2800" smtClean="0"/>
              <a:t>Present energy targets , baseline, high level plans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AU" sz="2800" smtClean="0"/>
              <a:t>Present related policies and business plans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AU" sz="2800" smtClean="0"/>
              <a:t>Indentify the criteria to prioritise the best or most immediate opportunities eg less than 3 year payback, contributes to the profitability of our new afternoon shifts, supports green credentials etc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AU" sz="2800" smtClean="0"/>
              <a:t>Facilitate agreement on where each opportunity fits on the following matrix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8938" y="1524000"/>
            <a:ext cx="7854950" cy="4935538"/>
          </a:xfrm>
        </p:spPr>
        <p:txBody>
          <a:bodyPr rtlCol="0">
            <a:normAutofit fontScale="85000" lnSpcReduction="20000"/>
          </a:bodyPr>
          <a:lstStyle/>
          <a:p>
            <a:pPr marL="571500" indent="-571500" defTabSz="995363" eaLnBrk="1" fontAlgn="auto" hangingPunct="1">
              <a:spcAft>
                <a:spcPts val="0"/>
              </a:spcAft>
              <a:defRPr/>
            </a:pPr>
            <a:r>
              <a:rPr lang="en-AU" dirty="0" smtClean="0"/>
              <a:t>To show how the energy efficiency improvement process operates within [</a:t>
            </a:r>
            <a:r>
              <a:rPr lang="en-AU" i="1" dirty="0" smtClean="0"/>
              <a:t>insert company name</a:t>
            </a:r>
            <a:r>
              <a:rPr lang="en-AU" dirty="0" smtClean="0"/>
              <a:t>] so that you know when and how to maximise input from others in the business leading to higher levels of implementation</a:t>
            </a:r>
          </a:p>
          <a:p>
            <a:pPr marL="571500" indent="-571500" defTabSz="995363" eaLnBrk="1" fontAlgn="auto" hangingPunct="1">
              <a:spcAft>
                <a:spcPts val="0"/>
              </a:spcAft>
              <a:defRPr/>
            </a:pPr>
            <a:r>
              <a:rPr lang="en-AU" dirty="0" smtClean="0"/>
              <a:t>To provide a template for generating ideas within your business so that you have an effective and efficient way of getting the ball rolling on resource efficiency and GHG reduction</a:t>
            </a:r>
          </a:p>
          <a:p>
            <a:pPr marL="571500" indent="-571500" defTabSz="995363" eaLnBrk="1" fontAlgn="auto" hangingPunct="1">
              <a:spcAft>
                <a:spcPts val="0"/>
              </a:spcAft>
              <a:defRPr/>
            </a:pPr>
            <a:r>
              <a:rPr lang="en-AU" dirty="0" smtClean="0"/>
              <a:t>This module is for those learning to facilitate an idea brainstorming session however some slides can be used live to guide the group through the process</a:t>
            </a: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539750" y="274638"/>
            <a:ext cx="65532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26000" bIns="0" anchor="b"/>
          <a:lstStyle/>
          <a:p>
            <a:pPr eaLnBrk="0" hangingPunct="0">
              <a:defRPr/>
            </a:pPr>
            <a:r>
              <a:rPr lang="en-AU" sz="4400" dirty="0">
                <a:latin typeface="+mj-lt"/>
                <a:ea typeface="ＭＳ Ｐゴシック" charset="-128"/>
                <a:cs typeface="Times New Roman" charset="0"/>
              </a:rPr>
              <a:t>Purpose of this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64575" cy="995362"/>
          </a:xfrm>
        </p:spPr>
        <p:txBody>
          <a:bodyPr/>
          <a:lstStyle/>
          <a:p>
            <a:pPr eaLnBrk="1" hangingPunct="1"/>
            <a:r>
              <a:rPr lang="en-AU" sz="2800" smtClean="0">
                <a:cs typeface="Times New Roman" pitchFamily="18" charset="0"/>
              </a:rPr>
              <a:t>&amp;/OR: Step 2 – project priorities - given our agreed criteria for EE projects which top 5 quantified opportunities should we progress for this quarter  or year ?</a:t>
            </a:r>
            <a:endParaRPr lang="en-US" sz="2800" smtClean="0">
              <a:cs typeface="Times New Roman" pitchFamily="18" charset="0"/>
            </a:endParaRPr>
          </a:p>
        </p:txBody>
      </p:sp>
      <p:sp>
        <p:nvSpPr>
          <p:cNvPr id="21507" name="Text Box 16"/>
          <p:cNvSpPr txBox="1">
            <a:spLocks noChangeArrowheads="1"/>
          </p:cNvSpPr>
          <p:nvPr/>
        </p:nvSpPr>
        <p:spPr bwMode="auto">
          <a:xfrm>
            <a:off x="684213" y="10525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600"/>
          </a:p>
        </p:txBody>
      </p:sp>
      <p:graphicFrame>
        <p:nvGraphicFramePr>
          <p:cNvPr id="51" name="Chart 50"/>
          <p:cNvGraphicFramePr>
            <a:graphicFrameLocks noGrp="1"/>
          </p:cNvGraphicFramePr>
          <p:nvPr/>
        </p:nvGraphicFramePr>
        <p:xfrm>
          <a:off x="251520" y="1628800"/>
          <a:ext cx="8416999" cy="425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cs typeface="Times New Roman" pitchFamily="18" charset="0"/>
              </a:rPr>
              <a:t>Engage the team in prioritising and action planning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752975" y="1776413"/>
            <a:ext cx="3802063" cy="4767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833438" y="1776413"/>
            <a:ext cx="3802062" cy="4767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495425" y="1773238"/>
            <a:ext cx="1963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Prioritize ideas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…</a:t>
            </a:r>
            <a:endParaRPr lang="en-AU" sz="2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281613" y="1773238"/>
            <a:ext cx="1636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Action plan …</a:t>
            </a:r>
          </a:p>
        </p:txBody>
      </p:sp>
      <p:pic>
        <p:nvPicPr>
          <p:cNvPr id="22535" name="Picture 10" descr="IMG_04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319722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 descr="IMG_04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05038"/>
            <a:ext cx="319563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Action planning template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2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956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Opportunity</a:t>
                      </a:r>
                      <a:endParaRPr lang="en-A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First activity</a:t>
                      </a:r>
                      <a:endParaRPr lang="en-A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Who with</a:t>
                      </a:r>
                      <a:endParaRPr lang="en-A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By when</a:t>
                      </a:r>
                      <a:endParaRPr lang="en-A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Budget year</a:t>
                      </a:r>
                      <a:endParaRPr lang="en-AU" sz="1800" dirty="0"/>
                    </a:p>
                  </a:txBody>
                  <a:tcPr marT="45734" marB="45734"/>
                </a:tc>
              </a:tr>
              <a:tr h="370956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Air Receiver</a:t>
                      </a:r>
                      <a:endParaRPr lang="en-A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latin typeface="Arial"/>
                          <a:ea typeface="SC STKaiti"/>
                          <a:cs typeface="Times New Roman"/>
                        </a:rPr>
                        <a:t>Get quote for additional air receiver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latin typeface="Arial"/>
                          <a:ea typeface="SC STKaiti"/>
                          <a:cs typeface="Times New Roman"/>
                        </a:rPr>
                        <a:t>Phillip Kruger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 smtClean="0">
                          <a:latin typeface="Arial"/>
                          <a:ea typeface="SC STKaiti"/>
                          <a:cs typeface="Times New Roman"/>
                        </a:rPr>
                        <a:t>2/6/13</a:t>
                      </a:r>
                      <a:endParaRPr lang="en-AU" sz="1200" dirty="0">
                        <a:latin typeface="Arial"/>
                        <a:ea typeface="SC STKait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latin typeface="Arial"/>
                          <a:ea typeface="SC STKait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/>
                </a:tc>
              </a:tr>
              <a:tr h="640281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Oven calibration</a:t>
                      </a:r>
                      <a:endParaRPr lang="en-A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latin typeface="Arial"/>
                          <a:ea typeface="SC STKaiti"/>
                          <a:cs typeface="Times New Roman"/>
                        </a:rPr>
                        <a:t>Get quote on annealing oven calibration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latin typeface="Arial"/>
                          <a:ea typeface="SC STKaiti"/>
                          <a:cs typeface="Times New Roman"/>
                        </a:rPr>
                        <a:t>Mark Bridger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 smtClean="0">
                          <a:latin typeface="Arial"/>
                          <a:ea typeface="SC STKaiti"/>
                          <a:cs typeface="Times New Roman"/>
                        </a:rPr>
                        <a:t>8/7/13</a:t>
                      </a:r>
                      <a:endParaRPr lang="en-AU" sz="1200" dirty="0">
                        <a:latin typeface="Arial"/>
                        <a:ea typeface="SC STKait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latin typeface="Arial"/>
                          <a:ea typeface="SC STKait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/>
                </a:tc>
              </a:tr>
              <a:tr h="640281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High bay lighting</a:t>
                      </a:r>
                      <a:endParaRPr lang="en-A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latin typeface="Arial"/>
                          <a:ea typeface="SC STKaiti"/>
                          <a:cs typeface="Times New Roman"/>
                        </a:rPr>
                        <a:t>Get quote and info on highbay lighting upgrade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latin typeface="Arial"/>
                          <a:ea typeface="SC STKaiti"/>
                          <a:cs typeface="Times New Roman"/>
                        </a:rPr>
                        <a:t>Clive Willis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 smtClean="0">
                          <a:latin typeface="Arial"/>
                          <a:ea typeface="SC STKaiti"/>
                          <a:cs typeface="Times New Roman"/>
                        </a:rPr>
                        <a:t>9/9/13</a:t>
                      </a:r>
                      <a:endParaRPr lang="en-AU" sz="1200" dirty="0">
                        <a:latin typeface="Arial"/>
                        <a:ea typeface="SC STKait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latin typeface="Arial"/>
                          <a:ea typeface="SC STKaiti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/>
            </a:r>
            <a:br>
              <a:rPr lang="en-AU" smtClean="0"/>
            </a:br>
            <a:r>
              <a:rPr lang="en-AU" smtClean="0"/>
              <a:t>A process for assessing energy efficiency opportunities</a:t>
            </a:r>
            <a:br>
              <a:rPr lang="en-AU" smtClean="0"/>
            </a:br>
            <a:endParaRPr lang="en-AU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539750" y="1773239"/>
          <a:ext cx="8135938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2195513" y="5013325"/>
            <a:ext cx="6948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/>
              <a:t> –  processes to assess and progress opportunities– tools to quantify, assess and report opportunities and gain input from others in a collaborative way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763713" y="1989138"/>
            <a:ext cx="1295400" cy="612775"/>
          </a:xfrm>
          <a:prstGeom prst="wedgeEllipseCallout">
            <a:avLst>
              <a:gd name="adj1" fmla="val -34266"/>
              <a:gd name="adj2" fmla="val 202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dirty="0"/>
              <a:t>Workshop option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500563" y="2060575"/>
            <a:ext cx="1273175" cy="612775"/>
          </a:xfrm>
          <a:prstGeom prst="wedgeEllipseCallout">
            <a:avLst>
              <a:gd name="adj1" fmla="val -34426"/>
              <a:gd name="adj2" fmla="val 124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dirty="0"/>
              <a:t>Workshop option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79388" y="1341438"/>
            <a:ext cx="1079500" cy="611187"/>
          </a:xfrm>
          <a:prstGeom prst="wedgeEllipseCallout">
            <a:avLst>
              <a:gd name="adj1" fmla="val 1555"/>
              <a:gd name="adj2" fmla="val 258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dirty="0"/>
              <a:t>Baseline tool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84213" y="5300663"/>
            <a:ext cx="1511300" cy="720725"/>
          </a:xfrm>
          <a:prstGeom prst="wedgeEllipseCallout">
            <a:avLst>
              <a:gd name="adj1" fmla="val 68544"/>
              <a:gd name="adj2" fmla="val -261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dirty="0"/>
              <a:t>Efficiency opportunities workbook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019925" y="1557338"/>
            <a:ext cx="1490663" cy="828675"/>
          </a:xfrm>
          <a:prstGeom prst="wedgeEllipseCallout">
            <a:avLst>
              <a:gd name="adj1" fmla="val -65587"/>
              <a:gd name="adj2" fmla="val 245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dirty="0"/>
              <a:t>Efficiency opportunities workbook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Energy baseline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Insert energy baseline graph(s) here using the EEM baseline tool, to inform identification of opportunities </a:t>
            </a:r>
          </a:p>
          <a:p>
            <a:endParaRPr lang="en-A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cs typeface="Times New Roman" pitchFamily="18" charset="0"/>
              </a:rPr>
              <a:t>How we turn ideas into action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6147" name="Line 30"/>
          <p:cNvSpPr>
            <a:spLocks noChangeShapeType="1"/>
          </p:cNvSpPr>
          <p:nvPr/>
        </p:nvSpPr>
        <p:spPr bwMode="auto">
          <a:xfrm>
            <a:off x="3455988" y="4002088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148" name="Line 31"/>
          <p:cNvSpPr>
            <a:spLocks noChangeShapeType="1"/>
          </p:cNvSpPr>
          <p:nvPr/>
        </p:nvSpPr>
        <p:spPr bwMode="auto">
          <a:xfrm>
            <a:off x="5622925" y="4002088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149" name="Line 32"/>
          <p:cNvSpPr>
            <a:spLocks noChangeShapeType="1"/>
          </p:cNvSpPr>
          <p:nvPr/>
        </p:nvSpPr>
        <p:spPr bwMode="auto">
          <a:xfrm>
            <a:off x="1289050" y="4002088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150" name="Line 28"/>
          <p:cNvSpPr>
            <a:spLocks noChangeShapeType="1"/>
          </p:cNvSpPr>
          <p:nvPr/>
        </p:nvSpPr>
        <p:spPr bwMode="auto">
          <a:xfrm>
            <a:off x="3455988" y="3113088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151" name="Line 29"/>
          <p:cNvSpPr>
            <a:spLocks noChangeShapeType="1"/>
          </p:cNvSpPr>
          <p:nvPr/>
        </p:nvSpPr>
        <p:spPr bwMode="auto">
          <a:xfrm>
            <a:off x="5622925" y="3113088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152" name="Line 26"/>
          <p:cNvSpPr>
            <a:spLocks noChangeShapeType="1"/>
          </p:cNvSpPr>
          <p:nvPr/>
        </p:nvSpPr>
        <p:spPr bwMode="auto">
          <a:xfrm>
            <a:off x="1289050" y="3113088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55650" y="1412875"/>
            <a:ext cx="7518400" cy="685800"/>
          </a:xfrm>
          <a:prstGeom prst="homePlate">
            <a:avLst>
              <a:gd name="adj" fmla="val 4121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Improved energy and water efficiency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reduced Greenhouse emissions</a:t>
            </a:r>
            <a:endParaRPr lang="en-AU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755650" y="2160588"/>
            <a:ext cx="1066800" cy="1066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2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922588" y="2160588"/>
            <a:ext cx="10668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Opportunities</a:t>
            </a:r>
            <a:endParaRPr lang="en-AU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089525" y="2160588"/>
            <a:ext cx="10668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Projects</a:t>
            </a:r>
            <a:endParaRPr lang="en-AU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256463" y="2160588"/>
            <a:ext cx="10668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Action</a:t>
            </a:r>
            <a:endParaRPr lang="en-AU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55650" y="3679825"/>
            <a:ext cx="1979613" cy="64611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Ideas that </a:t>
            </a:r>
            <a:b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might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 improve</a:t>
            </a:r>
            <a:b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our performance</a:t>
            </a:r>
            <a:endParaRPr lang="en-AU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922588" y="3679825"/>
            <a:ext cx="1979612" cy="64611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Opportunities that</a:t>
            </a:r>
            <a:b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should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 improve</a:t>
            </a:r>
            <a:b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our performance</a:t>
            </a:r>
            <a:endParaRPr lang="en-AU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55650" y="4652963"/>
            <a:ext cx="1979613" cy="827087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Generated by …</a:t>
            </a:r>
            <a:b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us!</a:t>
            </a:r>
            <a:endParaRPr lang="en-AU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922588" y="4645025"/>
            <a:ext cx="1979612" cy="827088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Evaluated by …</a:t>
            </a:r>
            <a:b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us for those we can do</a:t>
            </a:r>
            <a:b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or by TBC for those we can’t</a:t>
            </a:r>
            <a:endParaRPr lang="en-AU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089525" y="3679825"/>
            <a:ext cx="1979613" cy="64611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Projects that</a:t>
            </a:r>
            <a:b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will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 improve</a:t>
            </a:r>
            <a:b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our performance</a:t>
            </a:r>
            <a:endParaRPr lang="en-AU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089525" y="4645025"/>
            <a:ext cx="1979613" cy="827088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Analyzed, justified and resourced by …</a:t>
            </a:r>
            <a:endParaRPr lang="en-AU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6164" name="AutoShape 22"/>
          <p:cNvSpPr>
            <a:spLocks noChangeArrowheads="1"/>
          </p:cNvSpPr>
          <p:nvPr/>
        </p:nvSpPr>
        <p:spPr bwMode="auto">
          <a:xfrm>
            <a:off x="2028825" y="2547938"/>
            <a:ext cx="685800" cy="292100"/>
          </a:xfrm>
          <a:prstGeom prst="rightArrow">
            <a:avLst>
              <a:gd name="adj1" fmla="val 50000"/>
              <a:gd name="adj2" fmla="val 5869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AutoShape 23"/>
          <p:cNvSpPr>
            <a:spLocks noChangeArrowheads="1"/>
          </p:cNvSpPr>
          <p:nvPr/>
        </p:nvSpPr>
        <p:spPr bwMode="auto">
          <a:xfrm>
            <a:off x="4195763" y="2547938"/>
            <a:ext cx="685800" cy="292100"/>
          </a:xfrm>
          <a:prstGeom prst="rightArrow">
            <a:avLst>
              <a:gd name="adj1" fmla="val 50000"/>
              <a:gd name="adj2" fmla="val 5869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AutoShape 24"/>
          <p:cNvSpPr>
            <a:spLocks noChangeArrowheads="1"/>
          </p:cNvSpPr>
          <p:nvPr/>
        </p:nvSpPr>
        <p:spPr bwMode="auto">
          <a:xfrm>
            <a:off x="6362700" y="2547938"/>
            <a:ext cx="685800" cy="292100"/>
          </a:xfrm>
          <a:prstGeom prst="rightArrow">
            <a:avLst>
              <a:gd name="adj1" fmla="val 50000"/>
              <a:gd name="adj2" fmla="val 5869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33"/>
          <p:cNvSpPr>
            <a:spLocks/>
          </p:cNvSpPr>
          <p:nvPr/>
        </p:nvSpPr>
        <p:spPr bwMode="auto">
          <a:xfrm>
            <a:off x="2627313" y="5516563"/>
            <a:ext cx="2133600" cy="723900"/>
          </a:xfrm>
          <a:prstGeom prst="borderCallout2">
            <a:avLst>
              <a:gd name="adj1" fmla="val 15792"/>
              <a:gd name="adj2" fmla="val -3569"/>
              <a:gd name="adj3" fmla="val 15792"/>
              <a:gd name="adj4" fmla="val -8481"/>
              <a:gd name="adj5" fmla="val -72743"/>
              <a:gd name="adj6" fmla="val -57311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Today,</a:t>
            </a:r>
            <a:b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we are here</a:t>
            </a:r>
            <a:endParaRPr lang="en-AU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cs typeface="Times New Roman" pitchFamily="18" charset="0"/>
              </a:rPr>
              <a:t>A process for generating ideas</a:t>
            </a:r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>
            <a:off x="1825625" y="1849438"/>
            <a:ext cx="0" cy="39592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948488" y="1341438"/>
            <a:ext cx="690562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Next 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Steps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 rot="-16200000">
            <a:off x="1289050" y="2717800"/>
            <a:ext cx="3260725" cy="2181225"/>
          </a:xfrm>
          <a:custGeom>
            <a:avLst/>
            <a:gdLst>
              <a:gd name="G0" fmla="+- 9022 0 0"/>
              <a:gd name="G1" fmla="+- 21600 0 9022"/>
              <a:gd name="G2" fmla="*/ 9022 1 2"/>
              <a:gd name="G3" fmla="+- 21600 0 G2"/>
              <a:gd name="G4" fmla="+/ 9022 21600 2"/>
              <a:gd name="G5" fmla="+/ G1 0 2"/>
              <a:gd name="G6" fmla="*/ 21600 21600 9022"/>
              <a:gd name="G7" fmla="*/ G6 1 2"/>
              <a:gd name="G8" fmla="+- 21600 0 G7"/>
              <a:gd name="G9" fmla="*/ 21600 1 2"/>
              <a:gd name="G10" fmla="+- 9022 0 G9"/>
              <a:gd name="G11" fmla="?: G10 G8 0"/>
              <a:gd name="G12" fmla="?: G10 G7 21600"/>
              <a:gd name="T0" fmla="*/ 17089 w 21600"/>
              <a:gd name="T1" fmla="*/ 10800 h 21600"/>
              <a:gd name="T2" fmla="*/ 10800 w 21600"/>
              <a:gd name="T3" fmla="*/ 21600 h 21600"/>
              <a:gd name="T4" fmla="*/ 4511 w 21600"/>
              <a:gd name="T5" fmla="*/ 10800 h 21600"/>
              <a:gd name="T6" fmla="*/ 10800 w 21600"/>
              <a:gd name="T7" fmla="*/ 0 h 21600"/>
              <a:gd name="T8" fmla="*/ 6311 w 21600"/>
              <a:gd name="T9" fmla="*/ 6311 h 21600"/>
              <a:gd name="T10" fmla="*/ 15289 w 21600"/>
              <a:gd name="T11" fmla="*/ 15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022" y="21600"/>
                </a:lnTo>
                <a:lnTo>
                  <a:pt x="1257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Diverge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-5400000">
            <a:off x="3909219" y="2674144"/>
            <a:ext cx="3260725" cy="2268537"/>
          </a:xfrm>
          <a:custGeom>
            <a:avLst/>
            <a:gdLst>
              <a:gd name="G0" fmla="+- 9496 0 0"/>
              <a:gd name="G1" fmla="+- 21600 0 9496"/>
              <a:gd name="G2" fmla="*/ 9496 1 2"/>
              <a:gd name="G3" fmla="+- 21600 0 G2"/>
              <a:gd name="G4" fmla="+/ 9496 21600 2"/>
              <a:gd name="G5" fmla="+/ G1 0 2"/>
              <a:gd name="G6" fmla="*/ 21600 21600 9496"/>
              <a:gd name="G7" fmla="*/ G6 1 2"/>
              <a:gd name="G8" fmla="+- 21600 0 G7"/>
              <a:gd name="G9" fmla="*/ 21600 1 2"/>
              <a:gd name="G10" fmla="+- 9496 0 G9"/>
              <a:gd name="G11" fmla="?: G10 G8 0"/>
              <a:gd name="G12" fmla="?: G10 G7 21600"/>
              <a:gd name="T0" fmla="*/ 16852 w 21600"/>
              <a:gd name="T1" fmla="*/ 10800 h 21600"/>
              <a:gd name="T2" fmla="*/ 10800 w 21600"/>
              <a:gd name="T3" fmla="*/ 21600 h 21600"/>
              <a:gd name="T4" fmla="*/ 4748 w 21600"/>
              <a:gd name="T5" fmla="*/ 10800 h 21600"/>
              <a:gd name="T6" fmla="*/ 10800 w 21600"/>
              <a:gd name="T7" fmla="*/ 0 h 21600"/>
              <a:gd name="T8" fmla="*/ 6548 w 21600"/>
              <a:gd name="T9" fmla="*/ 6548 h 21600"/>
              <a:gd name="T10" fmla="*/ 15052 w 21600"/>
              <a:gd name="T11" fmla="*/ 150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496" y="21600"/>
                </a:lnTo>
                <a:lnTo>
                  <a:pt x="1210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Converge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 rot="16200000">
            <a:off x="7204075" y="3097213"/>
            <a:ext cx="377825" cy="1422400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716463" y="1268413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Concretize 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and Decide (Projects)</a:t>
            </a:r>
            <a:endParaRPr lang="en-AU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195513" y="1341438"/>
            <a:ext cx="163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Idea Creation (Brainstorm)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6886575" y="5586413"/>
            <a:ext cx="868363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Stage 3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4740275" y="5586413"/>
            <a:ext cx="1428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Stage 2</a:t>
            </a:r>
            <a:endParaRPr lang="en-AU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2216150" y="5586413"/>
            <a:ext cx="16319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Stage1</a:t>
            </a:r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>
            <a:off x="6673850" y="1849438"/>
            <a:ext cx="0" cy="39592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4016375" y="1849438"/>
            <a:ext cx="0" cy="39592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971550" y="3344863"/>
            <a:ext cx="928688" cy="9286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Start</a:t>
            </a:r>
            <a:endParaRPr lang="en-AU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>
            <a:off x="8104188" y="1849438"/>
            <a:ext cx="0" cy="39592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auto">
          <a:xfrm rot="-16200000">
            <a:off x="2585244" y="3602831"/>
            <a:ext cx="3260725" cy="411163"/>
          </a:xfrm>
          <a:custGeom>
            <a:avLst/>
            <a:gdLst>
              <a:gd name="G0" fmla="+- 0 0 0"/>
              <a:gd name="G1" fmla="+- 21600 0 0"/>
              <a:gd name="G2" fmla="*/ 0 1 2"/>
              <a:gd name="G3" fmla="+- 21600 0 G2"/>
              <a:gd name="G4" fmla="+/ 0 21600 2"/>
              <a:gd name="G5" fmla="+/ G1 0 2"/>
              <a:gd name="G6" fmla="*/ 21600 21600 0"/>
              <a:gd name="G7" fmla="*/ G6 1 2"/>
              <a:gd name="G8" fmla="+- 21600 0 G7"/>
              <a:gd name="G9" fmla="*/ 21600 1 2"/>
              <a:gd name="G10" fmla="+- 0 0 G9"/>
              <a:gd name="G11" fmla="?: G10 G8 0"/>
              <a:gd name="G12" fmla="?: G10 G7 21600"/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1800 w 21600"/>
              <a:gd name="T9" fmla="*/ 1800 h 21600"/>
              <a:gd name="T10" fmla="*/ 19800 w 21600"/>
              <a:gd name="T11" fmla="*/ 19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>
              <a:defRPr/>
            </a:pPr>
            <a:endParaRPr lang="en-US" i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rot="16200000">
            <a:off x="3523457" y="3669506"/>
            <a:ext cx="13843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Group into Themes</a:t>
            </a:r>
            <a:endParaRPr lang="en-AU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6" name="AutoShape 38"/>
          <p:cNvSpPr>
            <a:spLocks noChangeArrowheads="1"/>
          </p:cNvSpPr>
          <p:nvPr/>
        </p:nvSpPr>
        <p:spPr bwMode="auto">
          <a:xfrm>
            <a:off x="7889875" y="3683000"/>
            <a:ext cx="214313" cy="257175"/>
          </a:xfrm>
          <a:prstGeom prst="chevron">
            <a:avLst>
              <a:gd name="adj" fmla="val 78106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Session structure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AU" sz="2800" dirty="0" smtClean="0"/>
              <a:t>Intro &amp; warm up (5-10 mins)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dirty="0" smtClean="0"/>
              <a:t>Meet and greet all participating as they arrive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dirty="0" smtClean="0"/>
              <a:t>State purpose and process- could use slide 3&amp;4 to help you do this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dirty="0" smtClean="0"/>
              <a:t>Use 1 or 2 examples of past efficiency projects to illustrate the potential benefits, or ask a warm-up question – e.g. how and where do we use energy on this site?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AU" sz="2800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AU" sz="2800" dirty="0" smtClean="0"/>
              <a:t>Body of the session (30-60 mins)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dirty="0" smtClean="0"/>
              <a:t>Get ideas using focusing question, then sort after they finish generating ideas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dirty="0" smtClean="0"/>
              <a:t>(Optional) screening of ideas using project ranking method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dirty="0" smtClean="0"/>
              <a:t>Get them to concretize ideas in pairs using a purpose statement for each group of ideas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dirty="0" smtClean="0"/>
              <a:t>List down what they will do (activities) next to progress these ideas</a:t>
            </a:r>
            <a:endParaRPr lang="en-A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AU" sz="2800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AU" sz="2800" dirty="0" smtClean="0"/>
              <a:t>Conclusion (2-5 mins)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dirty="0" smtClean="0"/>
              <a:t>Give the group positive encouragement about getting the ball rolling on resource efficiency / carbon reduction - seek comments on improving these sessions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dirty="0" smtClean="0"/>
              <a:t>Tell them what happens next (ensure a commitment and timeline to feed back)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Step 1 – create and collect ideas</a:t>
            </a:r>
          </a:p>
        </p:txBody>
      </p:sp>
      <p:pic>
        <p:nvPicPr>
          <p:cNvPr id="9219" name="Picture 6" descr="j02932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98326750" y="2147483647"/>
            <a:ext cx="1607470750" cy="1187054713"/>
          </a:xfrm>
        </p:spPr>
      </p:pic>
      <p:pic>
        <p:nvPicPr>
          <p:cNvPr id="9220" name="Picture 11" descr="MCBD07056_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90704575" y="2147483647"/>
            <a:ext cx="1099848575" cy="1431564638"/>
          </a:xfrm>
        </p:spPr>
      </p:pic>
      <p:sp>
        <p:nvSpPr>
          <p:cNvPr id="922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sz="2800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</p:txBody>
      </p:sp>
      <p:sp>
        <p:nvSpPr>
          <p:cNvPr id="26" name="Rectangle 12" descr="PinPaper"/>
          <p:cNvSpPr>
            <a:spLocks noChangeArrowheads="1"/>
          </p:cNvSpPr>
          <p:nvPr/>
        </p:nvSpPr>
        <p:spPr bwMode="auto">
          <a:xfrm>
            <a:off x="1692275" y="1503363"/>
            <a:ext cx="3860800" cy="5021262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3622675" y="2460625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000250" y="1539875"/>
            <a:ext cx="3375025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e.g. How can we improve energy efficiency </a:t>
            </a:r>
            <a:r>
              <a:rPr 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in the melting furnace and holding furnace systems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 by 10% next financial year?</a:t>
            </a:r>
            <a:endParaRPr lang="en-AU" sz="1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4467225" y="6170613"/>
            <a:ext cx="944563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+mn-lt"/>
                <a:ea typeface="ＭＳ Ｐゴシック" charset="-128"/>
              </a:rPr>
              <a:t>Date ##/##/##</a:t>
            </a:r>
            <a:endParaRPr lang="en-AU" sz="1000">
              <a:latin typeface="+mn-lt"/>
              <a:ea typeface="ＭＳ Ｐゴシック" charset="-128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1763713" y="2463800"/>
            <a:ext cx="1728787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Equipment / controls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708400" y="2463800"/>
            <a:ext cx="14700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bIns="10800"/>
          <a:lstStyle/>
          <a:p>
            <a:pPr>
              <a:defRPr/>
            </a:pPr>
            <a:r>
              <a:rPr lang="en-US" sz="1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Behavior / operational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/>
            </a:r>
            <a:b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</a:b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Ideas</a:t>
            </a:r>
            <a:endParaRPr lang="en-AU" sz="1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rot="-16200000">
            <a:off x="3621088" y="1073150"/>
            <a:ext cx="3175" cy="3629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+mn-lt"/>
              <a:ea typeface="ＭＳ Ｐゴシック" charset="-128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2657475" y="1987550"/>
            <a:ext cx="933450" cy="360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tIns="10800" rIns="54000" bIns="10800"/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Outside help NOT required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3624263" y="1987550"/>
            <a:ext cx="933450" cy="3603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tIns="10800" rIns="54000" bIns="10800"/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Outside help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</a:rPr>
              <a:t>required</a:t>
            </a:r>
            <a:endParaRPr lang="en-AU" sz="10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5" name="AutoShape 28"/>
          <p:cNvSpPr>
            <a:spLocks/>
          </p:cNvSpPr>
          <p:nvPr/>
        </p:nvSpPr>
        <p:spPr bwMode="auto">
          <a:xfrm>
            <a:off x="5770563" y="1125538"/>
            <a:ext cx="2813050" cy="749300"/>
          </a:xfrm>
          <a:prstGeom prst="borderCallout2">
            <a:avLst>
              <a:gd name="adj1" fmla="val 10778"/>
              <a:gd name="adj2" fmla="val -2708"/>
              <a:gd name="adj3" fmla="val 10778"/>
              <a:gd name="adj4" fmla="val -5190"/>
              <a:gd name="adj5" fmla="val 61824"/>
              <a:gd name="adj6" fmla="val -1405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Focussing Question. Be accurate and precise! Describe the purpose is to generate ideas to improve the particular situation …</a:t>
            </a:r>
          </a:p>
          <a:p>
            <a:pPr>
              <a:spcBef>
                <a:spcPct val="25000"/>
              </a:spcBef>
              <a:defRPr/>
            </a:pPr>
            <a: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 “Improve … What/ Where/ When”</a:t>
            </a:r>
          </a:p>
        </p:txBody>
      </p:sp>
      <p:sp>
        <p:nvSpPr>
          <p:cNvPr id="36" name="AutoShape 29"/>
          <p:cNvSpPr>
            <a:spLocks/>
          </p:cNvSpPr>
          <p:nvPr/>
        </p:nvSpPr>
        <p:spPr bwMode="auto">
          <a:xfrm>
            <a:off x="5770563" y="2166938"/>
            <a:ext cx="1404937" cy="558800"/>
          </a:xfrm>
          <a:prstGeom prst="borderCallout2">
            <a:avLst>
              <a:gd name="adj1" fmla="val 29148"/>
              <a:gd name="adj2" fmla="val -5426"/>
              <a:gd name="adj3" fmla="val 29148"/>
              <a:gd name="adj4" fmla="val -22824"/>
              <a:gd name="adj5" fmla="val -2431"/>
              <a:gd name="adj6" fmla="val -8497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AU" sz="1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Prepare a guide so that people know what to do</a:t>
            </a:r>
          </a:p>
        </p:txBody>
      </p:sp>
      <p:sp>
        <p:nvSpPr>
          <p:cNvPr id="37" name="AutoShape 30"/>
          <p:cNvSpPr>
            <a:spLocks/>
          </p:cNvSpPr>
          <p:nvPr/>
        </p:nvSpPr>
        <p:spPr bwMode="auto">
          <a:xfrm>
            <a:off x="7207250" y="3000375"/>
            <a:ext cx="1404938" cy="554038"/>
          </a:xfrm>
          <a:prstGeom prst="borderCallout2">
            <a:avLst>
              <a:gd name="adj1" fmla="val 20454"/>
              <a:gd name="adj2" fmla="val -5426"/>
              <a:gd name="adj3" fmla="val 20454"/>
              <a:gd name="adj4" fmla="val -35028"/>
              <a:gd name="adj5" fmla="val -60796"/>
              <a:gd name="adj6" fmla="val -14079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Split the Chart so that different types of ideas can be created easily </a:t>
            </a:r>
          </a:p>
        </p:txBody>
      </p:sp>
      <p:sp>
        <p:nvSpPr>
          <p:cNvPr id="38" name="AutoShape 31"/>
          <p:cNvSpPr>
            <a:spLocks/>
          </p:cNvSpPr>
          <p:nvPr/>
        </p:nvSpPr>
        <p:spPr bwMode="auto">
          <a:xfrm>
            <a:off x="6235700" y="5756275"/>
            <a:ext cx="2376488" cy="711200"/>
          </a:xfrm>
          <a:prstGeom prst="borderCallout2">
            <a:avLst>
              <a:gd name="adj1" fmla="val 9782"/>
              <a:gd name="adj2" fmla="val -3208"/>
              <a:gd name="adj3" fmla="val 9782"/>
              <a:gd name="adj4" fmla="val -8949"/>
              <a:gd name="adj5" fmla="val 40083"/>
              <a:gd name="adj6" fmla="val -2959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A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Make an identifier so that later documentation (Photograph) can describe better what, where &amp; with whom this happened.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286250" y="5922963"/>
            <a:ext cx="1033463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+mn-lt"/>
                <a:ea typeface="ＭＳ Ｐゴシック" charset="-128"/>
              </a:rPr>
              <a:t>Group/ Location</a:t>
            </a:r>
            <a:endParaRPr lang="en-AU" sz="100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charset="0"/>
              </a:rPr>
              <a:t>Guide to help generate ideas in Step 1 </a:t>
            </a:r>
            <a:r>
              <a:rPr lang="en-US" sz="3100" i="1" dirty="0" smtClean="0">
                <a:cs typeface="Times New Roman" charset="0"/>
              </a:rPr>
              <a:t>first workshop option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Everyone is invited to contribute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Develop a high-energy, enthusiastic climate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Do not criticise ideas as they are created - remain neutral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Support and refine ‘out-of-the-box’ ideas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Provide baseline energy use data to inform ideas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Build and expand on the ideas of others.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Avoid stopping when the ideas slow down; try to generate as long a list as possible within the allotted time; e.g.5 people could easily write down 5 ideas each in 15 mins that’s 25 ideas ready for sorting!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Accommodate people working in small groups or individually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2030</Words>
  <Application>Microsoft Office PowerPoint</Application>
  <PresentationFormat>On-screen Show (4:3)</PresentationFormat>
  <Paragraphs>283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Embedding Energy Management  - Energy management systems presentation  ‘Energy efficiency assessment processes and practices– maximising engagement and take up of cost savings opportunities’</vt:lpstr>
      <vt:lpstr>PowerPoint Presentation</vt:lpstr>
      <vt:lpstr> A process for assessing energy efficiency opportunities </vt:lpstr>
      <vt:lpstr>Energy baseline</vt:lpstr>
      <vt:lpstr>How we turn ideas into action</vt:lpstr>
      <vt:lpstr>A process for generating ideas</vt:lpstr>
      <vt:lpstr>Session structure</vt:lpstr>
      <vt:lpstr>Step 1 – create and collect ideas</vt:lpstr>
      <vt:lpstr>Guide to help generate ideas in Step 1 first workshop option</vt:lpstr>
      <vt:lpstr>Step 2 – group ideas into themes</vt:lpstr>
      <vt:lpstr>Step 3 – Consolidate and decide</vt:lpstr>
      <vt:lpstr>Document the session with photos</vt:lpstr>
      <vt:lpstr>So remember when running the session to…</vt:lpstr>
      <vt:lpstr>Make sure you follow up!</vt:lpstr>
      <vt:lpstr>Checklist for preparing the session</vt:lpstr>
      <vt:lpstr>Checklist for conducting the session</vt:lpstr>
      <vt:lpstr>Checklist for follow-up</vt:lpstr>
      <vt:lpstr>Next steps</vt:lpstr>
      <vt:lpstr>Prioritising opportunities  second workshop option</vt:lpstr>
      <vt:lpstr>&amp;/OR: Step 2 – project priorities - given our agreed criteria for EE projects which top 5 quantified opportunities should we progress for this quarter  or year ?</vt:lpstr>
      <vt:lpstr>Engage the team in prioritising and action planning</vt:lpstr>
      <vt:lpstr>Action planning template</vt:lpstr>
    </vt:vector>
  </TitlesOfParts>
  <Company>Energetics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Energetics Presentation</dc:title>
  <dc:creator>Energetics Pty Ltd</dc:creator>
  <cp:lastModifiedBy>Celeste</cp:lastModifiedBy>
  <cp:revision>50</cp:revision>
  <dcterms:created xsi:type="dcterms:W3CDTF">2010-06-21T00:38:56Z</dcterms:created>
  <dcterms:modified xsi:type="dcterms:W3CDTF">2013-05-18T09:12:08Z</dcterms:modified>
  <cp:category>Templates</cp:category>
</cp:coreProperties>
</file>