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2" r:id="rId2"/>
    <p:sldId id="259" r:id="rId3"/>
    <p:sldId id="260" r:id="rId4"/>
    <p:sldId id="262" r:id="rId5"/>
    <p:sldId id="263" r:id="rId6"/>
    <p:sldId id="269" r:id="rId7"/>
    <p:sldId id="270" r:id="rId8"/>
    <p:sldId id="258" r:id="rId9"/>
    <p:sldId id="257" r:id="rId10"/>
    <p:sldId id="271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02B4F5-A6A9-4FE9-891A-861EC01CE00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83037B8-7AB0-41DE-93C2-44B20FBB0993}">
      <dgm:prSet phldrT="[Text]" custT="1"/>
      <dgm:spPr/>
      <dgm:t>
        <a:bodyPr/>
        <a:lstStyle/>
        <a:p>
          <a:r>
            <a:rPr lang="en-AU" sz="1800" dirty="0" smtClean="0"/>
            <a:t>Present energy  targets/goals/KPIs  policies</a:t>
          </a:r>
          <a:endParaRPr lang="en-AU" sz="1800" dirty="0"/>
        </a:p>
      </dgm:t>
    </dgm:pt>
    <dgm:pt modelId="{07CE56DF-40DB-4AEA-A299-FD16285F257D}" type="parTrans" cxnId="{8EFC9C7A-BE32-4F78-B186-03548A4A635A}">
      <dgm:prSet/>
      <dgm:spPr/>
      <dgm:t>
        <a:bodyPr/>
        <a:lstStyle/>
        <a:p>
          <a:endParaRPr lang="en-AU"/>
        </a:p>
      </dgm:t>
    </dgm:pt>
    <dgm:pt modelId="{D5C49ED4-455C-420A-AD6E-F757CC953540}" type="sibTrans" cxnId="{8EFC9C7A-BE32-4F78-B186-03548A4A635A}">
      <dgm:prSet/>
      <dgm:spPr/>
      <dgm:t>
        <a:bodyPr/>
        <a:lstStyle/>
        <a:p>
          <a:endParaRPr lang="en-AU"/>
        </a:p>
      </dgm:t>
    </dgm:pt>
    <dgm:pt modelId="{381039DE-A66D-42E8-A971-7B7C5FF3C659}">
      <dgm:prSet phldrT="[Text]" custT="1"/>
      <dgm:spPr/>
      <dgm:t>
        <a:bodyPr/>
        <a:lstStyle/>
        <a:p>
          <a:r>
            <a:rPr lang="en-AU" sz="1800" dirty="0" smtClean="0"/>
            <a:t>Diagnose current systems capacity to deliver &amp; sustain savings</a:t>
          </a:r>
          <a:endParaRPr lang="en-AU" sz="1800" dirty="0"/>
        </a:p>
      </dgm:t>
    </dgm:pt>
    <dgm:pt modelId="{A14AA6B2-52F3-45AD-A43A-779DD18C30E6}" type="parTrans" cxnId="{F78CE8C9-803E-4224-9C4E-28EDB97D50F9}">
      <dgm:prSet/>
      <dgm:spPr/>
      <dgm:t>
        <a:bodyPr/>
        <a:lstStyle/>
        <a:p>
          <a:endParaRPr lang="en-AU"/>
        </a:p>
      </dgm:t>
    </dgm:pt>
    <dgm:pt modelId="{49756963-FE19-46E6-AA05-6ECDAB8F6194}" type="sibTrans" cxnId="{F78CE8C9-803E-4224-9C4E-28EDB97D50F9}">
      <dgm:prSet/>
      <dgm:spPr/>
      <dgm:t>
        <a:bodyPr/>
        <a:lstStyle/>
        <a:p>
          <a:endParaRPr lang="en-AU"/>
        </a:p>
      </dgm:t>
    </dgm:pt>
    <dgm:pt modelId="{6041F183-D757-4177-A248-F448480E8965}">
      <dgm:prSet phldrT="[Text]" custT="1"/>
      <dgm:spPr/>
      <dgm:t>
        <a:bodyPr/>
        <a:lstStyle/>
        <a:p>
          <a:r>
            <a:rPr lang="en-AU" sz="1800" dirty="0" smtClean="0"/>
            <a:t>Develop a list of critical actions and  project briefs</a:t>
          </a:r>
          <a:endParaRPr lang="en-AU" sz="1800" dirty="0"/>
        </a:p>
      </dgm:t>
    </dgm:pt>
    <dgm:pt modelId="{B4379DFA-D466-4750-9CD1-2F234AD5D3C9}" type="parTrans" cxnId="{72709D85-045E-4FC4-B1C1-379A616FDC67}">
      <dgm:prSet/>
      <dgm:spPr/>
      <dgm:t>
        <a:bodyPr/>
        <a:lstStyle/>
        <a:p>
          <a:endParaRPr lang="en-AU"/>
        </a:p>
      </dgm:t>
    </dgm:pt>
    <dgm:pt modelId="{DF84CA98-3BC3-4213-9764-E73ECAA08DAA}" type="sibTrans" cxnId="{72709D85-045E-4FC4-B1C1-379A616FDC67}">
      <dgm:prSet/>
      <dgm:spPr/>
      <dgm:t>
        <a:bodyPr/>
        <a:lstStyle/>
        <a:p>
          <a:endParaRPr lang="en-AU"/>
        </a:p>
      </dgm:t>
    </dgm:pt>
    <dgm:pt modelId="{234F5597-41F2-4537-AD14-9AF358F2B93D}">
      <dgm:prSet phldrT="[Text]" custT="1"/>
      <dgm:spPr/>
      <dgm:t>
        <a:bodyPr/>
        <a:lstStyle/>
        <a:p>
          <a:r>
            <a:rPr lang="en-AU" sz="1800" dirty="0" smtClean="0"/>
            <a:t>Monitor implementation using regular CI and management  meetings</a:t>
          </a:r>
          <a:endParaRPr lang="en-AU" sz="1800" dirty="0"/>
        </a:p>
      </dgm:t>
    </dgm:pt>
    <dgm:pt modelId="{EB803D5C-B7E8-4E5F-8F89-07CF2B9F4D3E}" type="parTrans" cxnId="{7176EECC-2C76-479E-A4B8-2F07DD375AB2}">
      <dgm:prSet/>
      <dgm:spPr/>
      <dgm:t>
        <a:bodyPr/>
        <a:lstStyle/>
        <a:p>
          <a:endParaRPr lang="en-AU"/>
        </a:p>
      </dgm:t>
    </dgm:pt>
    <dgm:pt modelId="{C7C5AAF1-B8A9-42F6-ADA3-6F0A381D9240}" type="sibTrans" cxnId="{7176EECC-2C76-479E-A4B8-2F07DD375AB2}">
      <dgm:prSet/>
      <dgm:spPr/>
      <dgm:t>
        <a:bodyPr/>
        <a:lstStyle/>
        <a:p>
          <a:endParaRPr lang="en-AU"/>
        </a:p>
      </dgm:t>
    </dgm:pt>
    <dgm:pt modelId="{BE2E70E6-E8A3-4945-9887-A1DD9F928CC6}">
      <dgm:prSet phldrT="[Text]"/>
      <dgm:spPr/>
      <dgm:t>
        <a:bodyPr/>
        <a:lstStyle/>
        <a:p>
          <a:r>
            <a:rPr lang="en-AU" dirty="0" smtClean="0"/>
            <a:t>Re diagnose and benchmark system </a:t>
          </a:r>
          <a:endParaRPr lang="en-AU" dirty="0"/>
        </a:p>
      </dgm:t>
    </dgm:pt>
    <dgm:pt modelId="{87A92789-FAB5-4CBA-9F17-89D99850CF85}" type="parTrans" cxnId="{BE665089-6E5D-4EE7-B8FF-CA06FC36E390}">
      <dgm:prSet/>
      <dgm:spPr/>
      <dgm:t>
        <a:bodyPr/>
        <a:lstStyle/>
        <a:p>
          <a:endParaRPr lang="en-AU"/>
        </a:p>
      </dgm:t>
    </dgm:pt>
    <dgm:pt modelId="{53D69804-BD79-4751-8550-A3950886A5DC}" type="sibTrans" cxnId="{BE665089-6E5D-4EE7-B8FF-CA06FC36E390}">
      <dgm:prSet/>
      <dgm:spPr/>
      <dgm:t>
        <a:bodyPr/>
        <a:lstStyle/>
        <a:p>
          <a:endParaRPr lang="en-AU"/>
        </a:p>
      </dgm:t>
    </dgm:pt>
    <dgm:pt modelId="{A4A20229-241B-4E82-B487-F2D3769DF2B3}" type="pres">
      <dgm:prSet presAssocID="{D502B4F5-A6A9-4FE9-891A-861EC01CE000}" presName="CompostProcess" presStyleCnt="0">
        <dgm:presLayoutVars>
          <dgm:dir/>
          <dgm:resizeHandles val="exact"/>
        </dgm:presLayoutVars>
      </dgm:prSet>
      <dgm:spPr/>
    </dgm:pt>
    <dgm:pt modelId="{5DACA1E5-6865-4026-B9AA-A094A8D3E587}" type="pres">
      <dgm:prSet presAssocID="{D502B4F5-A6A9-4FE9-891A-861EC01CE000}" presName="arrow" presStyleLbl="bgShp" presStyleIdx="0" presStyleCnt="1"/>
      <dgm:spPr/>
    </dgm:pt>
    <dgm:pt modelId="{E42FACA6-8641-434D-B8FE-F8D004EE0999}" type="pres">
      <dgm:prSet presAssocID="{D502B4F5-A6A9-4FE9-891A-861EC01CE000}" presName="linearProcess" presStyleCnt="0"/>
      <dgm:spPr/>
    </dgm:pt>
    <dgm:pt modelId="{ECC46D75-F50B-4822-9743-8183ECCF1EBF}" type="pres">
      <dgm:prSet presAssocID="{683037B8-7AB0-41DE-93C2-44B20FBB0993}" presName="textNode" presStyleLbl="node1" presStyleIdx="0" presStyleCnt="5" custScaleY="11611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2355F97-68C7-42CB-A36C-9F65BD911A84}" type="pres">
      <dgm:prSet presAssocID="{D5C49ED4-455C-420A-AD6E-F757CC953540}" presName="sibTrans" presStyleCnt="0"/>
      <dgm:spPr/>
    </dgm:pt>
    <dgm:pt modelId="{6896B243-9205-4374-9B5A-4A52CC64B3C1}" type="pres">
      <dgm:prSet presAssocID="{381039DE-A66D-42E8-A971-7B7C5FF3C659}" presName="textNode" presStyleLbl="node1" presStyleIdx="1" presStyleCnt="5" custScaleY="11611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912EFA3-E451-4E8B-A883-7DD3F9C7F654}" type="pres">
      <dgm:prSet presAssocID="{49756963-FE19-46E6-AA05-6ECDAB8F6194}" presName="sibTrans" presStyleCnt="0"/>
      <dgm:spPr/>
    </dgm:pt>
    <dgm:pt modelId="{9F4438E7-2C95-415B-9774-CFBAE825F141}" type="pres">
      <dgm:prSet presAssocID="{6041F183-D757-4177-A248-F448480E8965}" presName="textNode" presStyleLbl="node1" presStyleIdx="2" presStyleCnt="5" custScaleY="116117" custLinFactNeighborX="60592" custLinFactNeighborY="0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A07243D-FA52-4DDC-8767-0BE43043FDA8}" type="pres">
      <dgm:prSet presAssocID="{DF84CA98-3BC3-4213-9764-E73ECAA08DAA}" presName="sibTrans" presStyleCnt="0"/>
      <dgm:spPr/>
    </dgm:pt>
    <dgm:pt modelId="{89E238BA-D9A7-4832-BF0C-D9BFF0861620}" type="pres">
      <dgm:prSet presAssocID="{234F5597-41F2-4537-AD14-9AF358F2B93D}" presName="textNode" presStyleLbl="node1" presStyleIdx="3" presStyleCnt="5" custScaleY="11611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124CE09-C95C-4806-AB8D-F0815894698C}" type="pres">
      <dgm:prSet presAssocID="{C7C5AAF1-B8A9-42F6-ADA3-6F0A381D9240}" presName="sibTrans" presStyleCnt="0"/>
      <dgm:spPr/>
    </dgm:pt>
    <dgm:pt modelId="{3DEED014-F178-4CA4-874E-1E76CEC3CC66}" type="pres">
      <dgm:prSet presAssocID="{BE2E70E6-E8A3-4945-9887-A1DD9F928CC6}" presName="textNode" presStyleLbl="node1" presStyleIdx="4" presStyleCnt="5" custScaleY="116117" custLinFactNeighborX="60592" custLinFactNeighborY="0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72709D85-045E-4FC4-B1C1-379A616FDC67}" srcId="{D502B4F5-A6A9-4FE9-891A-861EC01CE000}" destId="{6041F183-D757-4177-A248-F448480E8965}" srcOrd="2" destOrd="0" parTransId="{B4379DFA-D466-4750-9CD1-2F234AD5D3C9}" sibTransId="{DF84CA98-3BC3-4213-9764-E73ECAA08DAA}"/>
    <dgm:cxn modelId="{7F03C69B-3E5E-4DBE-9B19-52FCBBF01865}" type="presOf" srcId="{BE2E70E6-E8A3-4945-9887-A1DD9F928CC6}" destId="{3DEED014-F178-4CA4-874E-1E76CEC3CC66}" srcOrd="0" destOrd="0" presId="urn:microsoft.com/office/officeart/2005/8/layout/hProcess9"/>
    <dgm:cxn modelId="{09468F2D-663C-4685-8BA4-E751E494593D}" type="presOf" srcId="{381039DE-A66D-42E8-A971-7B7C5FF3C659}" destId="{6896B243-9205-4374-9B5A-4A52CC64B3C1}" srcOrd="0" destOrd="0" presId="urn:microsoft.com/office/officeart/2005/8/layout/hProcess9"/>
    <dgm:cxn modelId="{94F30873-8B01-45C3-BAC8-E52BFE504639}" type="presOf" srcId="{234F5597-41F2-4537-AD14-9AF358F2B93D}" destId="{89E238BA-D9A7-4832-BF0C-D9BFF0861620}" srcOrd="0" destOrd="0" presId="urn:microsoft.com/office/officeart/2005/8/layout/hProcess9"/>
    <dgm:cxn modelId="{ECE54762-4643-4A2C-A754-A4387CCDBC25}" type="presOf" srcId="{D502B4F5-A6A9-4FE9-891A-861EC01CE000}" destId="{A4A20229-241B-4E82-B487-F2D3769DF2B3}" srcOrd="0" destOrd="0" presId="urn:microsoft.com/office/officeart/2005/8/layout/hProcess9"/>
    <dgm:cxn modelId="{2E29A67C-C016-46D4-A047-B63739A1268D}" type="presOf" srcId="{683037B8-7AB0-41DE-93C2-44B20FBB0993}" destId="{ECC46D75-F50B-4822-9743-8183ECCF1EBF}" srcOrd="0" destOrd="0" presId="urn:microsoft.com/office/officeart/2005/8/layout/hProcess9"/>
    <dgm:cxn modelId="{E2E95247-5A7B-49DA-B71A-9D5973BA8A2B}" type="presOf" srcId="{6041F183-D757-4177-A248-F448480E8965}" destId="{9F4438E7-2C95-415B-9774-CFBAE825F141}" srcOrd="0" destOrd="0" presId="urn:microsoft.com/office/officeart/2005/8/layout/hProcess9"/>
    <dgm:cxn modelId="{8EFC9C7A-BE32-4F78-B186-03548A4A635A}" srcId="{D502B4F5-A6A9-4FE9-891A-861EC01CE000}" destId="{683037B8-7AB0-41DE-93C2-44B20FBB0993}" srcOrd="0" destOrd="0" parTransId="{07CE56DF-40DB-4AEA-A299-FD16285F257D}" sibTransId="{D5C49ED4-455C-420A-AD6E-F757CC953540}"/>
    <dgm:cxn modelId="{BE665089-6E5D-4EE7-B8FF-CA06FC36E390}" srcId="{D502B4F5-A6A9-4FE9-891A-861EC01CE000}" destId="{BE2E70E6-E8A3-4945-9887-A1DD9F928CC6}" srcOrd="4" destOrd="0" parTransId="{87A92789-FAB5-4CBA-9F17-89D99850CF85}" sibTransId="{53D69804-BD79-4751-8550-A3950886A5DC}"/>
    <dgm:cxn modelId="{7176EECC-2C76-479E-A4B8-2F07DD375AB2}" srcId="{D502B4F5-A6A9-4FE9-891A-861EC01CE000}" destId="{234F5597-41F2-4537-AD14-9AF358F2B93D}" srcOrd="3" destOrd="0" parTransId="{EB803D5C-B7E8-4E5F-8F89-07CF2B9F4D3E}" sibTransId="{C7C5AAF1-B8A9-42F6-ADA3-6F0A381D9240}"/>
    <dgm:cxn modelId="{F78CE8C9-803E-4224-9C4E-28EDB97D50F9}" srcId="{D502B4F5-A6A9-4FE9-891A-861EC01CE000}" destId="{381039DE-A66D-42E8-A971-7B7C5FF3C659}" srcOrd="1" destOrd="0" parTransId="{A14AA6B2-52F3-45AD-A43A-779DD18C30E6}" sibTransId="{49756963-FE19-46E6-AA05-6ECDAB8F6194}"/>
    <dgm:cxn modelId="{8B826618-252A-49BA-988A-C24516998F95}" type="presParOf" srcId="{A4A20229-241B-4E82-B487-F2D3769DF2B3}" destId="{5DACA1E5-6865-4026-B9AA-A094A8D3E587}" srcOrd="0" destOrd="0" presId="urn:microsoft.com/office/officeart/2005/8/layout/hProcess9"/>
    <dgm:cxn modelId="{D85D64B7-BC80-44D6-8893-7BC0E4B0ABF5}" type="presParOf" srcId="{A4A20229-241B-4E82-B487-F2D3769DF2B3}" destId="{E42FACA6-8641-434D-B8FE-F8D004EE0999}" srcOrd="1" destOrd="0" presId="urn:microsoft.com/office/officeart/2005/8/layout/hProcess9"/>
    <dgm:cxn modelId="{D2C6A482-A4E9-4E2C-AB0A-BD4649050C11}" type="presParOf" srcId="{E42FACA6-8641-434D-B8FE-F8D004EE0999}" destId="{ECC46D75-F50B-4822-9743-8183ECCF1EBF}" srcOrd="0" destOrd="0" presId="urn:microsoft.com/office/officeart/2005/8/layout/hProcess9"/>
    <dgm:cxn modelId="{DC66BAC8-4C08-4C3B-A092-555479574204}" type="presParOf" srcId="{E42FACA6-8641-434D-B8FE-F8D004EE0999}" destId="{42355F97-68C7-42CB-A36C-9F65BD911A84}" srcOrd="1" destOrd="0" presId="urn:microsoft.com/office/officeart/2005/8/layout/hProcess9"/>
    <dgm:cxn modelId="{6AC62F3A-2B62-4CE0-A947-EC5A99B578C1}" type="presParOf" srcId="{E42FACA6-8641-434D-B8FE-F8D004EE0999}" destId="{6896B243-9205-4374-9B5A-4A52CC64B3C1}" srcOrd="2" destOrd="0" presId="urn:microsoft.com/office/officeart/2005/8/layout/hProcess9"/>
    <dgm:cxn modelId="{3EBF0112-7F87-4C72-9341-9268AF0816B2}" type="presParOf" srcId="{E42FACA6-8641-434D-B8FE-F8D004EE0999}" destId="{2912EFA3-E451-4E8B-A883-7DD3F9C7F654}" srcOrd="3" destOrd="0" presId="urn:microsoft.com/office/officeart/2005/8/layout/hProcess9"/>
    <dgm:cxn modelId="{43684845-1F55-445B-83AB-0DF476F71C57}" type="presParOf" srcId="{E42FACA6-8641-434D-B8FE-F8D004EE0999}" destId="{9F4438E7-2C95-415B-9774-CFBAE825F141}" srcOrd="4" destOrd="0" presId="urn:microsoft.com/office/officeart/2005/8/layout/hProcess9"/>
    <dgm:cxn modelId="{91909C5B-AFC4-47E5-8B6B-20F555642534}" type="presParOf" srcId="{E42FACA6-8641-434D-B8FE-F8D004EE0999}" destId="{EA07243D-FA52-4DDC-8767-0BE43043FDA8}" srcOrd="5" destOrd="0" presId="urn:microsoft.com/office/officeart/2005/8/layout/hProcess9"/>
    <dgm:cxn modelId="{71BFEB50-B33E-48F8-BF8A-AAF9C3BD9706}" type="presParOf" srcId="{E42FACA6-8641-434D-B8FE-F8D004EE0999}" destId="{89E238BA-D9A7-4832-BF0C-D9BFF0861620}" srcOrd="6" destOrd="0" presId="urn:microsoft.com/office/officeart/2005/8/layout/hProcess9"/>
    <dgm:cxn modelId="{64131A40-6073-4525-863B-532DD8D6CA08}" type="presParOf" srcId="{E42FACA6-8641-434D-B8FE-F8D004EE0999}" destId="{A124CE09-C95C-4806-AB8D-F0815894698C}" srcOrd="7" destOrd="0" presId="urn:microsoft.com/office/officeart/2005/8/layout/hProcess9"/>
    <dgm:cxn modelId="{A7215B31-A714-44C3-92EA-2E85BEEEE72F}" type="presParOf" srcId="{E42FACA6-8641-434D-B8FE-F8D004EE0999}" destId="{3DEED014-F178-4CA4-874E-1E76CEC3CC66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97380-D43D-4B30-85D0-B36163C615B2}" type="datetimeFigureOut">
              <a:rPr lang="en-AU" smtClean="0"/>
              <a:pPr/>
              <a:t>18/05/2013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9376F-7C54-4B68-AD68-CE0489EB8ED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0847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21DC6A-95C8-4C26-97CE-142C9C7BD38C}" type="slidenum">
              <a:rPr lang="en-AU" smtClean="0">
                <a:ea typeface="ＭＳ Ｐゴシック" pitchFamily="34" charset="-128"/>
              </a:rPr>
              <a:pPr/>
              <a:t>1</a:t>
            </a:fld>
            <a:endParaRPr lang="en-AU" smtClean="0">
              <a:ea typeface="ＭＳ Ｐゴシック" pitchFamily="34" charset="-128"/>
            </a:endParaRPr>
          </a:p>
        </p:txBody>
      </p:sp>
      <p:sp>
        <p:nvSpPr>
          <p:cNvPr id="2457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8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24581" name="Slide Number Placeholder 3"/>
          <p:cNvSpPr txBox="1">
            <a:spLocks noGrp="1"/>
          </p:cNvSpPr>
          <p:nvPr/>
        </p:nvSpPr>
        <p:spPr bwMode="auto">
          <a:xfrm>
            <a:off x="3883852" y="8684826"/>
            <a:ext cx="2972547" cy="4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B88EF93-899C-43BF-AA3A-77C0CC84C0C1}" type="slidenum">
              <a:rPr lang="en-AU" sz="1200">
                <a:latin typeface="Calibri" pitchFamily="34" charset="0"/>
              </a:rPr>
              <a:pPr algn="r"/>
              <a:t>1</a:t>
            </a:fld>
            <a:endParaRPr lang="en-A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9434A5-E224-49BA-8182-2B11C88E1DA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1E9782-AE45-497C-ACCB-2186B3E03DE4}" type="slidenum">
              <a:rPr lang="en-AU"/>
              <a:pPr/>
              <a:t>5</a:t>
            </a:fld>
            <a:endParaRPr lang="en-AU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54D649-43F0-4F8A-9743-C307FB8CAFCB}" type="slidenum">
              <a:rPr lang="en-AU"/>
              <a:pPr/>
              <a:t>12</a:t>
            </a:fld>
            <a:endParaRPr lang="en-AU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8664-D046-420B-A9E2-ED5C058135B9}" type="datetimeFigureOut">
              <a:rPr lang="en-AU" smtClean="0"/>
              <a:pPr/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D540-46DE-403A-8EF4-01FDA5B38DD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8664-D046-420B-A9E2-ED5C058135B9}" type="datetimeFigureOut">
              <a:rPr lang="en-AU" smtClean="0"/>
              <a:pPr/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D540-46DE-403A-8EF4-01FDA5B38DD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8664-D046-420B-A9E2-ED5C058135B9}" type="datetimeFigureOut">
              <a:rPr lang="en-AU" smtClean="0"/>
              <a:pPr/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D540-46DE-403A-8EF4-01FDA5B38DD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8664-D046-420B-A9E2-ED5C058135B9}" type="datetimeFigureOut">
              <a:rPr lang="en-AU" smtClean="0"/>
              <a:pPr/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D540-46DE-403A-8EF4-01FDA5B38DD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8664-D046-420B-A9E2-ED5C058135B9}" type="datetimeFigureOut">
              <a:rPr lang="en-AU" smtClean="0"/>
              <a:pPr/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D540-46DE-403A-8EF4-01FDA5B38DD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8664-D046-420B-A9E2-ED5C058135B9}" type="datetimeFigureOut">
              <a:rPr lang="en-AU" smtClean="0"/>
              <a:pPr/>
              <a:t>18/05/2013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D540-46DE-403A-8EF4-01FDA5B38DD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8664-D046-420B-A9E2-ED5C058135B9}" type="datetimeFigureOut">
              <a:rPr lang="en-AU" smtClean="0"/>
              <a:pPr/>
              <a:t>18/05/2013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D540-46DE-403A-8EF4-01FDA5B38DD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8664-D046-420B-A9E2-ED5C058135B9}" type="datetimeFigureOut">
              <a:rPr lang="en-AU" smtClean="0"/>
              <a:pPr/>
              <a:t>18/05/2013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D540-46DE-403A-8EF4-01FDA5B38DD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8664-D046-420B-A9E2-ED5C058135B9}" type="datetimeFigureOut">
              <a:rPr lang="en-AU" smtClean="0"/>
              <a:pPr/>
              <a:t>18/05/2013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D540-46DE-403A-8EF4-01FDA5B38DD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8664-D046-420B-A9E2-ED5C058135B9}" type="datetimeFigureOut">
              <a:rPr lang="en-AU" smtClean="0"/>
              <a:pPr/>
              <a:t>18/05/2013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D540-46DE-403A-8EF4-01FDA5B38DD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8664-D046-420B-A9E2-ED5C058135B9}" type="datetimeFigureOut">
              <a:rPr lang="en-AU" smtClean="0"/>
              <a:pPr/>
              <a:t>18/05/2013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D540-46DE-403A-8EF4-01FDA5B38DD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68664-D046-420B-A9E2-ED5C058135B9}" type="datetimeFigureOut">
              <a:rPr lang="en-AU" smtClean="0"/>
              <a:pPr/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FD540-46DE-403A-8EF4-01FDA5B38DD9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 dirty="0"/>
          </a:p>
        </p:txBody>
      </p:sp>
      <p:pic>
        <p:nvPicPr>
          <p:cNvPr id="2052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74100" y="1425575"/>
            <a:ext cx="384175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39"/>
          <p:cNvSpPr>
            <a:spLocks/>
          </p:cNvSpPr>
          <p:nvPr/>
        </p:nvSpPr>
        <p:spPr bwMode="auto">
          <a:xfrm>
            <a:off x="179388" y="620713"/>
            <a:ext cx="8642350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AU" sz="1900" dirty="0" smtClean="0">
                <a:solidFill>
                  <a:srgbClr val="3E3A39"/>
                </a:solidFill>
                <a:latin typeface="+mn-lt"/>
                <a:ea typeface="ＭＳ Ｐゴシック" charset="-128"/>
              </a:rPr>
              <a:t>Insert site </a:t>
            </a:r>
            <a:r>
              <a:rPr lang="en-AU" sz="1900" dirty="0">
                <a:solidFill>
                  <a:srgbClr val="3E3A39"/>
                </a:solidFill>
                <a:latin typeface="+mn-lt"/>
                <a:ea typeface="ＭＳ Ｐゴシック" charset="-128"/>
              </a:rPr>
              <a:t>/ company name and logo here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Tx/>
              <a:buChar char="•"/>
              <a:defRPr/>
            </a:pPr>
            <a:endParaRPr lang="en-AU" sz="1900" dirty="0">
              <a:solidFill>
                <a:srgbClr val="3E3A39"/>
              </a:solidFill>
              <a:ea typeface="ＭＳ Ｐゴシック" charset="-128"/>
            </a:endParaRPr>
          </a:p>
        </p:txBody>
      </p:sp>
      <p:sp>
        <p:nvSpPr>
          <p:cNvPr id="12" name="Text Placeholder 39"/>
          <p:cNvSpPr>
            <a:spLocks/>
          </p:cNvSpPr>
          <p:nvPr/>
        </p:nvSpPr>
        <p:spPr bwMode="auto">
          <a:xfrm>
            <a:off x="250825" y="5448300"/>
            <a:ext cx="864235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AU" sz="1900" dirty="0" smtClean="0">
                <a:solidFill>
                  <a:srgbClr val="3E3A39"/>
                </a:solidFill>
                <a:latin typeface="+mn-lt"/>
                <a:ea typeface="ＭＳ Ｐゴシック" charset="-128"/>
              </a:rPr>
              <a:t>Insert presenter/s </a:t>
            </a:r>
            <a:r>
              <a:rPr lang="en-AU" sz="1900" dirty="0">
                <a:solidFill>
                  <a:srgbClr val="3E3A39"/>
                </a:solidFill>
                <a:latin typeface="+mn-lt"/>
                <a:ea typeface="ＭＳ Ｐゴシック" charset="-128"/>
              </a:rPr>
              <a:t>names here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Tx/>
              <a:buChar char="•"/>
              <a:defRPr/>
            </a:pPr>
            <a:endParaRPr lang="en-AU" sz="1900" dirty="0">
              <a:solidFill>
                <a:srgbClr val="3E3A39"/>
              </a:solidFill>
              <a:ea typeface="ＭＳ Ｐゴシック" charset="-128"/>
            </a:endParaRPr>
          </a:p>
        </p:txBody>
      </p:sp>
      <p:pic>
        <p:nvPicPr>
          <p:cNvPr id="2059" name="Picture 12" descr="MSA_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9563" y="692150"/>
            <a:ext cx="19050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8"/>
          <p:cNvSpPr txBox="1">
            <a:spLocks/>
          </p:cNvSpPr>
          <p:nvPr/>
        </p:nvSpPr>
        <p:spPr>
          <a:xfrm>
            <a:off x="0" y="3024188"/>
            <a:ext cx="8893175" cy="909637"/>
          </a:xfrm>
          <a:prstGeom prst="rect">
            <a:avLst/>
          </a:prstGeom>
        </p:spPr>
        <p:txBody>
          <a:bodyPr vert="horz" lIns="91440" tIns="108000" rIns="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500"/>
              </a:lnSpc>
              <a:defRPr/>
            </a:pPr>
            <a:r>
              <a:rPr lang="en-AU" sz="3400" dirty="0" smtClean="0">
                <a:latin typeface="+mn-lt"/>
                <a:ea typeface="ＭＳ Ｐゴシック" pitchFamily="34" charset="-128"/>
              </a:rPr>
              <a:t>Embedding Energy Management</a:t>
            </a:r>
            <a:br>
              <a:rPr lang="en-AU" sz="3400" dirty="0" smtClean="0">
                <a:latin typeface="+mn-lt"/>
                <a:ea typeface="ＭＳ Ｐゴシック" pitchFamily="34" charset="-128"/>
              </a:rPr>
            </a:br>
            <a:r>
              <a:rPr lang="en-AU" sz="3400" dirty="0" smtClean="0">
                <a:latin typeface="+mn-lt"/>
                <a:ea typeface="ＭＳ Ｐゴシック" pitchFamily="34" charset="-128"/>
              </a:rPr>
              <a:t>– Energy management </a:t>
            </a:r>
            <a:r>
              <a:rPr lang="en-AU" sz="3400" smtClean="0">
                <a:latin typeface="+mn-lt"/>
                <a:ea typeface="ＭＳ Ｐゴシック" pitchFamily="34" charset="-128"/>
              </a:rPr>
              <a:t>systems presentation</a:t>
            </a:r>
            <a:endParaRPr lang="en-AU" sz="3400" dirty="0" smtClean="0">
              <a:latin typeface="+mn-lt"/>
              <a:ea typeface="ＭＳ Ｐゴシック" pitchFamily="34" charset="-128"/>
            </a:endParaRPr>
          </a:p>
        </p:txBody>
      </p:sp>
      <p:pic>
        <p:nvPicPr>
          <p:cNvPr id="14" name="Picture 2" descr="Description: logo_and_tex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3" y="5651500"/>
            <a:ext cx="9001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4122738" y="6421438"/>
            <a:ext cx="47704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defRPr/>
            </a:pPr>
            <a:r>
              <a:rPr lang="en-AU" sz="800" dirty="0">
                <a:latin typeface="+mn-lt"/>
              </a:rPr>
              <a:t>This publication was funded by the Australian Government</a:t>
            </a:r>
          </a:p>
          <a:p>
            <a:pPr algn="r">
              <a:defRPr/>
            </a:pPr>
            <a:r>
              <a:rPr lang="en-AU" sz="800" dirty="0">
                <a:latin typeface="+mn-lt"/>
              </a:rPr>
              <a:t> through the Workforce Innovation Program under the title '</a:t>
            </a:r>
            <a:r>
              <a:rPr lang="en-AU" sz="800" dirty="0" err="1">
                <a:latin typeface="+mn-lt"/>
              </a:rPr>
              <a:t>Carbonproof</a:t>
            </a:r>
            <a:r>
              <a:rPr lang="en-AU" sz="800" dirty="0">
                <a:latin typeface="+mn-lt"/>
              </a:rPr>
              <a:t> for Foundries'.</a:t>
            </a:r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4662488" y="5853113"/>
            <a:ext cx="33305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AU" sz="800" dirty="0" smtClean="0">
                <a:latin typeface="+mn-lt"/>
              </a:rPr>
              <a:t>The material provided in this presentation has been produced in conjunction with our partner Energetics Pty Ltd.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68863" y="4511675"/>
            <a:ext cx="4024312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AU" sz="800" b="1" dirty="0">
                <a:latin typeface="+mn-lt"/>
              </a:rPr>
              <a:t>Embedding Energy Management is available from</a:t>
            </a:r>
            <a:r>
              <a:rPr lang="en-AU" sz="800" dirty="0">
                <a:latin typeface="+mn-lt"/>
              </a:rPr>
              <a:t> </a:t>
            </a:r>
            <a:r>
              <a:rPr lang="en-AU" sz="800" b="1" dirty="0">
                <a:latin typeface="+mn-lt"/>
              </a:rPr>
              <a:t>www.sustainabilityskills.net.au</a:t>
            </a:r>
            <a:endParaRPr lang="en-AU" sz="800" dirty="0">
              <a:latin typeface="+mn-lt"/>
            </a:endParaRPr>
          </a:p>
          <a:p>
            <a:pPr algn="r">
              <a:defRPr/>
            </a:pPr>
            <a:r>
              <a:rPr lang="en-AU" sz="800" dirty="0">
                <a:latin typeface="+mn-lt"/>
              </a:rPr>
              <a:t> </a:t>
            </a:r>
          </a:p>
          <a:p>
            <a:pPr algn="r">
              <a:defRPr/>
            </a:pPr>
            <a:r>
              <a:rPr lang="en-AU" sz="800" b="1" dirty="0">
                <a:latin typeface="+mn-lt"/>
              </a:rPr>
              <a:t>Manufacturing Skills Australia</a:t>
            </a:r>
            <a:endParaRPr lang="en-AU" sz="800" dirty="0">
              <a:latin typeface="+mn-lt"/>
            </a:endParaRPr>
          </a:p>
          <a:p>
            <a:pPr algn="r">
              <a:defRPr/>
            </a:pPr>
            <a:r>
              <a:rPr lang="en-AU" sz="800" b="1" dirty="0">
                <a:latin typeface="+mn-lt"/>
              </a:rPr>
              <a:t>1800 358 458</a:t>
            </a:r>
            <a:endParaRPr lang="en-AU" sz="800" dirty="0">
              <a:latin typeface="+mn-lt"/>
            </a:endParaRPr>
          </a:p>
          <a:p>
            <a:pPr algn="r">
              <a:defRPr/>
            </a:pPr>
            <a:r>
              <a:rPr lang="en-AU" sz="800" b="1" dirty="0">
                <a:latin typeface="+mn-lt"/>
              </a:rPr>
              <a:t>info@mskills.com.au</a:t>
            </a:r>
            <a:endParaRPr lang="en-AU" sz="800" dirty="0">
              <a:latin typeface="+mn-lt"/>
            </a:endParaRPr>
          </a:p>
          <a:p>
            <a:pPr algn="r">
              <a:defRPr/>
            </a:pPr>
            <a:r>
              <a:rPr lang="en-AU" sz="800" b="1" dirty="0">
                <a:latin typeface="+mn-lt"/>
              </a:rPr>
              <a:t>www.mskills.com.au</a:t>
            </a:r>
          </a:p>
          <a:p>
            <a:pPr algn="r">
              <a:defRPr/>
            </a:pPr>
            <a:r>
              <a:rPr lang="en-AU" sz="800" dirty="0">
                <a:latin typeface="+mn-lt"/>
              </a:rPr>
              <a:t>© 2013 Manufacturing Skills Australia. All rights reserved</a:t>
            </a:r>
            <a:endParaRPr lang="en-AU" sz="800" dirty="0"/>
          </a:p>
          <a:p>
            <a:pPr algn="r">
              <a:defRPr/>
            </a:pPr>
            <a:endParaRPr lang="en-AU" sz="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68400" y="53975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Typical Improvement Steps </a:t>
            </a:r>
            <a:r>
              <a:rPr lang="en-US" dirty="0"/>
              <a:t>at </a:t>
            </a:r>
            <a:r>
              <a:rPr lang="en-US" dirty="0" smtClean="0"/>
              <a:t>Foundries</a:t>
            </a:r>
            <a:endParaRPr lang="en-US" dirty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Establish </a:t>
            </a:r>
            <a:r>
              <a:rPr lang="en-US" sz="2400" dirty="0"/>
              <a:t>formal energy/GHG savings targets,  and Star Rating target.  </a:t>
            </a:r>
          </a:p>
          <a:p>
            <a:r>
              <a:rPr lang="en-US" sz="2400" dirty="0"/>
              <a:t>Write an energy policy with specific </a:t>
            </a:r>
            <a:r>
              <a:rPr lang="en-US" sz="2400" dirty="0" smtClean="0"/>
              <a:t>energy intensity  targets using KPI/s, </a:t>
            </a:r>
            <a:r>
              <a:rPr lang="en-US" sz="2400" dirty="0"/>
              <a:t>and make energy management a regular item at business review meetings.  Discuss and ensure targets are understood and accepted by operations.</a:t>
            </a:r>
          </a:p>
          <a:p>
            <a:r>
              <a:rPr lang="en-US" sz="2400" dirty="0"/>
              <a:t>Review accountabilities to ensure clear and documented assignment to </a:t>
            </a:r>
            <a:r>
              <a:rPr lang="en-US" sz="2400" dirty="0" smtClean="0"/>
              <a:t>operations</a:t>
            </a:r>
            <a:r>
              <a:rPr lang="en-US" sz="2400" dirty="0"/>
              <a:t>. </a:t>
            </a:r>
          </a:p>
          <a:p>
            <a:r>
              <a:rPr lang="en-US" sz="2400" dirty="0"/>
              <a:t>Implement improved reporting and feedback systems so operators can effectively identify and act on variances from target performance.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Typical KPIs at Foundries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AU" dirty="0" smtClean="0"/>
              <a:t>Energy per tonne (t) kWh/t in good castings</a:t>
            </a:r>
          </a:p>
          <a:p>
            <a:pPr lvl="0"/>
            <a:r>
              <a:rPr lang="en-AU" dirty="0" smtClean="0"/>
              <a:t>Energy per tonne melted kWh/t </a:t>
            </a:r>
          </a:p>
          <a:p>
            <a:pPr lvl="0"/>
            <a:r>
              <a:rPr lang="en-AU" dirty="0" smtClean="0"/>
              <a:t>Ratio energy good castings: melted</a:t>
            </a:r>
          </a:p>
          <a:p>
            <a:pPr lvl="0"/>
            <a:r>
              <a:rPr lang="en-AU" dirty="0" smtClean="0"/>
              <a:t>Electricity per tonne in kWh/t good castings</a:t>
            </a:r>
          </a:p>
          <a:p>
            <a:pPr lvl="0"/>
            <a:r>
              <a:rPr lang="en-AU" dirty="0" smtClean="0"/>
              <a:t>Electricity per tonne melted kWh/t </a:t>
            </a:r>
          </a:p>
          <a:p>
            <a:pPr lvl="0"/>
            <a:r>
              <a:rPr lang="en-AU" dirty="0" smtClean="0"/>
              <a:t>Ratio electricity good castings: melted</a:t>
            </a:r>
          </a:p>
          <a:p>
            <a:pPr lvl="0"/>
            <a:r>
              <a:rPr lang="en-AU" dirty="0" smtClean="0"/>
              <a:t>Furnace electrical consumption kWh/t melted</a:t>
            </a:r>
          </a:p>
          <a:p>
            <a:pPr lvl="0"/>
            <a:r>
              <a:rPr lang="en-AU" dirty="0" smtClean="0"/>
              <a:t>Furnace natural gas consumption kWh/t melted</a:t>
            </a:r>
          </a:p>
          <a:p>
            <a:pPr lvl="0"/>
            <a:r>
              <a:rPr lang="en-AU" dirty="0" smtClean="0"/>
              <a:t>Overall yield %</a:t>
            </a:r>
          </a:p>
          <a:p>
            <a:pPr lvl="0"/>
            <a:r>
              <a:rPr lang="en-AU" dirty="0" smtClean="0"/>
              <a:t>Tonnes melted or tonnes shipped per employee t/</a:t>
            </a:r>
            <a:r>
              <a:rPr lang="en-AU" dirty="0" err="1" smtClean="0"/>
              <a:t>fte-mth</a:t>
            </a:r>
            <a:endParaRPr lang="en-AU" dirty="0" smtClean="0"/>
          </a:p>
          <a:p>
            <a:pPr lvl="0"/>
            <a:r>
              <a:rPr lang="en-AU" dirty="0" smtClean="0"/>
              <a:t>Ratio melting energy kWh/t to theoretical energy kWh/t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016" y="332656"/>
            <a:ext cx="8892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400" dirty="0" smtClean="0">
                <a:latin typeface="+mj-lt"/>
                <a:ea typeface="+mj-ea"/>
                <a:cs typeface="+mj-cs"/>
              </a:rPr>
              <a:t>Diagnostic Results – Element Analysis</a:t>
            </a:r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052736"/>
            <a:ext cx="5832648" cy="58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Energy management systems Diagnostic tools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Energy </a:t>
            </a:r>
            <a:r>
              <a:rPr lang="en-AU" smtClean="0"/>
              <a:t>Management Systems </a:t>
            </a:r>
            <a:r>
              <a:rPr lang="en-AU" dirty="0" smtClean="0"/>
              <a:t>ISO50000 audit</a:t>
            </a:r>
          </a:p>
          <a:p>
            <a:r>
              <a:rPr lang="en-AU" dirty="0" smtClean="0"/>
              <a:t>BRESCU matrix</a:t>
            </a:r>
          </a:p>
          <a:p>
            <a:r>
              <a:rPr lang="en-AU" dirty="0" smtClean="0"/>
              <a:t>One2Five energy</a:t>
            </a:r>
          </a:p>
          <a:p>
            <a:r>
              <a:rPr lang="en-AU" dirty="0" smtClean="0"/>
              <a:t>NSW government energy saver energy management checklist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a systems approach to energy management?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A systems approach to energy management is an approach, which involves an integrated and consistent application of a set of key processes to ensure sustained energy savings.</a:t>
            </a:r>
          </a:p>
          <a:p>
            <a:pPr lvl="1"/>
            <a:r>
              <a:rPr lang="en-GB" dirty="0" smtClean="0"/>
              <a:t>A systematic approach to energy management focuses on </a:t>
            </a:r>
            <a:r>
              <a:rPr lang="en-GB" dirty="0" smtClean="0">
                <a:solidFill>
                  <a:srgbClr val="339933"/>
                </a:solidFill>
              </a:rPr>
              <a:t>improving</a:t>
            </a:r>
            <a:r>
              <a:rPr lang="en-GB" i="1" dirty="0" smtClean="0"/>
              <a:t> </a:t>
            </a:r>
            <a:r>
              <a:rPr lang="en-GB" dirty="0" smtClean="0"/>
              <a:t>energy performance  by integrating energy into existing  processes e.g. maintenance contracts or establishing new processes e.g. creating a new energy improvement team.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ct val="40000"/>
              </a:spcBef>
            </a:pPr>
            <a:r>
              <a:rPr lang="en-GB" dirty="0" smtClean="0"/>
              <a:t>Through the systems approach an organisation can: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Sustain waste reduction</a:t>
            </a:r>
          </a:p>
          <a:p>
            <a:pPr lvl="1"/>
            <a:r>
              <a:rPr lang="en-GB" dirty="0" smtClean="0"/>
              <a:t>Improve operations</a:t>
            </a:r>
          </a:p>
          <a:p>
            <a:pPr lvl="1"/>
            <a:r>
              <a:rPr lang="en-GB" dirty="0" smtClean="0"/>
              <a:t>Heighten awareness and change energy use practices</a:t>
            </a:r>
          </a:p>
          <a:p>
            <a:pPr lvl="1"/>
            <a:r>
              <a:rPr lang="en-GB" dirty="0" smtClean="0"/>
              <a:t>Integrate energy management into design</a:t>
            </a:r>
          </a:p>
          <a:p>
            <a:pPr lvl="1"/>
            <a:r>
              <a:rPr lang="en-GB" dirty="0" smtClean="0"/>
              <a:t>Innovate on energy sources with corresponding greenhouse improvements 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AU" dirty="0" smtClean="0"/>
              <a:t>Source: Energetics Pty Ltd 2012</a:t>
            </a:r>
            <a:endParaRPr lang="en-AU" dirty="0"/>
          </a:p>
        </p:txBody>
      </p:sp>
      <p:sp>
        <p:nvSpPr>
          <p:cNvPr id="140291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40292" name="Rectangle 1028"/>
          <p:cNvSpPr>
            <a:spLocks noChangeArrowheads="1"/>
          </p:cNvSpPr>
          <p:nvPr/>
        </p:nvSpPr>
        <p:spPr bwMode="auto">
          <a:xfrm>
            <a:off x="1600200" y="0"/>
            <a:ext cx="6130925" cy="1257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32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Building Blocks of Sustainable</a:t>
            </a:r>
          </a:p>
          <a:p>
            <a:pPr algn="ctr">
              <a:lnSpc>
                <a:spcPct val="120000"/>
              </a:lnSpc>
            </a:pPr>
            <a:r>
              <a:rPr lang="en-US" sz="32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Energy Management</a:t>
            </a:r>
            <a:endParaRPr lang="en-US" sz="2800" b="1">
              <a:solidFill>
                <a:srgbClr val="00279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2" name="Group 1029"/>
          <p:cNvGrpSpPr>
            <a:grpSpLocks/>
          </p:cNvGrpSpPr>
          <p:nvPr/>
        </p:nvGrpSpPr>
        <p:grpSpPr bwMode="auto">
          <a:xfrm>
            <a:off x="762000" y="1371600"/>
            <a:ext cx="8001000" cy="4497388"/>
            <a:chOff x="480" y="864"/>
            <a:chExt cx="5040" cy="2833"/>
          </a:xfrm>
        </p:grpSpPr>
        <p:grpSp>
          <p:nvGrpSpPr>
            <p:cNvPr id="3" name="Group 1030"/>
            <p:cNvGrpSpPr>
              <a:grpSpLocks/>
            </p:cNvGrpSpPr>
            <p:nvPr/>
          </p:nvGrpSpPr>
          <p:grpSpPr bwMode="auto">
            <a:xfrm>
              <a:off x="480" y="2893"/>
              <a:ext cx="1628" cy="792"/>
              <a:chOff x="1093" y="2989"/>
              <a:chExt cx="1214" cy="792"/>
            </a:xfrm>
          </p:grpSpPr>
          <p:sp>
            <p:nvSpPr>
              <p:cNvPr id="140295" name="Rectangle 1031"/>
              <p:cNvSpPr>
                <a:spLocks noChangeArrowheads="1"/>
              </p:cNvSpPr>
              <p:nvPr/>
            </p:nvSpPr>
            <p:spPr bwMode="auto">
              <a:xfrm>
                <a:off x="1093" y="3098"/>
                <a:ext cx="931" cy="672"/>
              </a:xfrm>
              <a:prstGeom prst="rect">
                <a:avLst/>
              </a:prstGeom>
              <a:solidFill>
                <a:srgbClr val="CF0E3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40296" name="Freeform 1032"/>
              <p:cNvSpPr>
                <a:spLocks/>
              </p:cNvSpPr>
              <p:nvPr/>
            </p:nvSpPr>
            <p:spPr bwMode="auto">
              <a:xfrm>
                <a:off x="2034" y="2991"/>
                <a:ext cx="267" cy="790"/>
              </a:xfrm>
              <a:custGeom>
                <a:avLst/>
                <a:gdLst/>
                <a:ahLst/>
                <a:cxnLst>
                  <a:cxn ang="0">
                    <a:pos x="0" y="107"/>
                  </a:cxn>
                  <a:cxn ang="0">
                    <a:pos x="0" y="789"/>
                  </a:cxn>
                  <a:cxn ang="0">
                    <a:pos x="266" y="655"/>
                  </a:cxn>
                  <a:cxn ang="0">
                    <a:pos x="266" y="0"/>
                  </a:cxn>
                  <a:cxn ang="0">
                    <a:pos x="0" y="107"/>
                  </a:cxn>
                </a:cxnLst>
                <a:rect l="0" t="0" r="r" b="b"/>
                <a:pathLst>
                  <a:path w="267" h="790">
                    <a:moveTo>
                      <a:pt x="0" y="107"/>
                    </a:moveTo>
                    <a:lnTo>
                      <a:pt x="0" y="789"/>
                    </a:lnTo>
                    <a:lnTo>
                      <a:pt x="266" y="655"/>
                    </a:lnTo>
                    <a:lnTo>
                      <a:pt x="266" y="0"/>
                    </a:lnTo>
                    <a:lnTo>
                      <a:pt x="0" y="107"/>
                    </a:lnTo>
                  </a:path>
                </a:pathLst>
              </a:custGeom>
              <a:solidFill>
                <a:srgbClr val="CF0E3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40297" name="Freeform 1033"/>
              <p:cNvSpPr>
                <a:spLocks/>
              </p:cNvSpPr>
              <p:nvPr/>
            </p:nvSpPr>
            <p:spPr bwMode="auto">
              <a:xfrm>
                <a:off x="1096" y="2989"/>
                <a:ext cx="1211" cy="110"/>
              </a:xfrm>
              <a:custGeom>
                <a:avLst/>
                <a:gdLst/>
                <a:ahLst/>
                <a:cxnLst>
                  <a:cxn ang="0">
                    <a:pos x="0" y="109"/>
                  </a:cxn>
                  <a:cxn ang="0">
                    <a:pos x="939" y="109"/>
                  </a:cxn>
                  <a:cxn ang="0">
                    <a:pos x="1210" y="0"/>
                  </a:cxn>
                  <a:cxn ang="0">
                    <a:pos x="304" y="0"/>
                  </a:cxn>
                  <a:cxn ang="0">
                    <a:pos x="0" y="109"/>
                  </a:cxn>
                </a:cxnLst>
                <a:rect l="0" t="0" r="r" b="b"/>
                <a:pathLst>
                  <a:path w="1211" h="110">
                    <a:moveTo>
                      <a:pt x="0" y="109"/>
                    </a:moveTo>
                    <a:lnTo>
                      <a:pt x="939" y="109"/>
                    </a:lnTo>
                    <a:lnTo>
                      <a:pt x="1210" y="0"/>
                    </a:lnTo>
                    <a:lnTo>
                      <a:pt x="304" y="0"/>
                    </a:lnTo>
                    <a:lnTo>
                      <a:pt x="0" y="109"/>
                    </a:lnTo>
                  </a:path>
                </a:pathLst>
              </a:custGeom>
              <a:solidFill>
                <a:srgbClr val="CF0E3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4" name="Group 1034"/>
            <p:cNvGrpSpPr>
              <a:grpSpLocks/>
            </p:cNvGrpSpPr>
            <p:nvPr/>
          </p:nvGrpSpPr>
          <p:grpSpPr bwMode="auto">
            <a:xfrm>
              <a:off x="1696" y="2844"/>
              <a:ext cx="1549" cy="853"/>
              <a:chOff x="2111" y="2940"/>
              <a:chExt cx="1373" cy="853"/>
            </a:xfrm>
          </p:grpSpPr>
          <p:sp>
            <p:nvSpPr>
              <p:cNvPr id="140299" name="Rectangle 1035"/>
              <p:cNvSpPr>
                <a:spLocks noChangeArrowheads="1"/>
              </p:cNvSpPr>
              <p:nvPr/>
            </p:nvSpPr>
            <p:spPr bwMode="auto">
              <a:xfrm>
                <a:off x="2111" y="3057"/>
                <a:ext cx="1052" cy="723"/>
              </a:xfrm>
              <a:prstGeom prst="rect">
                <a:avLst/>
              </a:prstGeom>
              <a:solidFill>
                <a:srgbClr val="00279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40300" name="Freeform 1036"/>
              <p:cNvSpPr>
                <a:spLocks/>
              </p:cNvSpPr>
              <p:nvPr/>
            </p:nvSpPr>
            <p:spPr bwMode="auto">
              <a:xfrm>
                <a:off x="3177" y="2944"/>
                <a:ext cx="304" cy="849"/>
              </a:xfrm>
              <a:custGeom>
                <a:avLst/>
                <a:gdLst/>
                <a:ahLst/>
                <a:cxnLst>
                  <a:cxn ang="0">
                    <a:pos x="0" y="114"/>
                  </a:cxn>
                  <a:cxn ang="0">
                    <a:pos x="0" y="848"/>
                  </a:cxn>
                  <a:cxn ang="0">
                    <a:pos x="303" y="704"/>
                  </a:cxn>
                  <a:cxn ang="0">
                    <a:pos x="303" y="0"/>
                  </a:cxn>
                  <a:cxn ang="0">
                    <a:pos x="0" y="114"/>
                  </a:cxn>
                </a:cxnLst>
                <a:rect l="0" t="0" r="r" b="b"/>
                <a:pathLst>
                  <a:path w="304" h="849">
                    <a:moveTo>
                      <a:pt x="0" y="114"/>
                    </a:moveTo>
                    <a:lnTo>
                      <a:pt x="0" y="848"/>
                    </a:lnTo>
                    <a:lnTo>
                      <a:pt x="303" y="704"/>
                    </a:lnTo>
                    <a:lnTo>
                      <a:pt x="303" y="0"/>
                    </a:lnTo>
                    <a:lnTo>
                      <a:pt x="0" y="114"/>
                    </a:lnTo>
                  </a:path>
                </a:pathLst>
              </a:custGeom>
              <a:solidFill>
                <a:srgbClr val="00279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40301" name="Freeform 1037"/>
              <p:cNvSpPr>
                <a:spLocks/>
              </p:cNvSpPr>
              <p:nvPr/>
            </p:nvSpPr>
            <p:spPr bwMode="auto">
              <a:xfrm>
                <a:off x="2117" y="2940"/>
                <a:ext cx="1367" cy="117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1060" y="116"/>
                  </a:cxn>
                  <a:cxn ang="0">
                    <a:pos x="1366" y="0"/>
                  </a:cxn>
                  <a:cxn ang="0">
                    <a:pos x="343" y="0"/>
                  </a:cxn>
                  <a:cxn ang="0">
                    <a:pos x="0" y="116"/>
                  </a:cxn>
                </a:cxnLst>
                <a:rect l="0" t="0" r="r" b="b"/>
                <a:pathLst>
                  <a:path w="1367" h="117">
                    <a:moveTo>
                      <a:pt x="0" y="116"/>
                    </a:moveTo>
                    <a:lnTo>
                      <a:pt x="1060" y="116"/>
                    </a:lnTo>
                    <a:lnTo>
                      <a:pt x="1366" y="0"/>
                    </a:lnTo>
                    <a:lnTo>
                      <a:pt x="343" y="0"/>
                    </a:lnTo>
                    <a:lnTo>
                      <a:pt x="0" y="116"/>
                    </a:lnTo>
                  </a:path>
                </a:pathLst>
              </a:custGeom>
              <a:solidFill>
                <a:srgbClr val="00279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5" name="Group 1038"/>
            <p:cNvGrpSpPr>
              <a:grpSpLocks/>
            </p:cNvGrpSpPr>
            <p:nvPr/>
          </p:nvGrpSpPr>
          <p:grpSpPr bwMode="auto">
            <a:xfrm>
              <a:off x="1097" y="2201"/>
              <a:ext cx="1476" cy="792"/>
              <a:chOff x="1696" y="2297"/>
              <a:chExt cx="1308" cy="792"/>
            </a:xfrm>
          </p:grpSpPr>
          <p:sp>
            <p:nvSpPr>
              <p:cNvPr id="140303" name="Rectangle 1039"/>
              <p:cNvSpPr>
                <a:spLocks noChangeArrowheads="1"/>
              </p:cNvSpPr>
              <p:nvPr/>
            </p:nvSpPr>
            <p:spPr bwMode="auto">
              <a:xfrm>
                <a:off x="1696" y="2407"/>
                <a:ext cx="1003" cy="671"/>
              </a:xfrm>
              <a:prstGeom prst="rect">
                <a:avLst/>
              </a:prstGeom>
              <a:solidFill>
                <a:srgbClr val="00C0C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40304" name="Freeform 1040"/>
              <p:cNvSpPr>
                <a:spLocks/>
              </p:cNvSpPr>
              <p:nvPr/>
            </p:nvSpPr>
            <p:spPr bwMode="auto">
              <a:xfrm>
                <a:off x="2713" y="2301"/>
                <a:ext cx="288" cy="788"/>
              </a:xfrm>
              <a:custGeom>
                <a:avLst/>
                <a:gdLst/>
                <a:ahLst/>
                <a:cxnLst>
                  <a:cxn ang="0">
                    <a:pos x="0" y="106"/>
                  </a:cxn>
                  <a:cxn ang="0">
                    <a:pos x="0" y="787"/>
                  </a:cxn>
                  <a:cxn ang="0">
                    <a:pos x="287" y="653"/>
                  </a:cxn>
                  <a:cxn ang="0">
                    <a:pos x="287" y="0"/>
                  </a:cxn>
                  <a:cxn ang="0">
                    <a:pos x="0" y="106"/>
                  </a:cxn>
                </a:cxnLst>
                <a:rect l="0" t="0" r="r" b="b"/>
                <a:pathLst>
                  <a:path w="288" h="788">
                    <a:moveTo>
                      <a:pt x="0" y="106"/>
                    </a:moveTo>
                    <a:lnTo>
                      <a:pt x="0" y="787"/>
                    </a:lnTo>
                    <a:lnTo>
                      <a:pt x="287" y="653"/>
                    </a:lnTo>
                    <a:lnTo>
                      <a:pt x="287" y="0"/>
                    </a:lnTo>
                    <a:lnTo>
                      <a:pt x="0" y="106"/>
                    </a:lnTo>
                  </a:path>
                </a:pathLst>
              </a:custGeom>
              <a:solidFill>
                <a:srgbClr val="00606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40305" name="Freeform 1041"/>
              <p:cNvSpPr>
                <a:spLocks/>
              </p:cNvSpPr>
              <p:nvPr/>
            </p:nvSpPr>
            <p:spPr bwMode="auto">
              <a:xfrm>
                <a:off x="1699" y="2297"/>
                <a:ext cx="1305" cy="110"/>
              </a:xfrm>
              <a:custGeom>
                <a:avLst/>
                <a:gdLst/>
                <a:ahLst/>
                <a:cxnLst>
                  <a:cxn ang="0">
                    <a:pos x="0" y="109"/>
                  </a:cxn>
                  <a:cxn ang="0">
                    <a:pos x="1012" y="109"/>
                  </a:cxn>
                  <a:cxn ang="0">
                    <a:pos x="1304" y="0"/>
                  </a:cxn>
                  <a:cxn ang="0">
                    <a:pos x="328" y="0"/>
                  </a:cxn>
                  <a:cxn ang="0">
                    <a:pos x="0" y="109"/>
                  </a:cxn>
                </a:cxnLst>
                <a:rect l="0" t="0" r="r" b="b"/>
                <a:pathLst>
                  <a:path w="1305" h="110">
                    <a:moveTo>
                      <a:pt x="0" y="109"/>
                    </a:moveTo>
                    <a:lnTo>
                      <a:pt x="1012" y="109"/>
                    </a:lnTo>
                    <a:lnTo>
                      <a:pt x="1304" y="0"/>
                    </a:lnTo>
                    <a:lnTo>
                      <a:pt x="328" y="0"/>
                    </a:lnTo>
                    <a:lnTo>
                      <a:pt x="0" y="109"/>
                    </a:lnTo>
                  </a:path>
                </a:pathLst>
              </a:custGeom>
              <a:solidFill>
                <a:srgbClr val="40FFF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6" name="Group 1042"/>
            <p:cNvGrpSpPr>
              <a:grpSpLocks/>
            </p:cNvGrpSpPr>
            <p:nvPr/>
          </p:nvGrpSpPr>
          <p:grpSpPr bwMode="auto">
            <a:xfrm>
              <a:off x="2866" y="2837"/>
              <a:ext cx="1354" cy="852"/>
              <a:chOff x="3285" y="2933"/>
              <a:chExt cx="1059" cy="852"/>
            </a:xfrm>
          </p:grpSpPr>
          <p:sp>
            <p:nvSpPr>
              <p:cNvPr id="140307" name="Rectangle 1043"/>
              <p:cNvSpPr>
                <a:spLocks noChangeArrowheads="1"/>
              </p:cNvSpPr>
              <p:nvPr/>
            </p:nvSpPr>
            <p:spPr bwMode="auto">
              <a:xfrm>
                <a:off x="3285" y="3051"/>
                <a:ext cx="811" cy="724"/>
              </a:xfrm>
              <a:prstGeom prst="rect">
                <a:avLst/>
              </a:prstGeom>
              <a:solidFill>
                <a:srgbClr val="F7668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40308" name="Freeform 1044"/>
              <p:cNvSpPr>
                <a:spLocks/>
              </p:cNvSpPr>
              <p:nvPr/>
            </p:nvSpPr>
            <p:spPr bwMode="auto">
              <a:xfrm>
                <a:off x="4107" y="2937"/>
                <a:ext cx="234" cy="848"/>
              </a:xfrm>
              <a:custGeom>
                <a:avLst/>
                <a:gdLst/>
                <a:ahLst/>
                <a:cxnLst>
                  <a:cxn ang="0">
                    <a:pos x="0" y="114"/>
                  </a:cxn>
                  <a:cxn ang="0">
                    <a:pos x="0" y="847"/>
                  </a:cxn>
                  <a:cxn ang="0">
                    <a:pos x="233" y="703"/>
                  </a:cxn>
                  <a:cxn ang="0">
                    <a:pos x="233" y="0"/>
                  </a:cxn>
                  <a:cxn ang="0">
                    <a:pos x="0" y="114"/>
                  </a:cxn>
                </a:cxnLst>
                <a:rect l="0" t="0" r="r" b="b"/>
                <a:pathLst>
                  <a:path w="234" h="848">
                    <a:moveTo>
                      <a:pt x="0" y="114"/>
                    </a:moveTo>
                    <a:lnTo>
                      <a:pt x="0" y="847"/>
                    </a:lnTo>
                    <a:lnTo>
                      <a:pt x="233" y="703"/>
                    </a:lnTo>
                    <a:lnTo>
                      <a:pt x="233" y="0"/>
                    </a:lnTo>
                    <a:lnTo>
                      <a:pt x="0" y="114"/>
                    </a:lnTo>
                  </a:path>
                </a:pathLst>
              </a:custGeom>
              <a:solidFill>
                <a:srgbClr val="F7668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40309" name="Freeform 1045"/>
              <p:cNvSpPr>
                <a:spLocks/>
              </p:cNvSpPr>
              <p:nvPr/>
            </p:nvSpPr>
            <p:spPr bwMode="auto">
              <a:xfrm>
                <a:off x="3285" y="2933"/>
                <a:ext cx="1059" cy="118"/>
              </a:xfrm>
              <a:custGeom>
                <a:avLst/>
                <a:gdLst/>
                <a:ahLst/>
                <a:cxnLst>
                  <a:cxn ang="0">
                    <a:pos x="0" y="117"/>
                  </a:cxn>
                  <a:cxn ang="0">
                    <a:pos x="822" y="117"/>
                  </a:cxn>
                  <a:cxn ang="0">
                    <a:pos x="1058" y="0"/>
                  </a:cxn>
                  <a:cxn ang="0">
                    <a:pos x="266" y="0"/>
                  </a:cxn>
                  <a:cxn ang="0">
                    <a:pos x="0" y="117"/>
                  </a:cxn>
                </a:cxnLst>
                <a:rect l="0" t="0" r="r" b="b"/>
                <a:pathLst>
                  <a:path w="1059" h="118">
                    <a:moveTo>
                      <a:pt x="0" y="117"/>
                    </a:moveTo>
                    <a:lnTo>
                      <a:pt x="822" y="117"/>
                    </a:lnTo>
                    <a:lnTo>
                      <a:pt x="1058" y="0"/>
                    </a:lnTo>
                    <a:lnTo>
                      <a:pt x="266" y="0"/>
                    </a:lnTo>
                    <a:lnTo>
                      <a:pt x="0" y="117"/>
                    </a:lnTo>
                  </a:path>
                </a:pathLst>
              </a:custGeom>
              <a:solidFill>
                <a:srgbClr val="F7668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7" name="Group 1046"/>
            <p:cNvGrpSpPr>
              <a:grpSpLocks/>
            </p:cNvGrpSpPr>
            <p:nvPr/>
          </p:nvGrpSpPr>
          <p:grpSpPr bwMode="auto">
            <a:xfrm>
              <a:off x="3898" y="2832"/>
              <a:ext cx="1622" cy="853"/>
              <a:chOff x="4146" y="2928"/>
              <a:chExt cx="1438" cy="853"/>
            </a:xfrm>
          </p:grpSpPr>
          <p:sp>
            <p:nvSpPr>
              <p:cNvPr id="140311" name="Rectangle 1047"/>
              <p:cNvSpPr>
                <a:spLocks noChangeArrowheads="1"/>
              </p:cNvSpPr>
              <p:nvPr/>
            </p:nvSpPr>
            <p:spPr bwMode="auto">
              <a:xfrm>
                <a:off x="4146" y="3045"/>
                <a:ext cx="1102" cy="725"/>
              </a:xfrm>
              <a:prstGeom prst="rect">
                <a:avLst/>
              </a:prstGeom>
              <a:solidFill>
                <a:srgbClr val="FF00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40312" name="Freeform 1048"/>
              <p:cNvSpPr>
                <a:spLocks/>
              </p:cNvSpPr>
              <p:nvPr/>
            </p:nvSpPr>
            <p:spPr bwMode="auto">
              <a:xfrm>
                <a:off x="5263" y="2930"/>
                <a:ext cx="315" cy="851"/>
              </a:xfrm>
              <a:custGeom>
                <a:avLst/>
                <a:gdLst/>
                <a:ahLst/>
                <a:cxnLst>
                  <a:cxn ang="0">
                    <a:pos x="0" y="115"/>
                  </a:cxn>
                  <a:cxn ang="0">
                    <a:pos x="0" y="850"/>
                  </a:cxn>
                  <a:cxn ang="0">
                    <a:pos x="314" y="706"/>
                  </a:cxn>
                  <a:cxn ang="0">
                    <a:pos x="314" y="0"/>
                  </a:cxn>
                  <a:cxn ang="0">
                    <a:pos x="0" y="115"/>
                  </a:cxn>
                </a:cxnLst>
                <a:rect l="0" t="0" r="r" b="b"/>
                <a:pathLst>
                  <a:path w="315" h="851">
                    <a:moveTo>
                      <a:pt x="0" y="115"/>
                    </a:moveTo>
                    <a:lnTo>
                      <a:pt x="0" y="850"/>
                    </a:lnTo>
                    <a:lnTo>
                      <a:pt x="314" y="706"/>
                    </a:lnTo>
                    <a:lnTo>
                      <a:pt x="314" y="0"/>
                    </a:lnTo>
                    <a:lnTo>
                      <a:pt x="0" y="115"/>
                    </a:lnTo>
                  </a:path>
                </a:pathLst>
              </a:custGeom>
              <a:solidFill>
                <a:srgbClr val="800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40313" name="Freeform 1049"/>
              <p:cNvSpPr>
                <a:spLocks/>
              </p:cNvSpPr>
              <p:nvPr/>
            </p:nvSpPr>
            <p:spPr bwMode="auto">
              <a:xfrm>
                <a:off x="4151" y="2928"/>
                <a:ext cx="1433" cy="118"/>
              </a:xfrm>
              <a:custGeom>
                <a:avLst/>
                <a:gdLst/>
                <a:ahLst/>
                <a:cxnLst>
                  <a:cxn ang="0">
                    <a:pos x="0" y="117"/>
                  </a:cxn>
                  <a:cxn ang="0">
                    <a:pos x="1111" y="117"/>
                  </a:cxn>
                  <a:cxn ang="0">
                    <a:pos x="1432" y="0"/>
                  </a:cxn>
                  <a:cxn ang="0">
                    <a:pos x="359" y="0"/>
                  </a:cxn>
                  <a:cxn ang="0">
                    <a:pos x="0" y="117"/>
                  </a:cxn>
                </a:cxnLst>
                <a:rect l="0" t="0" r="r" b="b"/>
                <a:pathLst>
                  <a:path w="1433" h="118">
                    <a:moveTo>
                      <a:pt x="0" y="117"/>
                    </a:moveTo>
                    <a:lnTo>
                      <a:pt x="1111" y="117"/>
                    </a:lnTo>
                    <a:lnTo>
                      <a:pt x="1432" y="0"/>
                    </a:lnTo>
                    <a:lnTo>
                      <a:pt x="359" y="0"/>
                    </a:lnTo>
                    <a:lnTo>
                      <a:pt x="0" y="117"/>
                    </a:lnTo>
                  </a:path>
                </a:pathLst>
              </a:custGeom>
              <a:solidFill>
                <a:srgbClr val="FF40F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8" name="Group 1050"/>
            <p:cNvGrpSpPr>
              <a:grpSpLocks/>
            </p:cNvGrpSpPr>
            <p:nvPr/>
          </p:nvGrpSpPr>
          <p:grpSpPr bwMode="auto">
            <a:xfrm>
              <a:off x="2318" y="2156"/>
              <a:ext cx="1360" cy="829"/>
              <a:chOff x="2778" y="2252"/>
              <a:chExt cx="1205" cy="829"/>
            </a:xfrm>
          </p:grpSpPr>
          <p:sp>
            <p:nvSpPr>
              <p:cNvPr id="140315" name="Rectangle 1051"/>
              <p:cNvSpPr>
                <a:spLocks noChangeArrowheads="1"/>
              </p:cNvSpPr>
              <p:nvPr/>
            </p:nvSpPr>
            <p:spPr bwMode="auto">
              <a:xfrm>
                <a:off x="2778" y="2344"/>
                <a:ext cx="924" cy="723"/>
              </a:xfrm>
              <a:prstGeom prst="rect">
                <a:avLst/>
              </a:prstGeom>
              <a:solidFill>
                <a:srgbClr val="FF8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40316" name="Freeform 1052"/>
              <p:cNvSpPr>
                <a:spLocks/>
              </p:cNvSpPr>
              <p:nvPr/>
            </p:nvSpPr>
            <p:spPr bwMode="auto">
              <a:xfrm>
                <a:off x="3717" y="2252"/>
                <a:ext cx="263" cy="829"/>
              </a:xfrm>
              <a:custGeom>
                <a:avLst/>
                <a:gdLst/>
                <a:ahLst/>
                <a:cxnLst>
                  <a:cxn ang="0">
                    <a:pos x="0" y="94"/>
                  </a:cxn>
                  <a:cxn ang="0">
                    <a:pos x="0" y="828"/>
                  </a:cxn>
                  <a:cxn ang="0">
                    <a:pos x="262" y="704"/>
                  </a:cxn>
                  <a:cxn ang="0">
                    <a:pos x="262" y="0"/>
                  </a:cxn>
                  <a:cxn ang="0">
                    <a:pos x="0" y="94"/>
                  </a:cxn>
                </a:cxnLst>
                <a:rect l="0" t="0" r="r" b="b"/>
                <a:pathLst>
                  <a:path w="263" h="829">
                    <a:moveTo>
                      <a:pt x="0" y="94"/>
                    </a:moveTo>
                    <a:lnTo>
                      <a:pt x="0" y="828"/>
                    </a:lnTo>
                    <a:lnTo>
                      <a:pt x="262" y="704"/>
                    </a:lnTo>
                    <a:lnTo>
                      <a:pt x="262" y="0"/>
                    </a:lnTo>
                    <a:lnTo>
                      <a:pt x="0" y="94"/>
                    </a:lnTo>
                  </a:path>
                </a:pathLst>
              </a:custGeom>
              <a:solidFill>
                <a:srgbClr val="804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40317" name="Freeform 1053"/>
              <p:cNvSpPr>
                <a:spLocks/>
              </p:cNvSpPr>
              <p:nvPr/>
            </p:nvSpPr>
            <p:spPr bwMode="auto">
              <a:xfrm>
                <a:off x="2779" y="2252"/>
                <a:ext cx="1204" cy="94"/>
              </a:xfrm>
              <a:custGeom>
                <a:avLst/>
                <a:gdLst/>
                <a:ahLst/>
                <a:cxnLst>
                  <a:cxn ang="0">
                    <a:pos x="0" y="93"/>
                  </a:cxn>
                  <a:cxn ang="0">
                    <a:pos x="935" y="93"/>
                  </a:cxn>
                  <a:cxn ang="0">
                    <a:pos x="1203" y="0"/>
                  </a:cxn>
                  <a:cxn ang="0">
                    <a:pos x="301" y="0"/>
                  </a:cxn>
                  <a:cxn ang="0">
                    <a:pos x="0" y="93"/>
                  </a:cxn>
                </a:cxnLst>
                <a:rect l="0" t="0" r="r" b="b"/>
                <a:pathLst>
                  <a:path w="1204" h="94">
                    <a:moveTo>
                      <a:pt x="0" y="93"/>
                    </a:moveTo>
                    <a:lnTo>
                      <a:pt x="935" y="93"/>
                    </a:lnTo>
                    <a:lnTo>
                      <a:pt x="1203" y="0"/>
                    </a:lnTo>
                    <a:lnTo>
                      <a:pt x="301" y="0"/>
                    </a:lnTo>
                    <a:lnTo>
                      <a:pt x="0" y="93"/>
                    </a:lnTo>
                  </a:path>
                </a:pathLst>
              </a:custGeom>
              <a:solidFill>
                <a:srgbClr val="FFA04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9" name="Group 1054"/>
            <p:cNvGrpSpPr>
              <a:grpSpLocks/>
            </p:cNvGrpSpPr>
            <p:nvPr/>
          </p:nvGrpSpPr>
          <p:grpSpPr bwMode="auto">
            <a:xfrm>
              <a:off x="3456" y="2145"/>
              <a:ext cx="1540" cy="827"/>
              <a:chOff x="3787" y="2241"/>
              <a:chExt cx="1365" cy="827"/>
            </a:xfrm>
          </p:grpSpPr>
          <p:sp>
            <p:nvSpPr>
              <p:cNvPr id="140319" name="Rectangle 1055"/>
              <p:cNvSpPr>
                <a:spLocks noChangeArrowheads="1"/>
              </p:cNvSpPr>
              <p:nvPr/>
            </p:nvSpPr>
            <p:spPr bwMode="auto">
              <a:xfrm>
                <a:off x="3787" y="2333"/>
                <a:ext cx="1043" cy="722"/>
              </a:xfrm>
              <a:prstGeom prst="rect">
                <a:avLst/>
              </a:prstGeom>
              <a:solidFill>
                <a:srgbClr val="00E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40320" name="Freeform 1056"/>
              <p:cNvSpPr>
                <a:spLocks/>
              </p:cNvSpPr>
              <p:nvPr/>
            </p:nvSpPr>
            <p:spPr bwMode="auto">
              <a:xfrm>
                <a:off x="4846" y="2241"/>
                <a:ext cx="300" cy="827"/>
              </a:xfrm>
              <a:custGeom>
                <a:avLst/>
                <a:gdLst/>
                <a:ahLst/>
                <a:cxnLst>
                  <a:cxn ang="0">
                    <a:pos x="0" y="92"/>
                  </a:cxn>
                  <a:cxn ang="0">
                    <a:pos x="0" y="826"/>
                  </a:cxn>
                  <a:cxn ang="0">
                    <a:pos x="299" y="702"/>
                  </a:cxn>
                  <a:cxn ang="0">
                    <a:pos x="299" y="0"/>
                  </a:cxn>
                  <a:cxn ang="0">
                    <a:pos x="0" y="92"/>
                  </a:cxn>
                </a:cxnLst>
                <a:rect l="0" t="0" r="r" b="b"/>
                <a:pathLst>
                  <a:path w="300" h="827">
                    <a:moveTo>
                      <a:pt x="0" y="92"/>
                    </a:moveTo>
                    <a:lnTo>
                      <a:pt x="0" y="826"/>
                    </a:lnTo>
                    <a:lnTo>
                      <a:pt x="299" y="702"/>
                    </a:lnTo>
                    <a:lnTo>
                      <a:pt x="299" y="0"/>
                    </a:lnTo>
                    <a:lnTo>
                      <a:pt x="0" y="92"/>
                    </a:lnTo>
                  </a:path>
                </a:pathLst>
              </a:custGeom>
              <a:solidFill>
                <a:srgbClr val="006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40321" name="Freeform 1057"/>
              <p:cNvSpPr>
                <a:spLocks/>
              </p:cNvSpPr>
              <p:nvPr/>
            </p:nvSpPr>
            <p:spPr bwMode="auto">
              <a:xfrm>
                <a:off x="3790" y="2241"/>
                <a:ext cx="1362" cy="93"/>
              </a:xfrm>
              <a:custGeom>
                <a:avLst/>
                <a:gdLst/>
                <a:ahLst/>
                <a:cxnLst>
                  <a:cxn ang="0">
                    <a:pos x="0" y="92"/>
                  </a:cxn>
                  <a:cxn ang="0">
                    <a:pos x="1056" y="92"/>
                  </a:cxn>
                  <a:cxn ang="0">
                    <a:pos x="1361" y="0"/>
                  </a:cxn>
                  <a:cxn ang="0">
                    <a:pos x="342" y="0"/>
                  </a:cxn>
                  <a:cxn ang="0">
                    <a:pos x="0" y="92"/>
                  </a:cxn>
                </a:cxnLst>
                <a:rect l="0" t="0" r="r" b="b"/>
                <a:pathLst>
                  <a:path w="1362" h="93">
                    <a:moveTo>
                      <a:pt x="0" y="92"/>
                    </a:moveTo>
                    <a:lnTo>
                      <a:pt x="1056" y="92"/>
                    </a:lnTo>
                    <a:lnTo>
                      <a:pt x="1361" y="0"/>
                    </a:lnTo>
                    <a:lnTo>
                      <a:pt x="342" y="0"/>
                    </a:lnTo>
                    <a:lnTo>
                      <a:pt x="0" y="92"/>
                    </a:lnTo>
                  </a:path>
                </a:pathLst>
              </a:custGeom>
              <a:solidFill>
                <a:srgbClr val="80FF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10" name="Group 1058"/>
            <p:cNvGrpSpPr>
              <a:grpSpLocks/>
            </p:cNvGrpSpPr>
            <p:nvPr/>
          </p:nvGrpSpPr>
          <p:grpSpPr bwMode="auto">
            <a:xfrm>
              <a:off x="1517" y="1470"/>
              <a:ext cx="1480" cy="828"/>
              <a:chOff x="2068" y="1566"/>
              <a:chExt cx="1312" cy="828"/>
            </a:xfrm>
          </p:grpSpPr>
          <p:sp>
            <p:nvSpPr>
              <p:cNvPr id="140323" name="Rectangle 1059"/>
              <p:cNvSpPr>
                <a:spLocks noChangeArrowheads="1"/>
              </p:cNvSpPr>
              <p:nvPr/>
            </p:nvSpPr>
            <p:spPr bwMode="auto">
              <a:xfrm>
                <a:off x="2068" y="1658"/>
                <a:ext cx="1004" cy="723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40324" name="Freeform 1060"/>
              <p:cNvSpPr>
                <a:spLocks/>
              </p:cNvSpPr>
              <p:nvPr/>
            </p:nvSpPr>
            <p:spPr bwMode="auto">
              <a:xfrm>
                <a:off x="3083" y="1566"/>
                <a:ext cx="295" cy="828"/>
              </a:xfrm>
              <a:custGeom>
                <a:avLst/>
                <a:gdLst/>
                <a:ahLst/>
                <a:cxnLst>
                  <a:cxn ang="0">
                    <a:pos x="0" y="92"/>
                  </a:cxn>
                  <a:cxn ang="0">
                    <a:pos x="0" y="827"/>
                  </a:cxn>
                  <a:cxn ang="0">
                    <a:pos x="294" y="703"/>
                  </a:cxn>
                  <a:cxn ang="0">
                    <a:pos x="294" y="0"/>
                  </a:cxn>
                  <a:cxn ang="0">
                    <a:pos x="0" y="92"/>
                  </a:cxn>
                </a:cxnLst>
                <a:rect l="0" t="0" r="r" b="b"/>
                <a:pathLst>
                  <a:path w="295" h="828">
                    <a:moveTo>
                      <a:pt x="0" y="92"/>
                    </a:moveTo>
                    <a:lnTo>
                      <a:pt x="0" y="827"/>
                    </a:lnTo>
                    <a:lnTo>
                      <a:pt x="294" y="703"/>
                    </a:lnTo>
                    <a:lnTo>
                      <a:pt x="294" y="0"/>
                    </a:lnTo>
                    <a:lnTo>
                      <a:pt x="0" y="92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40325" name="Freeform 1061"/>
              <p:cNvSpPr>
                <a:spLocks/>
              </p:cNvSpPr>
              <p:nvPr/>
            </p:nvSpPr>
            <p:spPr bwMode="auto">
              <a:xfrm>
                <a:off x="2071" y="1566"/>
                <a:ext cx="1309" cy="93"/>
              </a:xfrm>
              <a:custGeom>
                <a:avLst/>
                <a:gdLst/>
                <a:ahLst/>
                <a:cxnLst>
                  <a:cxn ang="0">
                    <a:pos x="0" y="92"/>
                  </a:cxn>
                  <a:cxn ang="0">
                    <a:pos x="1014" y="92"/>
                  </a:cxn>
                  <a:cxn ang="0">
                    <a:pos x="1308" y="0"/>
                  </a:cxn>
                  <a:cxn ang="0">
                    <a:pos x="328" y="0"/>
                  </a:cxn>
                  <a:cxn ang="0">
                    <a:pos x="0" y="92"/>
                  </a:cxn>
                </a:cxnLst>
                <a:rect l="0" t="0" r="r" b="b"/>
                <a:pathLst>
                  <a:path w="1309" h="93">
                    <a:moveTo>
                      <a:pt x="0" y="92"/>
                    </a:moveTo>
                    <a:lnTo>
                      <a:pt x="1014" y="92"/>
                    </a:lnTo>
                    <a:lnTo>
                      <a:pt x="1308" y="0"/>
                    </a:lnTo>
                    <a:lnTo>
                      <a:pt x="328" y="0"/>
                    </a:lnTo>
                    <a:lnTo>
                      <a:pt x="0" y="92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140326" name="Rectangle 1062"/>
            <p:cNvSpPr>
              <a:spLocks noChangeArrowheads="1"/>
            </p:cNvSpPr>
            <p:nvPr/>
          </p:nvSpPr>
          <p:spPr bwMode="auto">
            <a:xfrm>
              <a:off x="615" y="3151"/>
              <a:ext cx="843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14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LEADERSHIP</a:t>
              </a:r>
            </a:p>
          </p:txBody>
        </p:sp>
        <p:sp>
          <p:nvSpPr>
            <p:cNvPr id="140327" name="Rectangle 1063"/>
            <p:cNvSpPr>
              <a:spLocks noChangeArrowheads="1"/>
            </p:cNvSpPr>
            <p:nvPr/>
          </p:nvSpPr>
          <p:spPr bwMode="auto">
            <a:xfrm>
              <a:off x="1745" y="3152"/>
              <a:ext cx="1135" cy="4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14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UNDERSTANDING/</a:t>
              </a:r>
            </a:p>
            <a:p>
              <a:pPr algn="ctr"/>
              <a:r>
                <a:rPr lang="en-US" sz="14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BENCHMARKING</a:t>
              </a:r>
            </a:p>
          </p:txBody>
        </p:sp>
        <p:sp>
          <p:nvSpPr>
            <p:cNvPr id="140328" name="Rectangle 1064"/>
            <p:cNvSpPr>
              <a:spLocks noChangeArrowheads="1"/>
            </p:cNvSpPr>
            <p:nvPr/>
          </p:nvSpPr>
          <p:spPr bwMode="auto">
            <a:xfrm>
              <a:off x="2931" y="3152"/>
              <a:ext cx="938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14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PLANNING </a:t>
              </a:r>
            </a:p>
            <a:p>
              <a:pPr algn="ctr" eaLnBrk="1" hangingPunct="1"/>
              <a:endParaRPr lang="en-US" sz="1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0329" name="Rectangle 1065"/>
            <p:cNvSpPr>
              <a:spLocks noChangeArrowheads="1"/>
            </p:cNvSpPr>
            <p:nvPr/>
          </p:nvSpPr>
          <p:spPr bwMode="auto">
            <a:xfrm>
              <a:off x="3885" y="3152"/>
              <a:ext cx="1378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14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PEOPLE</a:t>
              </a:r>
            </a:p>
          </p:txBody>
        </p:sp>
        <p:sp>
          <p:nvSpPr>
            <p:cNvPr id="140330" name="Rectangle 1066"/>
            <p:cNvSpPr>
              <a:spLocks noChangeArrowheads="1"/>
            </p:cNvSpPr>
            <p:nvPr/>
          </p:nvSpPr>
          <p:spPr bwMode="auto">
            <a:xfrm>
              <a:off x="1124" y="2419"/>
              <a:ext cx="1086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FINANCIAL</a:t>
              </a:r>
            </a:p>
            <a:p>
              <a:pPr algn="ctr"/>
              <a:r>
                <a:rPr lang="en-US" sz="1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MANAGEMENT</a:t>
              </a:r>
            </a:p>
          </p:txBody>
        </p:sp>
        <p:sp>
          <p:nvSpPr>
            <p:cNvPr id="140331" name="Rectangle 1067"/>
            <p:cNvSpPr>
              <a:spLocks noChangeArrowheads="1"/>
            </p:cNvSpPr>
            <p:nvPr/>
          </p:nvSpPr>
          <p:spPr bwMode="auto">
            <a:xfrm>
              <a:off x="2266" y="2373"/>
              <a:ext cx="1167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SUPPLY</a:t>
              </a:r>
            </a:p>
            <a:p>
              <a:pPr algn="ctr"/>
              <a:r>
                <a:rPr lang="en-US" sz="1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MANAGEMENT</a:t>
              </a:r>
            </a:p>
          </p:txBody>
        </p:sp>
        <p:sp>
          <p:nvSpPr>
            <p:cNvPr id="140332" name="Rectangle 1068"/>
            <p:cNvSpPr>
              <a:spLocks noChangeArrowheads="1"/>
            </p:cNvSpPr>
            <p:nvPr/>
          </p:nvSpPr>
          <p:spPr bwMode="auto">
            <a:xfrm>
              <a:off x="3516" y="2373"/>
              <a:ext cx="1070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OPERATIONS &amp;</a:t>
              </a:r>
            </a:p>
            <a:p>
              <a:pPr algn="ctr"/>
              <a:r>
                <a:rPr lang="en-US" sz="1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MAINTENANCE</a:t>
              </a:r>
            </a:p>
          </p:txBody>
        </p:sp>
        <p:sp>
          <p:nvSpPr>
            <p:cNvPr id="140333" name="Rectangle 1069"/>
            <p:cNvSpPr>
              <a:spLocks noChangeArrowheads="1"/>
            </p:cNvSpPr>
            <p:nvPr/>
          </p:nvSpPr>
          <p:spPr bwMode="auto">
            <a:xfrm>
              <a:off x="1530" y="1676"/>
              <a:ext cx="114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PLANT &amp; </a:t>
              </a:r>
            </a:p>
            <a:p>
              <a:pPr algn="ctr"/>
              <a:r>
                <a:rPr lang="en-US" sz="1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EQUIPMENT</a:t>
              </a:r>
            </a:p>
          </p:txBody>
        </p:sp>
        <p:grpSp>
          <p:nvGrpSpPr>
            <p:cNvPr id="11" name="Group 1070"/>
            <p:cNvGrpSpPr>
              <a:grpSpLocks/>
            </p:cNvGrpSpPr>
            <p:nvPr/>
          </p:nvGrpSpPr>
          <p:grpSpPr bwMode="auto">
            <a:xfrm>
              <a:off x="2790" y="1459"/>
              <a:ext cx="1580" cy="828"/>
              <a:chOff x="3196" y="1555"/>
              <a:chExt cx="1401" cy="828"/>
            </a:xfrm>
          </p:grpSpPr>
          <p:sp>
            <p:nvSpPr>
              <p:cNvPr id="140335" name="Rectangle 1071"/>
              <p:cNvSpPr>
                <a:spLocks noChangeArrowheads="1"/>
              </p:cNvSpPr>
              <p:nvPr/>
            </p:nvSpPr>
            <p:spPr bwMode="auto">
              <a:xfrm>
                <a:off x="3196" y="1647"/>
                <a:ext cx="1073" cy="722"/>
              </a:xfrm>
              <a:prstGeom prst="rect">
                <a:avLst/>
              </a:prstGeom>
              <a:solidFill>
                <a:srgbClr val="00279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40336" name="Freeform 1072"/>
              <p:cNvSpPr>
                <a:spLocks/>
              </p:cNvSpPr>
              <p:nvPr/>
            </p:nvSpPr>
            <p:spPr bwMode="auto">
              <a:xfrm>
                <a:off x="4283" y="1555"/>
                <a:ext cx="308" cy="828"/>
              </a:xfrm>
              <a:custGeom>
                <a:avLst/>
                <a:gdLst/>
                <a:ahLst/>
                <a:cxnLst>
                  <a:cxn ang="0">
                    <a:pos x="0" y="92"/>
                  </a:cxn>
                  <a:cxn ang="0">
                    <a:pos x="0" y="827"/>
                  </a:cxn>
                  <a:cxn ang="0">
                    <a:pos x="307" y="703"/>
                  </a:cxn>
                  <a:cxn ang="0">
                    <a:pos x="307" y="0"/>
                  </a:cxn>
                  <a:cxn ang="0">
                    <a:pos x="0" y="92"/>
                  </a:cxn>
                </a:cxnLst>
                <a:rect l="0" t="0" r="r" b="b"/>
                <a:pathLst>
                  <a:path w="308" h="828">
                    <a:moveTo>
                      <a:pt x="0" y="92"/>
                    </a:moveTo>
                    <a:lnTo>
                      <a:pt x="0" y="827"/>
                    </a:lnTo>
                    <a:lnTo>
                      <a:pt x="307" y="703"/>
                    </a:lnTo>
                    <a:lnTo>
                      <a:pt x="307" y="0"/>
                    </a:lnTo>
                    <a:lnTo>
                      <a:pt x="0" y="92"/>
                    </a:lnTo>
                  </a:path>
                </a:pathLst>
              </a:custGeom>
              <a:solidFill>
                <a:srgbClr val="00279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40337" name="Freeform 1073"/>
              <p:cNvSpPr>
                <a:spLocks/>
              </p:cNvSpPr>
              <p:nvPr/>
            </p:nvSpPr>
            <p:spPr bwMode="auto">
              <a:xfrm>
                <a:off x="3198" y="1555"/>
                <a:ext cx="1399" cy="93"/>
              </a:xfrm>
              <a:custGeom>
                <a:avLst/>
                <a:gdLst/>
                <a:ahLst/>
                <a:cxnLst>
                  <a:cxn ang="0">
                    <a:pos x="0" y="92"/>
                  </a:cxn>
                  <a:cxn ang="0">
                    <a:pos x="1084" y="92"/>
                  </a:cxn>
                  <a:cxn ang="0">
                    <a:pos x="1398" y="0"/>
                  </a:cxn>
                  <a:cxn ang="0">
                    <a:pos x="351" y="0"/>
                  </a:cxn>
                  <a:cxn ang="0">
                    <a:pos x="0" y="92"/>
                  </a:cxn>
                </a:cxnLst>
                <a:rect l="0" t="0" r="r" b="b"/>
                <a:pathLst>
                  <a:path w="1399" h="93">
                    <a:moveTo>
                      <a:pt x="0" y="92"/>
                    </a:moveTo>
                    <a:lnTo>
                      <a:pt x="1084" y="92"/>
                    </a:lnTo>
                    <a:lnTo>
                      <a:pt x="1398" y="0"/>
                    </a:lnTo>
                    <a:lnTo>
                      <a:pt x="351" y="0"/>
                    </a:lnTo>
                    <a:lnTo>
                      <a:pt x="0" y="92"/>
                    </a:lnTo>
                  </a:path>
                </a:pathLst>
              </a:custGeom>
              <a:solidFill>
                <a:srgbClr val="00279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12" name="Group 1074"/>
            <p:cNvGrpSpPr>
              <a:grpSpLocks/>
            </p:cNvGrpSpPr>
            <p:nvPr/>
          </p:nvGrpSpPr>
          <p:grpSpPr bwMode="auto">
            <a:xfrm>
              <a:off x="2276" y="864"/>
              <a:ext cx="1369" cy="737"/>
              <a:chOff x="2741" y="960"/>
              <a:chExt cx="1213" cy="737"/>
            </a:xfrm>
          </p:grpSpPr>
          <p:sp>
            <p:nvSpPr>
              <p:cNvPr id="140339" name="Rectangle 1075"/>
              <p:cNvSpPr>
                <a:spLocks noChangeArrowheads="1"/>
              </p:cNvSpPr>
              <p:nvPr/>
            </p:nvSpPr>
            <p:spPr bwMode="auto">
              <a:xfrm>
                <a:off x="2741" y="1013"/>
                <a:ext cx="931" cy="673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40340" name="Freeform 1076"/>
              <p:cNvSpPr>
                <a:spLocks/>
              </p:cNvSpPr>
              <p:nvPr/>
            </p:nvSpPr>
            <p:spPr bwMode="auto">
              <a:xfrm>
                <a:off x="3684" y="960"/>
                <a:ext cx="269" cy="737"/>
              </a:xfrm>
              <a:custGeom>
                <a:avLst/>
                <a:gdLst/>
                <a:ahLst/>
                <a:cxnLst>
                  <a:cxn ang="0">
                    <a:pos x="0" y="54"/>
                  </a:cxn>
                  <a:cxn ang="0">
                    <a:pos x="0" y="736"/>
                  </a:cxn>
                  <a:cxn ang="0">
                    <a:pos x="268" y="646"/>
                  </a:cxn>
                  <a:cxn ang="0">
                    <a:pos x="268" y="0"/>
                  </a:cxn>
                  <a:cxn ang="0">
                    <a:pos x="0" y="54"/>
                  </a:cxn>
                </a:cxnLst>
                <a:rect l="0" t="0" r="r" b="b"/>
                <a:pathLst>
                  <a:path w="269" h="737">
                    <a:moveTo>
                      <a:pt x="0" y="54"/>
                    </a:moveTo>
                    <a:lnTo>
                      <a:pt x="0" y="736"/>
                    </a:lnTo>
                    <a:lnTo>
                      <a:pt x="268" y="646"/>
                    </a:lnTo>
                    <a:lnTo>
                      <a:pt x="268" y="0"/>
                    </a:lnTo>
                    <a:lnTo>
                      <a:pt x="0" y="54"/>
                    </a:lnTo>
                  </a:path>
                </a:pathLst>
              </a:custGeom>
              <a:solidFill>
                <a:srgbClr val="C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40341" name="Freeform 1077"/>
              <p:cNvSpPr>
                <a:spLocks/>
              </p:cNvSpPr>
              <p:nvPr/>
            </p:nvSpPr>
            <p:spPr bwMode="auto">
              <a:xfrm>
                <a:off x="2745" y="960"/>
                <a:ext cx="1209" cy="55"/>
              </a:xfrm>
              <a:custGeom>
                <a:avLst/>
                <a:gdLst/>
                <a:ahLst/>
                <a:cxnLst>
                  <a:cxn ang="0">
                    <a:pos x="0" y="54"/>
                  </a:cxn>
                  <a:cxn ang="0">
                    <a:pos x="940" y="54"/>
                  </a:cxn>
                  <a:cxn ang="0">
                    <a:pos x="1208" y="0"/>
                  </a:cxn>
                  <a:cxn ang="0">
                    <a:pos x="295" y="0"/>
                  </a:cxn>
                  <a:cxn ang="0">
                    <a:pos x="0" y="54"/>
                  </a:cxn>
                </a:cxnLst>
                <a:rect l="0" t="0" r="r" b="b"/>
                <a:pathLst>
                  <a:path w="1209" h="55">
                    <a:moveTo>
                      <a:pt x="0" y="54"/>
                    </a:moveTo>
                    <a:lnTo>
                      <a:pt x="940" y="54"/>
                    </a:lnTo>
                    <a:lnTo>
                      <a:pt x="1208" y="0"/>
                    </a:lnTo>
                    <a:lnTo>
                      <a:pt x="295" y="0"/>
                    </a:lnTo>
                    <a:lnTo>
                      <a:pt x="0" y="54"/>
                    </a:lnTo>
                  </a:path>
                </a:pathLst>
              </a:custGeom>
              <a:solidFill>
                <a:srgbClr val="FF404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140342" name="Rectangle 1078"/>
            <p:cNvSpPr>
              <a:spLocks noChangeArrowheads="1"/>
            </p:cNvSpPr>
            <p:nvPr/>
          </p:nvSpPr>
          <p:spPr bwMode="auto">
            <a:xfrm>
              <a:off x="2839" y="1665"/>
              <a:ext cx="1159" cy="4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14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MEASURING, </a:t>
              </a:r>
            </a:p>
            <a:p>
              <a:pPr algn="ctr"/>
              <a:r>
                <a:rPr lang="en-US" sz="14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REPORTING  &amp; </a:t>
              </a:r>
            </a:p>
            <a:p>
              <a:pPr algn="ctr"/>
              <a:r>
                <a:rPr lang="en-US" sz="14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FEEDBACK</a:t>
              </a:r>
            </a:p>
          </p:txBody>
        </p:sp>
        <p:sp>
          <p:nvSpPr>
            <p:cNvPr id="140343" name="Rectangle 1079"/>
            <p:cNvSpPr>
              <a:spLocks noChangeArrowheads="1"/>
            </p:cNvSpPr>
            <p:nvPr/>
          </p:nvSpPr>
          <p:spPr bwMode="auto">
            <a:xfrm>
              <a:off x="2249" y="1068"/>
              <a:ext cx="11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14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ACHIEVEMENT</a:t>
              </a:r>
            </a:p>
          </p:txBody>
        </p: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  <a:ln/>
        </p:spPr>
        <p:txBody>
          <a:bodyPr/>
          <a:lstStyle/>
          <a:p>
            <a:r>
              <a:rPr lang="en-US" sz="2800" b="1">
                <a:solidFill>
                  <a:srgbClr val="003399"/>
                </a:solidFill>
                <a:latin typeface="Copperplate Gothic Light" pitchFamily="34" charset="0"/>
              </a:rPr>
              <a:t>Tackling Energy Management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 l="1659" r="8292" b="2008"/>
          <a:stretch>
            <a:fillRect/>
          </a:stretch>
        </p:blipFill>
        <p:spPr bwMode="auto">
          <a:xfrm>
            <a:off x="152400" y="1739900"/>
            <a:ext cx="3859213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 cstate="print"/>
          <a:srcRect r="10797"/>
          <a:stretch>
            <a:fillRect/>
          </a:stretch>
        </p:blipFill>
        <p:spPr bwMode="auto">
          <a:xfrm>
            <a:off x="4876800" y="1739900"/>
            <a:ext cx="3592513" cy="328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65163" y="1270000"/>
            <a:ext cx="300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Arial" pitchFamily="34" charset="0"/>
              </a:rPr>
              <a:t>Traditional Approach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906225" y="1270000"/>
            <a:ext cx="21083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</a:rPr>
              <a:t>Systems </a:t>
            </a:r>
            <a:r>
              <a:rPr lang="en-US" dirty="0">
                <a:latin typeface="Arial" pitchFamily="34" charset="0"/>
              </a:rPr>
              <a:t>Approach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962400" y="1268413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Arial" pitchFamily="34" charset="0"/>
              </a:rPr>
              <a:t>“VS”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457200" y="5010150"/>
            <a:ext cx="388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600" dirty="0">
                <a:latin typeface="Arial" pitchFamily="34" charset="0"/>
              </a:rPr>
              <a:t>Tactical, Project Basis</a:t>
            </a:r>
          </a:p>
          <a:p>
            <a:pPr>
              <a:buFontTx/>
              <a:buChar char="•"/>
            </a:pPr>
            <a:r>
              <a:rPr lang="en-US" sz="1600" dirty="0">
                <a:latin typeface="Arial" pitchFamily="34" charset="0"/>
              </a:rPr>
              <a:t>No context of ongoing </a:t>
            </a:r>
            <a:r>
              <a:rPr lang="en-US" sz="1600" dirty="0" smtClean="0">
                <a:latin typeface="Arial" pitchFamily="34" charset="0"/>
              </a:rPr>
              <a:t>reporting</a:t>
            </a:r>
            <a:endParaRPr lang="en-US" sz="1600" dirty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600" dirty="0">
                <a:latin typeface="Arial" pitchFamily="34" charset="0"/>
              </a:rPr>
              <a:t>No Long-term Sustainability</a:t>
            </a:r>
          </a:p>
          <a:p>
            <a:pPr>
              <a:buFontTx/>
              <a:buChar char="•"/>
            </a:pPr>
            <a:r>
              <a:rPr lang="en-US" sz="1600" dirty="0" smtClean="0">
                <a:latin typeface="Arial" pitchFamily="34" charset="0"/>
              </a:rPr>
              <a:t>Authority to act unclear</a:t>
            </a:r>
            <a:endParaRPr lang="en-US" sz="1600" dirty="0">
              <a:latin typeface="Arial" pitchFamily="34" charset="0"/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181600" y="5010150"/>
            <a:ext cx="38862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600">
                <a:latin typeface="Arial" pitchFamily="34" charset="0"/>
              </a:rPr>
              <a:t>Strategic, Program Basis</a:t>
            </a:r>
          </a:p>
          <a:p>
            <a:pPr>
              <a:buFontTx/>
              <a:buChar char="•"/>
            </a:pPr>
            <a:r>
              <a:rPr lang="en-US" sz="1600">
                <a:latin typeface="Arial" pitchFamily="34" charset="0"/>
              </a:rPr>
              <a:t>Integrated to Business / Processes</a:t>
            </a:r>
          </a:p>
          <a:p>
            <a:pPr>
              <a:buFontTx/>
              <a:buChar char="•"/>
            </a:pPr>
            <a:r>
              <a:rPr lang="en-US" sz="1600">
                <a:latin typeface="Arial" pitchFamily="34" charset="0"/>
              </a:rPr>
              <a:t>Continuous Improvement Functions</a:t>
            </a:r>
          </a:p>
          <a:p>
            <a:pPr>
              <a:buFontTx/>
              <a:buChar char="•"/>
            </a:pPr>
            <a:r>
              <a:rPr lang="en-US" sz="1600">
                <a:latin typeface="Arial" pitchFamily="34" charset="0"/>
              </a:rPr>
              <a:t>Balanced Organizational Structure, Process, People, and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089025" y="5934075"/>
            <a:ext cx="14605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800" b="1">
                <a:solidFill>
                  <a:schemeClr val="tx2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821238" y="5856288"/>
            <a:ext cx="146050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800" b="1">
                <a:solidFill>
                  <a:schemeClr val="tx2"/>
                </a:solidFill>
                <a:latin typeface="Tahoma" pitchFamily="34" charset="0"/>
              </a:rPr>
              <a:t>5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8466138" y="5894388"/>
            <a:ext cx="292100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800" b="1">
                <a:solidFill>
                  <a:schemeClr val="tx2"/>
                </a:solidFill>
                <a:latin typeface="Tahoma" pitchFamily="34" charset="0"/>
              </a:rPr>
              <a:t>10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594225" y="6137275"/>
            <a:ext cx="64293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800" b="1">
                <a:solidFill>
                  <a:schemeClr val="tx2"/>
                </a:solidFill>
                <a:latin typeface="Tahoma" pitchFamily="34" charset="0"/>
              </a:rPr>
              <a:t>Years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15913" y="2420938"/>
            <a:ext cx="760412" cy="3468687"/>
            <a:chOff x="1060" y="952"/>
            <a:chExt cx="493" cy="2454"/>
          </a:xfrm>
        </p:grpSpPr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1060" y="3190"/>
              <a:ext cx="479" cy="2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>
                  <a:solidFill>
                    <a:schemeClr val="tx2"/>
                  </a:solidFill>
                  <a:latin typeface="Tahoma" pitchFamily="34" charset="0"/>
                </a:rPr>
                <a:t>-25%</a:t>
              </a: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1060" y="2819"/>
              <a:ext cx="479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>
                  <a:solidFill>
                    <a:schemeClr val="tx2"/>
                  </a:solidFill>
                  <a:latin typeface="Tahoma" pitchFamily="34" charset="0"/>
                </a:rPr>
                <a:t>-20%</a:t>
              </a: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060" y="2447"/>
              <a:ext cx="479" cy="2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>
                  <a:solidFill>
                    <a:schemeClr val="tx2"/>
                  </a:solidFill>
                  <a:latin typeface="Tahoma" pitchFamily="34" charset="0"/>
                </a:rPr>
                <a:t>-15%</a:t>
              </a: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1060" y="2071"/>
              <a:ext cx="479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>
                  <a:solidFill>
                    <a:schemeClr val="tx2"/>
                  </a:solidFill>
                  <a:latin typeface="Tahoma" pitchFamily="34" charset="0"/>
                </a:rPr>
                <a:t>-10%</a:t>
              </a: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1093" y="1698"/>
              <a:ext cx="374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>
                  <a:solidFill>
                    <a:schemeClr val="tx2"/>
                  </a:solidFill>
                  <a:latin typeface="Tahoma" pitchFamily="34" charset="0"/>
                </a:rPr>
                <a:t>-5%</a:t>
              </a: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116" y="1325"/>
              <a:ext cx="105" cy="2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>
                  <a:solidFill>
                    <a:schemeClr val="tx2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1116" y="952"/>
              <a:ext cx="437" cy="2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>
                  <a:solidFill>
                    <a:schemeClr val="tx2"/>
                  </a:solidFill>
                  <a:latin typeface="Tahoma" pitchFamily="34" charset="0"/>
                </a:rPr>
                <a:t>+5%</a:t>
              </a:r>
            </a:p>
          </p:txBody>
        </p:sp>
      </p:grp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304800" y="2020888"/>
            <a:ext cx="6921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Tahoma" pitchFamily="34" charset="0"/>
              </a:rPr>
              <a:t>Costs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1475656" y="2708920"/>
            <a:ext cx="5637213" cy="3308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1141413" y="2411413"/>
            <a:ext cx="7478712" cy="3417887"/>
          </a:xfrm>
          <a:prstGeom prst="rect">
            <a:avLst/>
          </a:prstGeom>
          <a:noFill/>
          <a:ln w="5080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2105025" y="5622925"/>
            <a:ext cx="3175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2273300" y="2908300"/>
            <a:ext cx="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1106488" y="5260975"/>
            <a:ext cx="1587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1106488" y="4743450"/>
            <a:ext cx="1587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>
            <a:off x="1106488" y="4170363"/>
            <a:ext cx="1587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1106488" y="3635375"/>
            <a:ext cx="15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1143000" y="3162300"/>
            <a:ext cx="74342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0268" name="Freeform 28"/>
          <p:cNvSpPr>
            <a:spLocks/>
          </p:cNvSpPr>
          <p:nvPr/>
        </p:nvSpPr>
        <p:spPr bwMode="auto">
          <a:xfrm>
            <a:off x="1141413" y="2438400"/>
            <a:ext cx="7469187" cy="1371600"/>
          </a:xfrm>
          <a:custGeom>
            <a:avLst/>
            <a:gdLst/>
            <a:ahLst/>
            <a:cxnLst>
              <a:cxn ang="0">
                <a:pos x="56" y="290"/>
              </a:cxn>
              <a:cxn ang="0">
                <a:pos x="117" y="218"/>
              </a:cxn>
              <a:cxn ang="0">
                <a:pos x="178" y="153"/>
              </a:cxn>
              <a:cxn ang="0">
                <a:pos x="239" y="97"/>
              </a:cxn>
              <a:cxn ang="0">
                <a:pos x="301" y="52"/>
              </a:cxn>
              <a:cxn ang="0">
                <a:pos x="362" y="19"/>
              </a:cxn>
              <a:cxn ang="0">
                <a:pos x="423" y="3"/>
              </a:cxn>
              <a:cxn ang="0">
                <a:pos x="485" y="2"/>
              </a:cxn>
              <a:cxn ang="0">
                <a:pos x="546" y="16"/>
              </a:cxn>
              <a:cxn ang="0">
                <a:pos x="606" y="46"/>
              </a:cxn>
              <a:cxn ang="0">
                <a:pos x="668" y="89"/>
              </a:cxn>
              <a:cxn ang="0">
                <a:pos x="728" y="144"/>
              </a:cxn>
              <a:cxn ang="0">
                <a:pos x="790" y="207"/>
              </a:cxn>
              <a:cxn ang="0">
                <a:pos x="852" y="279"/>
              </a:cxn>
              <a:cxn ang="0">
                <a:pos x="912" y="353"/>
              </a:cxn>
              <a:cxn ang="0">
                <a:pos x="974" y="429"/>
              </a:cxn>
              <a:cxn ang="0">
                <a:pos x="1035" y="501"/>
              </a:cxn>
              <a:cxn ang="0">
                <a:pos x="1096" y="566"/>
              </a:cxn>
              <a:cxn ang="0">
                <a:pos x="1158" y="622"/>
              </a:cxn>
              <a:cxn ang="0">
                <a:pos x="1218" y="667"/>
              </a:cxn>
              <a:cxn ang="0">
                <a:pos x="1280" y="700"/>
              </a:cxn>
              <a:cxn ang="0">
                <a:pos x="1341" y="716"/>
              </a:cxn>
              <a:cxn ang="0">
                <a:pos x="1402" y="717"/>
              </a:cxn>
              <a:cxn ang="0">
                <a:pos x="1464" y="703"/>
              </a:cxn>
              <a:cxn ang="0">
                <a:pos x="1524" y="673"/>
              </a:cxn>
              <a:cxn ang="0">
                <a:pos x="1586" y="631"/>
              </a:cxn>
              <a:cxn ang="0">
                <a:pos x="1648" y="575"/>
              </a:cxn>
              <a:cxn ang="0">
                <a:pos x="1708" y="512"/>
              </a:cxn>
              <a:cxn ang="0">
                <a:pos x="1770" y="440"/>
              </a:cxn>
              <a:cxn ang="0">
                <a:pos x="1830" y="366"/>
              </a:cxn>
              <a:cxn ang="0">
                <a:pos x="1891" y="290"/>
              </a:cxn>
              <a:cxn ang="0">
                <a:pos x="1953" y="218"/>
              </a:cxn>
              <a:cxn ang="0">
                <a:pos x="2014" y="153"/>
              </a:cxn>
              <a:cxn ang="0">
                <a:pos x="2075" y="97"/>
              </a:cxn>
              <a:cxn ang="0">
                <a:pos x="2137" y="52"/>
              </a:cxn>
              <a:cxn ang="0">
                <a:pos x="2198" y="19"/>
              </a:cxn>
              <a:cxn ang="0">
                <a:pos x="2259" y="3"/>
              </a:cxn>
              <a:cxn ang="0">
                <a:pos x="2320" y="2"/>
              </a:cxn>
              <a:cxn ang="0">
                <a:pos x="2382" y="16"/>
              </a:cxn>
              <a:cxn ang="0">
                <a:pos x="2443" y="46"/>
              </a:cxn>
              <a:cxn ang="0">
                <a:pos x="2503" y="89"/>
              </a:cxn>
              <a:cxn ang="0">
                <a:pos x="2565" y="144"/>
              </a:cxn>
              <a:cxn ang="0">
                <a:pos x="2626" y="207"/>
              </a:cxn>
              <a:cxn ang="0">
                <a:pos x="2687" y="279"/>
              </a:cxn>
              <a:cxn ang="0">
                <a:pos x="2749" y="353"/>
              </a:cxn>
              <a:cxn ang="0">
                <a:pos x="2810" y="429"/>
              </a:cxn>
              <a:cxn ang="0">
                <a:pos x="2871" y="501"/>
              </a:cxn>
              <a:cxn ang="0">
                <a:pos x="2933" y="566"/>
              </a:cxn>
              <a:cxn ang="0">
                <a:pos x="2994" y="622"/>
              </a:cxn>
              <a:cxn ang="0">
                <a:pos x="3055" y="667"/>
              </a:cxn>
              <a:cxn ang="0">
                <a:pos x="3115" y="700"/>
              </a:cxn>
              <a:cxn ang="0">
                <a:pos x="3177" y="716"/>
              </a:cxn>
              <a:cxn ang="0">
                <a:pos x="3238" y="717"/>
              </a:cxn>
              <a:cxn ang="0">
                <a:pos x="3299" y="703"/>
              </a:cxn>
              <a:cxn ang="0">
                <a:pos x="3361" y="673"/>
              </a:cxn>
              <a:cxn ang="0">
                <a:pos x="3422" y="631"/>
              </a:cxn>
              <a:cxn ang="0">
                <a:pos x="3483" y="575"/>
              </a:cxn>
              <a:cxn ang="0">
                <a:pos x="3545" y="512"/>
              </a:cxn>
              <a:cxn ang="0">
                <a:pos x="3606" y="440"/>
              </a:cxn>
              <a:cxn ang="0">
                <a:pos x="3667" y="366"/>
              </a:cxn>
            </a:cxnLst>
            <a:rect l="0" t="0" r="r" b="b"/>
            <a:pathLst>
              <a:path w="3673" h="720">
                <a:moveTo>
                  <a:pt x="0" y="360"/>
                </a:moveTo>
                <a:lnTo>
                  <a:pt x="6" y="353"/>
                </a:lnTo>
                <a:lnTo>
                  <a:pt x="10" y="348"/>
                </a:lnTo>
                <a:lnTo>
                  <a:pt x="15" y="340"/>
                </a:lnTo>
                <a:lnTo>
                  <a:pt x="20" y="335"/>
                </a:lnTo>
                <a:lnTo>
                  <a:pt x="26" y="328"/>
                </a:lnTo>
                <a:lnTo>
                  <a:pt x="31" y="323"/>
                </a:lnTo>
                <a:lnTo>
                  <a:pt x="37" y="315"/>
                </a:lnTo>
                <a:lnTo>
                  <a:pt x="40" y="310"/>
                </a:lnTo>
                <a:lnTo>
                  <a:pt x="45" y="303"/>
                </a:lnTo>
                <a:lnTo>
                  <a:pt x="51" y="298"/>
                </a:lnTo>
                <a:lnTo>
                  <a:pt x="56" y="290"/>
                </a:lnTo>
                <a:lnTo>
                  <a:pt x="62" y="285"/>
                </a:lnTo>
                <a:lnTo>
                  <a:pt x="66" y="279"/>
                </a:lnTo>
                <a:lnTo>
                  <a:pt x="71" y="273"/>
                </a:lnTo>
                <a:lnTo>
                  <a:pt x="77" y="267"/>
                </a:lnTo>
                <a:lnTo>
                  <a:pt x="82" y="260"/>
                </a:lnTo>
                <a:lnTo>
                  <a:pt x="87" y="254"/>
                </a:lnTo>
                <a:lnTo>
                  <a:pt x="92" y="249"/>
                </a:lnTo>
                <a:lnTo>
                  <a:pt x="97" y="242"/>
                </a:lnTo>
                <a:lnTo>
                  <a:pt x="102" y="237"/>
                </a:lnTo>
                <a:lnTo>
                  <a:pt x="107" y="230"/>
                </a:lnTo>
                <a:lnTo>
                  <a:pt x="113" y="225"/>
                </a:lnTo>
                <a:lnTo>
                  <a:pt x="117" y="218"/>
                </a:lnTo>
                <a:lnTo>
                  <a:pt x="122" y="213"/>
                </a:lnTo>
                <a:lnTo>
                  <a:pt x="127" y="207"/>
                </a:lnTo>
                <a:lnTo>
                  <a:pt x="133" y="202"/>
                </a:lnTo>
                <a:lnTo>
                  <a:pt x="138" y="196"/>
                </a:lnTo>
                <a:lnTo>
                  <a:pt x="144" y="191"/>
                </a:lnTo>
                <a:lnTo>
                  <a:pt x="147" y="185"/>
                </a:lnTo>
                <a:lnTo>
                  <a:pt x="152" y="180"/>
                </a:lnTo>
                <a:lnTo>
                  <a:pt x="158" y="174"/>
                </a:lnTo>
                <a:lnTo>
                  <a:pt x="162" y="169"/>
                </a:lnTo>
                <a:lnTo>
                  <a:pt x="169" y="163"/>
                </a:lnTo>
                <a:lnTo>
                  <a:pt x="174" y="159"/>
                </a:lnTo>
                <a:lnTo>
                  <a:pt x="178" y="153"/>
                </a:lnTo>
                <a:lnTo>
                  <a:pt x="184" y="148"/>
                </a:lnTo>
                <a:lnTo>
                  <a:pt x="189" y="144"/>
                </a:lnTo>
                <a:lnTo>
                  <a:pt x="194" y="138"/>
                </a:lnTo>
                <a:lnTo>
                  <a:pt x="198" y="133"/>
                </a:lnTo>
                <a:lnTo>
                  <a:pt x="203" y="128"/>
                </a:lnTo>
                <a:lnTo>
                  <a:pt x="210" y="124"/>
                </a:lnTo>
                <a:lnTo>
                  <a:pt x="215" y="119"/>
                </a:lnTo>
                <a:lnTo>
                  <a:pt x="221" y="114"/>
                </a:lnTo>
                <a:lnTo>
                  <a:pt x="225" y="109"/>
                </a:lnTo>
                <a:lnTo>
                  <a:pt x="229" y="105"/>
                </a:lnTo>
                <a:lnTo>
                  <a:pt x="234" y="101"/>
                </a:lnTo>
                <a:lnTo>
                  <a:pt x="239" y="97"/>
                </a:lnTo>
                <a:lnTo>
                  <a:pt x="245" y="93"/>
                </a:lnTo>
                <a:lnTo>
                  <a:pt x="250" y="89"/>
                </a:lnTo>
                <a:lnTo>
                  <a:pt x="255" y="84"/>
                </a:lnTo>
                <a:lnTo>
                  <a:pt x="260" y="80"/>
                </a:lnTo>
                <a:lnTo>
                  <a:pt x="266" y="77"/>
                </a:lnTo>
                <a:lnTo>
                  <a:pt x="270" y="72"/>
                </a:lnTo>
                <a:lnTo>
                  <a:pt x="276" y="69"/>
                </a:lnTo>
                <a:lnTo>
                  <a:pt x="280" y="65"/>
                </a:lnTo>
                <a:lnTo>
                  <a:pt x="285" y="61"/>
                </a:lnTo>
                <a:lnTo>
                  <a:pt x="291" y="58"/>
                </a:lnTo>
                <a:lnTo>
                  <a:pt x="296" y="55"/>
                </a:lnTo>
                <a:lnTo>
                  <a:pt x="301" y="52"/>
                </a:lnTo>
                <a:lnTo>
                  <a:pt x="306" y="48"/>
                </a:lnTo>
                <a:lnTo>
                  <a:pt x="311" y="46"/>
                </a:lnTo>
                <a:lnTo>
                  <a:pt x="316" y="41"/>
                </a:lnTo>
                <a:lnTo>
                  <a:pt x="321" y="39"/>
                </a:lnTo>
                <a:lnTo>
                  <a:pt x="327" y="36"/>
                </a:lnTo>
                <a:lnTo>
                  <a:pt x="330" y="33"/>
                </a:lnTo>
                <a:lnTo>
                  <a:pt x="336" y="30"/>
                </a:lnTo>
                <a:lnTo>
                  <a:pt x="342" y="29"/>
                </a:lnTo>
                <a:lnTo>
                  <a:pt x="346" y="27"/>
                </a:lnTo>
                <a:lnTo>
                  <a:pt x="352" y="23"/>
                </a:lnTo>
                <a:lnTo>
                  <a:pt x="356" y="22"/>
                </a:lnTo>
                <a:lnTo>
                  <a:pt x="362" y="19"/>
                </a:lnTo>
                <a:lnTo>
                  <a:pt x="367" y="18"/>
                </a:lnTo>
                <a:lnTo>
                  <a:pt x="373" y="16"/>
                </a:lnTo>
                <a:lnTo>
                  <a:pt x="378" y="14"/>
                </a:lnTo>
                <a:lnTo>
                  <a:pt x="383" y="13"/>
                </a:lnTo>
                <a:lnTo>
                  <a:pt x="387" y="11"/>
                </a:lnTo>
                <a:lnTo>
                  <a:pt x="392" y="9"/>
                </a:lnTo>
                <a:lnTo>
                  <a:pt x="398" y="8"/>
                </a:lnTo>
                <a:lnTo>
                  <a:pt x="403" y="7"/>
                </a:lnTo>
                <a:lnTo>
                  <a:pt x="409" y="6"/>
                </a:lnTo>
                <a:lnTo>
                  <a:pt x="413" y="4"/>
                </a:lnTo>
                <a:lnTo>
                  <a:pt x="418" y="4"/>
                </a:lnTo>
                <a:lnTo>
                  <a:pt x="423" y="3"/>
                </a:lnTo>
                <a:lnTo>
                  <a:pt x="428" y="2"/>
                </a:lnTo>
                <a:lnTo>
                  <a:pt x="434" y="2"/>
                </a:lnTo>
                <a:lnTo>
                  <a:pt x="438" y="2"/>
                </a:lnTo>
                <a:lnTo>
                  <a:pt x="444" y="0"/>
                </a:lnTo>
                <a:lnTo>
                  <a:pt x="450" y="0"/>
                </a:lnTo>
                <a:lnTo>
                  <a:pt x="454" y="0"/>
                </a:lnTo>
                <a:lnTo>
                  <a:pt x="460" y="0"/>
                </a:lnTo>
                <a:lnTo>
                  <a:pt x="463" y="0"/>
                </a:lnTo>
                <a:lnTo>
                  <a:pt x="469" y="0"/>
                </a:lnTo>
                <a:lnTo>
                  <a:pt x="474" y="0"/>
                </a:lnTo>
                <a:lnTo>
                  <a:pt x="480" y="2"/>
                </a:lnTo>
                <a:lnTo>
                  <a:pt x="485" y="2"/>
                </a:lnTo>
                <a:lnTo>
                  <a:pt x="489" y="2"/>
                </a:lnTo>
                <a:lnTo>
                  <a:pt x="495" y="3"/>
                </a:lnTo>
                <a:lnTo>
                  <a:pt x="499" y="4"/>
                </a:lnTo>
                <a:lnTo>
                  <a:pt x="505" y="4"/>
                </a:lnTo>
                <a:lnTo>
                  <a:pt x="510" y="6"/>
                </a:lnTo>
                <a:lnTo>
                  <a:pt x="516" y="7"/>
                </a:lnTo>
                <a:lnTo>
                  <a:pt x="520" y="8"/>
                </a:lnTo>
                <a:lnTo>
                  <a:pt x="525" y="9"/>
                </a:lnTo>
                <a:lnTo>
                  <a:pt x="530" y="11"/>
                </a:lnTo>
                <a:lnTo>
                  <a:pt x="535" y="13"/>
                </a:lnTo>
                <a:lnTo>
                  <a:pt x="542" y="14"/>
                </a:lnTo>
                <a:lnTo>
                  <a:pt x="546" y="16"/>
                </a:lnTo>
                <a:lnTo>
                  <a:pt x="551" y="18"/>
                </a:lnTo>
                <a:lnTo>
                  <a:pt x="557" y="19"/>
                </a:lnTo>
                <a:lnTo>
                  <a:pt x="561" y="22"/>
                </a:lnTo>
                <a:lnTo>
                  <a:pt x="567" y="23"/>
                </a:lnTo>
                <a:lnTo>
                  <a:pt x="570" y="27"/>
                </a:lnTo>
                <a:lnTo>
                  <a:pt x="575" y="29"/>
                </a:lnTo>
                <a:lnTo>
                  <a:pt x="582" y="30"/>
                </a:lnTo>
                <a:lnTo>
                  <a:pt x="587" y="33"/>
                </a:lnTo>
                <a:lnTo>
                  <a:pt x="593" y="36"/>
                </a:lnTo>
                <a:lnTo>
                  <a:pt x="596" y="39"/>
                </a:lnTo>
                <a:lnTo>
                  <a:pt x="602" y="41"/>
                </a:lnTo>
                <a:lnTo>
                  <a:pt x="606" y="46"/>
                </a:lnTo>
                <a:lnTo>
                  <a:pt x="612" y="48"/>
                </a:lnTo>
                <a:lnTo>
                  <a:pt x="618" y="52"/>
                </a:lnTo>
                <a:lnTo>
                  <a:pt x="621" y="55"/>
                </a:lnTo>
                <a:lnTo>
                  <a:pt x="628" y="58"/>
                </a:lnTo>
                <a:lnTo>
                  <a:pt x="633" y="61"/>
                </a:lnTo>
                <a:lnTo>
                  <a:pt x="638" y="65"/>
                </a:lnTo>
                <a:lnTo>
                  <a:pt x="643" y="69"/>
                </a:lnTo>
                <a:lnTo>
                  <a:pt x="647" y="72"/>
                </a:lnTo>
                <a:lnTo>
                  <a:pt x="652" y="77"/>
                </a:lnTo>
                <a:lnTo>
                  <a:pt x="657" y="80"/>
                </a:lnTo>
                <a:lnTo>
                  <a:pt x="663" y="84"/>
                </a:lnTo>
                <a:lnTo>
                  <a:pt x="668" y="89"/>
                </a:lnTo>
                <a:lnTo>
                  <a:pt x="674" y="93"/>
                </a:lnTo>
                <a:lnTo>
                  <a:pt x="678" y="97"/>
                </a:lnTo>
                <a:lnTo>
                  <a:pt x="683" y="101"/>
                </a:lnTo>
                <a:lnTo>
                  <a:pt x="689" y="105"/>
                </a:lnTo>
                <a:lnTo>
                  <a:pt x="694" y="109"/>
                </a:lnTo>
                <a:lnTo>
                  <a:pt x="699" y="114"/>
                </a:lnTo>
                <a:lnTo>
                  <a:pt x="703" y="119"/>
                </a:lnTo>
                <a:lnTo>
                  <a:pt x="709" y="124"/>
                </a:lnTo>
                <a:lnTo>
                  <a:pt x="714" y="128"/>
                </a:lnTo>
                <a:lnTo>
                  <a:pt x="719" y="133"/>
                </a:lnTo>
                <a:lnTo>
                  <a:pt x="725" y="138"/>
                </a:lnTo>
                <a:lnTo>
                  <a:pt x="728" y="144"/>
                </a:lnTo>
                <a:lnTo>
                  <a:pt x="734" y="148"/>
                </a:lnTo>
                <a:lnTo>
                  <a:pt x="739" y="153"/>
                </a:lnTo>
                <a:lnTo>
                  <a:pt x="745" y="159"/>
                </a:lnTo>
                <a:lnTo>
                  <a:pt x="750" y="163"/>
                </a:lnTo>
                <a:lnTo>
                  <a:pt x="754" y="169"/>
                </a:lnTo>
                <a:lnTo>
                  <a:pt x="759" y="174"/>
                </a:lnTo>
                <a:lnTo>
                  <a:pt x="764" y="180"/>
                </a:lnTo>
                <a:lnTo>
                  <a:pt x="771" y="185"/>
                </a:lnTo>
                <a:lnTo>
                  <a:pt x="775" y="191"/>
                </a:lnTo>
                <a:lnTo>
                  <a:pt x="780" y="196"/>
                </a:lnTo>
                <a:lnTo>
                  <a:pt x="786" y="202"/>
                </a:lnTo>
                <a:lnTo>
                  <a:pt x="790" y="207"/>
                </a:lnTo>
                <a:lnTo>
                  <a:pt x="796" y="213"/>
                </a:lnTo>
                <a:lnTo>
                  <a:pt x="801" y="218"/>
                </a:lnTo>
                <a:lnTo>
                  <a:pt x="805" y="225"/>
                </a:lnTo>
                <a:lnTo>
                  <a:pt x="810" y="230"/>
                </a:lnTo>
                <a:lnTo>
                  <a:pt x="816" y="237"/>
                </a:lnTo>
                <a:lnTo>
                  <a:pt x="822" y="242"/>
                </a:lnTo>
                <a:lnTo>
                  <a:pt x="827" y="249"/>
                </a:lnTo>
                <a:lnTo>
                  <a:pt x="833" y="254"/>
                </a:lnTo>
                <a:lnTo>
                  <a:pt x="835" y="260"/>
                </a:lnTo>
                <a:lnTo>
                  <a:pt x="841" y="267"/>
                </a:lnTo>
                <a:lnTo>
                  <a:pt x="846" y="273"/>
                </a:lnTo>
                <a:lnTo>
                  <a:pt x="852" y="279"/>
                </a:lnTo>
                <a:lnTo>
                  <a:pt x="858" y="285"/>
                </a:lnTo>
                <a:lnTo>
                  <a:pt x="862" y="290"/>
                </a:lnTo>
                <a:lnTo>
                  <a:pt x="867" y="298"/>
                </a:lnTo>
                <a:lnTo>
                  <a:pt x="872" y="303"/>
                </a:lnTo>
                <a:lnTo>
                  <a:pt x="878" y="310"/>
                </a:lnTo>
                <a:lnTo>
                  <a:pt x="882" y="315"/>
                </a:lnTo>
                <a:lnTo>
                  <a:pt x="887" y="323"/>
                </a:lnTo>
                <a:lnTo>
                  <a:pt x="893" y="328"/>
                </a:lnTo>
                <a:lnTo>
                  <a:pt x="897" y="335"/>
                </a:lnTo>
                <a:lnTo>
                  <a:pt x="903" y="340"/>
                </a:lnTo>
                <a:lnTo>
                  <a:pt x="908" y="348"/>
                </a:lnTo>
                <a:lnTo>
                  <a:pt x="912" y="353"/>
                </a:lnTo>
                <a:lnTo>
                  <a:pt x="918" y="360"/>
                </a:lnTo>
                <a:lnTo>
                  <a:pt x="923" y="366"/>
                </a:lnTo>
                <a:lnTo>
                  <a:pt x="929" y="372"/>
                </a:lnTo>
                <a:lnTo>
                  <a:pt x="934" y="379"/>
                </a:lnTo>
                <a:lnTo>
                  <a:pt x="938" y="384"/>
                </a:lnTo>
                <a:lnTo>
                  <a:pt x="942" y="391"/>
                </a:lnTo>
                <a:lnTo>
                  <a:pt x="948" y="396"/>
                </a:lnTo>
                <a:lnTo>
                  <a:pt x="954" y="404"/>
                </a:lnTo>
                <a:lnTo>
                  <a:pt x="959" y="409"/>
                </a:lnTo>
                <a:lnTo>
                  <a:pt x="965" y="416"/>
                </a:lnTo>
                <a:lnTo>
                  <a:pt x="969" y="421"/>
                </a:lnTo>
                <a:lnTo>
                  <a:pt x="974" y="429"/>
                </a:lnTo>
                <a:lnTo>
                  <a:pt x="979" y="434"/>
                </a:lnTo>
                <a:lnTo>
                  <a:pt x="985" y="440"/>
                </a:lnTo>
                <a:lnTo>
                  <a:pt x="990" y="446"/>
                </a:lnTo>
                <a:lnTo>
                  <a:pt x="993" y="452"/>
                </a:lnTo>
                <a:lnTo>
                  <a:pt x="1000" y="459"/>
                </a:lnTo>
                <a:lnTo>
                  <a:pt x="1005" y="465"/>
                </a:lnTo>
                <a:lnTo>
                  <a:pt x="1011" y="470"/>
                </a:lnTo>
                <a:lnTo>
                  <a:pt x="1016" y="477"/>
                </a:lnTo>
                <a:lnTo>
                  <a:pt x="1019" y="482"/>
                </a:lnTo>
                <a:lnTo>
                  <a:pt x="1025" y="489"/>
                </a:lnTo>
                <a:lnTo>
                  <a:pt x="1030" y="494"/>
                </a:lnTo>
                <a:lnTo>
                  <a:pt x="1035" y="501"/>
                </a:lnTo>
                <a:lnTo>
                  <a:pt x="1040" y="506"/>
                </a:lnTo>
                <a:lnTo>
                  <a:pt x="1046" y="512"/>
                </a:lnTo>
                <a:lnTo>
                  <a:pt x="1050" y="517"/>
                </a:lnTo>
                <a:lnTo>
                  <a:pt x="1056" y="523"/>
                </a:lnTo>
                <a:lnTo>
                  <a:pt x="1062" y="528"/>
                </a:lnTo>
                <a:lnTo>
                  <a:pt x="1066" y="534"/>
                </a:lnTo>
                <a:lnTo>
                  <a:pt x="1070" y="539"/>
                </a:lnTo>
                <a:lnTo>
                  <a:pt x="1075" y="545"/>
                </a:lnTo>
                <a:lnTo>
                  <a:pt x="1081" y="550"/>
                </a:lnTo>
                <a:lnTo>
                  <a:pt x="1086" y="556"/>
                </a:lnTo>
                <a:lnTo>
                  <a:pt x="1092" y="561"/>
                </a:lnTo>
                <a:lnTo>
                  <a:pt x="1096" y="566"/>
                </a:lnTo>
                <a:lnTo>
                  <a:pt x="1101" y="571"/>
                </a:lnTo>
                <a:lnTo>
                  <a:pt x="1107" y="575"/>
                </a:lnTo>
                <a:lnTo>
                  <a:pt x="1111" y="581"/>
                </a:lnTo>
                <a:lnTo>
                  <a:pt x="1117" y="586"/>
                </a:lnTo>
                <a:lnTo>
                  <a:pt x="1122" y="591"/>
                </a:lnTo>
                <a:lnTo>
                  <a:pt x="1126" y="596"/>
                </a:lnTo>
                <a:lnTo>
                  <a:pt x="1132" y="600"/>
                </a:lnTo>
                <a:lnTo>
                  <a:pt x="1137" y="605"/>
                </a:lnTo>
                <a:lnTo>
                  <a:pt x="1143" y="610"/>
                </a:lnTo>
                <a:lnTo>
                  <a:pt x="1148" y="614"/>
                </a:lnTo>
                <a:lnTo>
                  <a:pt x="1152" y="618"/>
                </a:lnTo>
                <a:lnTo>
                  <a:pt x="1158" y="622"/>
                </a:lnTo>
                <a:lnTo>
                  <a:pt x="1163" y="626"/>
                </a:lnTo>
                <a:lnTo>
                  <a:pt x="1169" y="631"/>
                </a:lnTo>
                <a:lnTo>
                  <a:pt x="1173" y="635"/>
                </a:lnTo>
                <a:lnTo>
                  <a:pt x="1177" y="639"/>
                </a:lnTo>
                <a:lnTo>
                  <a:pt x="1183" y="643"/>
                </a:lnTo>
                <a:lnTo>
                  <a:pt x="1188" y="647"/>
                </a:lnTo>
                <a:lnTo>
                  <a:pt x="1194" y="650"/>
                </a:lnTo>
                <a:lnTo>
                  <a:pt x="1199" y="655"/>
                </a:lnTo>
                <a:lnTo>
                  <a:pt x="1203" y="658"/>
                </a:lnTo>
                <a:lnTo>
                  <a:pt x="1208" y="661"/>
                </a:lnTo>
                <a:lnTo>
                  <a:pt x="1214" y="664"/>
                </a:lnTo>
                <a:lnTo>
                  <a:pt x="1218" y="667"/>
                </a:lnTo>
                <a:lnTo>
                  <a:pt x="1224" y="671"/>
                </a:lnTo>
                <a:lnTo>
                  <a:pt x="1229" y="673"/>
                </a:lnTo>
                <a:lnTo>
                  <a:pt x="1234" y="678"/>
                </a:lnTo>
                <a:lnTo>
                  <a:pt x="1240" y="680"/>
                </a:lnTo>
                <a:lnTo>
                  <a:pt x="1245" y="683"/>
                </a:lnTo>
                <a:lnTo>
                  <a:pt x="1250" y="686"/>
                </a:lnTo>
                <a:lnTo>
                  <a:pt x="1255" y="689"/>
                </a:lnTo>
                <a:lnTo>
                  <a:pt x="1259" y="690"/>
                </a:lnTo>
                <a:lnTo>
                  <a:pt x="1265" y="692"/>
                </a:lnTo>
                <a:lnTo>
                  <a:pt x="1270" y="696"/>
                </a:lnTo>
                <a:lnTo>
                  <a:pt x="1276" y="697"/>
                </a:lnTo>
                <a:lnTo>
                  <a:pt x="1280" y="700"/>
                </a:lnTo>
                <a:lnTo>
                  <a:pt x="1285" y="702"/>
                </a:lnTo>
                <a:lnTo>
                  <a:pt x="1290" y="703"/>
                </a:lnTo>
                <a:lnTo>
                  <a:pt x="1295" y="705"/>
                </a:lnTo>
                <a:lnTo>
                  <a:pt x="1301" y="706"/>
                </a:lnTo>
                <a:lnTo>
                  <a:pt x="1306" y="708"/>
                </a:lnTo>
                <a:lnTo>
                  <a:pt x="1310" y="710"/>
                </a:lnTo>
                <a:lnTo>
                  <a:pt x="1315" y="711"/>
                </a:lnTo>
                <a:lnTo>
                  <a:pt x="1321" y="712"/>
                </a:lnTo>
                <a:lnTo>
                  <a:pt x="1326" y="714"/>
                </a:lnTo>
                <a:lnTo>
                  <a:pt x="1332" y="715"/>
                </a:lnTo>
                <a:lnTo>
                  <a:pt x="1336" y="715"/>
                </a:lnTo>
                <a:lnTo>
                  <a:pt x="1341" y="716"/>
                </a:lnTo>
                <a:lnTo>
                  <a:pt x="1347" y="717"/>
                </a:lnTo>
                <a:lnTo>
                  <a:pt x="1352" y="717"/>
                </a:lnTo>
                <a:lnTo>
                  <a:pt x="1357" y="717"/>
                </a:lnTo>
                <a:lnTo>
                  <a:pt x="1361" y="719"/>
                </a:lnTo>
                <a:lnTo>
                  <a:pt x="1366" y="719"/>
                </a:lnTo>
                <a:lnTo>
                  <a:pt x="1372" y="719"/>
                </a:lnTo>
                <a:lnTo>
                  <a:pt x="1377" y="719"/>
                </a:lnTo>
                <a:lnTo>
                  <a:pt x="1383" y="719"/>
                </a:lnTo>
                <a:lnTo>
                  <a:pt x="1386" y="719"/>
                </a:lnTo>
                <a:lnTo>
                  <a:pt x="1392" y="719"/>
                </a:lnTo>
                <a:lnTo>
                  <a:pt x="1398" y="717"/>
                </a:lnTo>
                <a:lnTo>
                  <a:pt x="1402" y="717"/>
                </a:lnTo>
                <a:lnTo>
                  <a:pt x="1408" y="717"/>
                </a:lnTo>
                <a:lnTo>
                  <a:pt x="1413" y="716"/>
                </a:lnTo>
                <a:lnTo>
                  <a:pt x="1418" y="715"/>
                </a:lnTo>
                <a:lnTo>
                  <a:pt x="1423" y="715"/>
                </a:lnTo>
                <a:lnTo>
                  <a:pt x="1429" y="714"/>
                </a:lnTo>
                <a:lnTo>
                  <a:pt x="1434" y="712"/>
                </a:lnTo>
                <a:lnTo>
                  <a:pt x="1439" y="711"/>
                </a:lnTo>
                <a:lnTo>
                  <a:pt x="1443" y="710"/>
                </a:lnTo>
                <a:lnTo>
                  <a:pt x="1447" y="708"/>
                </a:lnTo>
                <a:lnTo>
                  <a:pt x="1453" y="706"/>
                </a:lnTo>
                <a:lnTo>
                  <a:pt x="1458" y="705"/>
                </a:lnTo>
                <a:lnTo>
                  <a:pt x="1464" y="703"/>
                </a:lnTo>
                <a:lnTo>
                  <a:pt x="1469" y="702"/>
                </a:lnTo>
                <a:lnTo>
                  <a:pt x="1474" y="700"/>
                </a:lnTo>
                <a:lnTo>
                  <a:pt x="1479" y="697"/>
                </a:lnTo>
                <a:lnTo>
                  <a:pt x="1484" y="696"/>
                </a:lnTo>
                <a:lnTo>
                  <a:pt x="1490" y="692"/>
                </a:lnTo>
                <a:lnTo>
                  <a:pt x="1494" y="690"/>
                </a:lnTo>
                <a:lnTo>
                  <a:pt x="1499" y="689"/>
                </a:lnTo>
                <a:lnTo>
                  <a:pt x="1505" y="686"/>
                </a:lnTo>
                <a:lnTo>
                  <a:pt x="1509" y="683"/>
                </a:lnTo>
                <a:lnTo>
                  <a:pt x="1516" y="680"/>
                </a:lnTo>
                <a:lnTo>
                  <a:pt x="1519" y="678"/>
                </a:lnTo>
                <a:lnTo>
                  <a:pt x="1524" y="673"/>
                </a:lnTo>
                <a:lnTo>
                  <a:pt x="1530" y="671"/>
                </a:lnTo>
                <a:lnTo>
                  <a:pt x="1535" y="667"/>
                </a:lnTo>
                <a:lnTo>
                  <a:pt x="1541" y="664"/>
                </a:lnTo>
                <a:lnTo>
                  <a:pt x="1546" y="661"/>
                </a:lnTo>
                <a:lnTo>
                  <a:pt x="1550" y="658"/>
                </a:lnTo>
                <a:lnTo>
                  <a:pt x="1554" y="655"/>
                </a:lnTo>
                <a:lnTo>
                  <a:pt x="1561" y="650"/>
                </a:lnTo>
                <a:lnTo>
                  <a:pt x="1566" y="647"/>
                </a:lnTo>
                <a:lnTo>
                  <a:pt x="1571" y="643"/>
                </a:lnTo>
                <a:lnTo>
                  <a:pt x="1576" y="639"/>
                </a:lnTo>
                <a:lnTo>
                  <a:pt x="1581" y="635"/>
                </a:lnTo>
                <a:lnTo>
                  <a:pt x="1586" y="631"/>
                </a:lnTo>
                <a:lnTo>
                  <a:pt x="1591" y="626"/>
                </a:lnTo>
                <a:lnTo>
                  <a:pt x="1597" y="622"/>
                </a:lnTo>
                <a:lnTo>
                  <a:pt x="1601" y="618"/>
                </a:lnTo>
                <a:lnTo>
                  <a:pt x="1606" y="614"/>
                </a:lnTo>
                <a:lnTo>
                  <a:pt x="1612" y="610"/>
                </a:lnTo>
                <a:lnTo>
                  <a:pt x="1617" y="605"/>
                </a:lnTo>
                <a:lnTo>
                  <a:pt x="1623" y="600"/>
                </a:lnTo>
                <a:lnTo>
                  <a:pt x="1626" y="596"/>
                </a:lnTo>
                <a:lnTo>
                  <a:pt x="1631" y="591"/>
                </a:lnTo>
                <a:lnTo>
                  <a:pt x="1637" y="586"/>
                </a:lnTo>
                <a:lnTo>
                  <a:pt x="1642" y="581"/>
                </a:lnTo>
                <a:lnTo>
                  <a:pt x="1648" y="575"/>
                </a:lnTo>
                <a:lnTo>
                  <a:pt x="1652" y="571"/>
                </a:lnTo>
                <a:lnTo>
                  <a:pt x="1658" y="566"/>
                </a:lnTo>
                <a:lnTo>
                  <a:pt x="1662" y="561"/>
                </a:lnTo>
                <a:lnTo>
                  <a:pt x="1668" y="556"/>
                </a:lnTo>
                <a:lnTo>
                  <a:pt x="1674" y="550"/>
                </a:lnTo>
                <a:lnTo>
                  <a:pt x="1677" y="545"/>
                </a:lnTo>
                <a:lnTo>
                  <a:pt x="1683" y="539"/>
                </a:lnTo>
                <a:lnTo>
                  <a:pt x="1688" y="534"/>
                </a:lnTo>
                <a:lnTo>
                  <a:pt x="1693" y="528"/>
                </a:lnTo>
                <a:lnTo>
                  <a:pt x="1698" y="523"/>
                </a:lnTo>
                <a:lnTo>
                  <a:pt x="1705" y="517"/>
                </a:lnTo>
                <a:lnTo>
                  <a:pt x="1708" y="512"/>
                </a:lnTo>
                <a:lnTo>
                  <a:pt x="1713" y="506"/>
                </a:lnTo>
                <a:lnTo>
                  <a:pt x="1719" y="501"/>
                </a:lnTo>
                <a:lnTo>
                  <a:pt x="1724" y="494"/>
                </a:lnTo>
                <a:lnTo>
                  <a:pt x="1730" y="489"/>
                </a:lnTo>
                <a:lnTo>
                  <a:pt x="1734" y="482"/>
                </a:lnTo>
                <a:lnTo>
                  <a:pt x="1738" y="477"/>
                </a:lnTo>
                <a:lnTo>
                  <a:pt x="1745" y="470"/>
                </a:lnTo>
                <a:lnTo>
                  <a:pt x="1750" y="465"/>
                </a:lnTo>
                <a:lnTo>
                  <a:pt x="1755" y="459"/>
                </a:lnTo>
                <a:lnTo>
                  <a:pt x="1759" y="452"/>
                </a:lnTo>
                <a:lnTo>
                  <a:pt x="1765" y="446"/>
                </a:lnTo>
                <a:lnTo>
                  <a:pt x="1770" y="440"/>
                </a:lnTo>
                <a:lnTo>
                  <a:pt x="1775" y="434"/>
                </a:lnTo>
                <a:lnTo>
                  <a:pt x="1781" y="429"/>
                </a:lnTo>
                <a:lnTo>
                  <a:pt x="1784" y="421"/>
                </a:lnTo>
                <a:lnTo>
                  <a:pt x="1790" y="416"/>
                </a:lnTo>
                <a:lnTo>
                  <a:pt x="1795" y="409"/>
                </a:lnTo>
                <a:lnTo>
                  <a:pt x="1801" y="404"/>
                </a:lnTo>
                <a:lnTo>
                  <a:pt x="1806" y="396"/>
                </a:lnTo>
                <a:lnTo>
                  <a:pt x="1810" y="391"/>
                </a:lnTo>
                <a:lnTo>
                  <a:pt x="1815" y="384"/>
                </a:lnTo>
                <a:lnTo>
                  <a:pt x="1820" y="379"/>
                </a:lnTo>
                <a:lnTo>
                  <a:pt x="1826" y="372"/>
                </a:lnTo>
                <a:lnTo>
                  <a:pt x="1830" y="366"/>
                </a:lnTo>
                <a:lnTo>
                  <a:pt x="1836" y="360"/>
                </a:lnTo>
                <a:lnTo>
                  <a:pt x="1842" y="353"/>
                </a:lnTo>
                <a:lnTo>
                  <a:pt x="1846" y="348"/>
                </a:lnTo>
                <a:lnTo>
                  <a:pt x="1852" y="340"/>
                </a:lnTo>
                <a:lnTo>
                  <a:pt x="1857" y="335"/>
                </a:lnTo>
                <a:lnTo>
                  <a:pt x="1862" y="328"/>
                </a:lnTo>
                <a:lnTo>
                  <a:pt x="1866" y="323"/>
                </a:lnTo>
                <a:lnTo>
                  <a:pt x="1871" y="315"/>
                </a:lnTo>
                <a:lnTo>
                  <a:pt x="1877" y="310"/>
                </a:lnTo>
                <a:lnTo>
                  <a:pt x="1882" y="303"/>
                </a:lnTo>
                <a:lnTo>
                  <a:pt x="1888" y="298"/>
                </a:lnTo>
                <a:lnTo>
                  <a:pt x="1891" y="290"/>
                </a:lnTo>
                <a:lnTo>
                  <a:pt x="1897" y="285"/>
                </a:lnTo>
                <a:lnTo>
                  <a:pt x="1903" y="279"/>
                </a:lnTo>
                <a:lnTo>
                  <a:pt x="1907" y="273"/>
                </a:lnTo>
                <a:lnTo>
                  <a:pt x="1913" y="267"/>
                </a:lnTo>
                <a:lnTo>
                  <a:pt x="1917" y="260"/>
                </a:lnTo>
                <a:lnTo>
                  <a:pt x="1922" y="254"/>
                </a:lnTo>
                <a:lnTo>
                  <a:pt x="1927" y="249"/>
                </a:lnTo>
                <a:lnTo>
                  <a:pt x="1934" y="242"/>
                </a:lnTo>
                <a:lnTo>
                  <a:pt x="1939" y="237"/>
                </a:lnTo>
                <a:lnTo>
                  <a:pt x="1942" y="230"/>
                </a:lnTo>
                <a:lnTo>
                  <a:pt x="1948" y="225"/>
                </a:lnTo>
                <a:lnTo>
                  <a:pt x="1953" y="218"/>
                </a:lnTo>
                <a:lnTo>
                  <a:pt x="1959" y="213"/>
                </a:lnTo>
                <a:lnTo>
                  <a:pt x="1964" y="207"/>
                </a:lnTo>
                <a:lnTo>
                  <a:pt x="1967" y="202"/>
                </a:lnTo>
                <a:lnTo>
                  <a:pt x="1974" y="196"/>
                </a:lnTo>
                <a:lnTo>
                  <a:pt x="1979" y="191"/>
                </a:lnTo>
                <a:lnTo>
                  <a:pt x="1984" y="185"/>
                </a:lnTo>
                <a:lnTo>
                  <a:pt x="1989" y="180"/>
                </a:lnTo>
                <a:lnTo>
                  <a:pt x="1995" y="174"/>
                </a:lnTo>
                <a:lnTo>
                  <a:pt x="1999" y="169"/>
                </a:lnTo>
                <a:lnTo>
                  <a:pt x="2004" y="163"/>
                </a:lnTo>
                <a:lnTo>
                  <a:pt x="2010" y="159"/>
                </a:lnTo>
                <a:lnTo>
                  <a:pt x="2014" y="153"/>
                </a:lnTo>
                <a:lnTo>
                  <a:pt x="2020" y="148"/>
                </a:lnTo>
                <a:lnTo>
                  <a:pt x="2024" y="144"/>
                </a:lnTo>
                <a:lnTo>
                  <a:pt x="2030" y="138"/>
                </a:lnTo>
                <a:lnTo>
                  <a:pt x="2035" y="133"/>
                </a:lnTo>
                <a:lnTo>
                  <a:pt x="2041" y="128"/>
                </a:lnTo>
                <a:lnTo>
                  <a:pt x="2046" y="124"/>
                </a:lnTo>
                <a:lnTo>
                  <a:pt x="2049" y="119"/>
                </a:lnTo>
                <a:lnTo>
                  <a:pt x="2055" y="114"/>
                </a:lnTo>
                <a:lnTo>
                  <a:pt x="2060" y="109"/>
                </a:lnTo>
                <a:lnTo>
                  <a:pt x="2066" y="105"/>
                </a:lnTo>
                <a:lnTo>
                  <a:pt x="2071" y="101"/>
                </a:lnTo>
                <a:lnTo>
                  <a:pt x="2075" y="97"/>
                </a:lnTo>
                <a:lnTo>
                  <a:pt x="2081" y="93"/>
                </a:lnTo>
                <a:lnTo>
                  <a:pt x="2086" y="89"/>
                </a:lnTo>
                <a:lnTo>
                  <a:pt x="2091" y="84"/>
                </a:lnTo>
                <a:lnTo>
                  <a:pt x="2096" y="80"/>
                </a:lnTo>
                <a:lnTo>
                  <a:pt x="2101" y="77"/>
                </a:lnTo>
                <a:lnTo>
                  <a:pt x="2106" y="72"/>
                </a:lnTo>
                <a:lnTo>
                  <a:pt x="2111" y="69"/>
                </a:lnTo>
                <a:lnTo>
                  <a:pt x="2118" y="65"/>
                </a:lnTo>
                <a:lnTo>
                  <a:pt x="2122" y="61"/>
                </a:lnTo>
                <a:lnTo>
                  <a:pt x="2126" y="58"/>
                </a:lnTo>
                <a:lnTo>
                  <a:pt x="2131" y="55"/>
                </a:lnTo>
                <a:lnTo>
                  <a:pt x="2137" y="52"/>
                </a:lnTo>
                <a:lnTo>
                  <a:pt x="2143" y="48"/>
                </a:lnTo>
                <a:lnTo>
                  <a:pt x="2148" y="46"/>
                </a:lnTo>
                <a:lnTo>
                  <a:pt x="2153" y="41"/>
                </a:lnTo>
                <a:lnTo>
                  <a:pt x="2156" y="39"/>
                </a:lnTo>
                <a:lnTo>
                  <a:pt x="2163" y="36"/>
                </a:lnTo>
                <a:lnTo>
                  <a:pt x="2167" y="33"/>
                </a:lnTo>
                <a:lnTo>
                  <a:pt x="2173" y="30"/>
                </a:lnTo>
                <a:lnTo>
                  <a:pt x="2179" y="29"/>
                </a:lnTo>
                <a:lnTo>
                  <a:pt x="2182" y="27"/>
                </a:lnTo>
                <a:lnTo>
                  <a:pt x="2188" y="23"/>
                </a:lnTo>
                <a:lnTo>
                  <a:pt x="2193" y="22"/>
                </a:lnTo>
                <a:lnTo>
                  <a:pt x="2198" y="19"/>
                </a:lnTo>
                <a:lnTo>
                  <a:pt x="2203" y="18"/>
                </a:lnTo>
                <a:lnTo>
                  <a:pt x="2208" y="16"/>
                </a:lnTo>
                <a:lnTo>
                  <a:pt x="2214" y="14"/>
                </a:lnTo>
                <a:lnTo>
                  <a:pt x="2219" y="13"/>
                </a:lnTo>
                <a:lnTo>
                  <a:pt x="2225" y="11"/>
                </a:lnTo>
                <a:lnTo>
                  <a:pt x="2229" y="9"/>
                </a:lnTo>
                <a:lnTo>
                  <a:pt x="2233" y="8"/>
                </a:lnTo>
                <a:lnTo>
                  <a:pt x="2239" y="7"/>
                </a:lnTo>
                <a:lnTo>
                  <a:pt x="2243" y="6"/>
                </a:lnTo>
                <a:lnTo>
                  <a:pt x="2249" y="4"/>
                </a:lnTo>
                <a:lnTo>
                  <a:pt x="2254" y="4"/>
                </a:lnTo>
                <a:lnTo>
                  <a:pt x="2259" y="3"/>
                </a:lnTo>
                <a:lnTo>
                  <a:pt x="2264" y="2"/>
                </a:lnTo>
                <a:lnTo>
                  <a:pt x="2270" y="2"/>
                </a:lnTo>
                <a:lnTo>
                  <a:pt x="2275" y="2"/>
                </a:lnTo>
                <a:lnTo>
                  <a:pt x="2280" y="0"/>
                </a:lnTo>
                <a:lnTo>
                  <a:pt x="2286" y="0"/>
                </a:lnTo>
                <a:lnTo>
                  <a:pt x="2289" y="0"/>
                </a:lnTo>
                <a:lnTo>
                  <a:pt x="2295" y="0"/>
                </a:lnTo>
                <a:lnTo>
                  <a:pt x="2300" y="0"/>
                </a:lnTo>
                <a:lnTo>
                  <a:pt x="2306" y="0"/>
                </a:lnTo>
                <a:lnTo>
                  <a:pt x="2311" y="0"/>
                </a:lnTo>
                <a:lnTo>
                  <a:pt x="2315" y="2"/>
                </a:lnTo>
                <a:lnTo>
                  <a:pt x="2320" y="2"/>
                </a:lnTo>
                <a:lnTo>
                  <a:pt x="2325" y="2"/>
                </a:lnTo>
                <a:lnTo>
                  <a:pt x="2331" y="3"/>
                </a:lnTo>
                <a:lnTo>
                  <a:pt x="2336" y="4"/>
                </a:lnTo>
                <a:lnTo>
                  <a:pt x="2340" y="4"/>
                </a:lnTo>
                <a:lnTo>
                  <a:pt x="2347" y="6"/>
                </a:lnTo>
                <a:lnTo>
                  <a:pt x="2351" y="7"/>
                </a:lnTo>
                <a:lnTo>
                  <a:pt x="2357" y="8"/>
                </a:lnTo>
                <a:lnTo>
                  <a:pt x="2362" y="9"/>
                </a:lnTo>
                <a:lnTo>
                  <a:pt x="2366" y="11"/>
                </a:lnTo>
                <a:lnTo>
                  <a:pt x="2371" y="13"/>
                </a:lnTo>
                <a:lnTo>
                  <a:pt x="2377" y="14"/>
                </a:lnTo>
                <a:lnTo>
                  <a:pt x="2382" y="16"/>
                </a:lnTo>
                <a:lnTo>
                  <a:pt x="2387" y="18"/>
                </a:lnTo>
                <a:lnTo>
                  <a:pt x="2392" y="19"/>
                </a:lnTo>
                <a:lnTo>
                  <a:pt x="2396" y="22"/>
                </a:lnTo>
                <a:lnTo>
                  <a:pt x="2402" y="23"/>
                </a:lnTo>
                <a:lnTo>
                  <a:pt x="2407" y="27"/>
                </a:lnTo>
                <a:lnTo>
                  <a:pt x="2413" y="29"/>
                </a:lnTo>
                <a:lnTo>
                  <a:pt x="2417" y="30"/>
                </a:lnTo>
                <a:lnTo>
                  <a:pt x="2422" y="33"/>
                </a:lnTo>
                <a:lnTo>
                  <a:pt x="2427" y="36"/>
                </a:lnTo>
                <a:lnTo>
                  <a:pt x="2432" y="39"/>
                </a:lnTo>
                <a:lnTo>
                  <a:pt x="2438" y="41"/>
                </a:lnTo>
                <a:lnTo>
                  <a:pt x="2443" y="46"/>
                </a:lnTo>
                <a:lnTo>
                  <a:pt x="2448" y="48"/>
                </a:lnTo>
                <a:lnTo>
                  <a:pt x="2454" y="52"/>
                </a:lnTo>
                <a:lnTo>
                  <a:pt x="2458" y="55"/>
                </a:lnTo>
                <a:lnTo>
                  <a:pt x="2464" y="58"/>
                </a:lnTo>
                <a:lnTo>
                  <a:pt x="2469" y="61"/>
                </a:lnTo>
                <a:lnTo>
                  <a:pt x="2473" y="65"/>
                </a:lnTo>
                <a:lnTo>
                  <a:pt x="2479" y="69"/>
                </a:lnTo>
                <a:lnTo>
                  <a:pt x="2484" y="72"/>
                </a:lnTo>
                <a:lnTo>
                  <a:pt x="2489" y="77"/>
                </a:lnTo>
                <a:lnTo>
                  <a:pt x="2495" y="80"/>
                </a:lnTo>
                <a:lnTo>
                  <a:pt x="2499" y="84"/>
                </a:lnTo>
                <a:lnTo>
                  <a:pt x="2503" y="89"/>
                </a:lnTo>
                <a:lnTo>
                  <a:pt x="2509" y="93"/>
                </a:lnTo>
                <a:lnTo>
                  <a:pt x="2515" y="97"/>
                </a:lnTo>
                <a:lnTo>
                  <a:pt x="2520" y="101"/>
                </a:lnTo>
                <a:lnTo>
                  <a:pt x="2524" y="105"/>
                </a:lnTo>
                <a:lnTo>
                  <a:pt x="2529" y="109"/>
                </a:lnTo>
                <a:lnTo>
                  <a:pt x="2535" y="114"/>
                </a:lnTo>
                <a:lnTo>
                  <a:pt x="2540" y="119"/>
                </a:lnTo>
                <a:lnTo>
                  <a:pt x="2546" y="124"/>
                </a:lnTo>
                <a:lnTo>
                  <a:pt x="2550" y="128"/>
                </a:lnTo>
                <a:lnTo>
                  <a:pt x="2555" y="133"/>
                </a:lnTo>
                <a:lnTo>
                  <a:pt x="2561" y="138"/>
                </a:lnTo>
                <a:lnTo>
                  <a:pt x="2565" y="144"/>
                </a:lnTo>
                <a:lnTo>
                  <a:pt x="2571" y="148"/>
                </a:lnTo>
                <a:lnTo>
                  <a:pt x="2576" y="153"/>
                </a:lnTo>
                <a:lnTo>
                  <a:pt x="2580" y="159"/>
                </a:lnTo>
                <a:lnTo>
                  <a:pt x="2586" y="163"/>
                </a:lnTo>
                <a:lnTo>
                  <a:pt x="2591" y="169"/>
                </a:lnTo>
                <a:lnTo>
                  <a:pt x="2597" y="174"/>
                </a:lnTo>
                <a:lnTo>
                  <a:pt x="2602" y="180"/>
                </a:lnTo>
                <a:lnTo>
                  <a:pt x="2606" y="185"/>
                </a:lnTo>
                <a:lnTo>
                  <a:pt x="2611" y="191"/>
                </a:lnTo>
                <a:lnTo>
                  <a:pt x="2616" y="196"/>
                </a:lnTo>
                <a:lnTo>
                  <a:pt x="2622" y="202"/>
                </a:lnTo>
                <a:lnTo>
                  <a:pt x="2626" y="207"/>
                </a:lnTo>
                <a:lnTo>
                  <a:pt x="2632" y="213"/>
                </a:lnTo>
                <a:lnTo>
                  <a:pt x="2637" y="218"/>
                </a:lnTo>
                <a:lnTo>
                  <a:pt x="2642" y="225"/>
                </a:lnTo>
                <a:lnTo>
                  <a:pt x="2647" y="230"/>
                </a:lnTo>
                <a:lnTo>
                  <a:pt x="2653" y="237"/>
                </a:lnTo>
                <a:lnTo>
                  <a:pt x="2656" y="242"/>
                </a:lnTo>
                <a:lnTo>
                  <a:pt x="2661" y="249"/>
                </a:lnTo>
                <a:lnTo>
                  <a:pt x="2667" y="254"/>
                </a:lnTo>
                <a:lnTo>
                  <a:pt x="2672" y="260"/>
                </a:lnTo>
                <a:lnTo>
                  <a:pt x="2679" y="267"/>
                </a:lnTo>
                <a:lnTo>
                  <a:pt x="2683" y="273"/>
                </a:lnTo>
                <a:lnTo>
                  <a:pt x="2687" y="279"/>
                </a:lnTo>
                <a:lnTo>
                  <a:pt x="2693" y="285"/>
                </a:lnTo>
                <a:lnTo>
                  <a:pt x="2698" y="290"/>
                </a:lnTo>
                <a:lnTo>
                  <a:pt x="2703" y="298"/>
                </a:lnTo>
                <a:lnTo>
                  <a:pt x="2707" y="303"/>
                </a:lnTo>
                <a:lnTo>
                  <a:pt x="2713" y="310"/>
                </a:lnTo>
                <a:lnTo>
                  <a:pt x="2719" y="315"/>
                </a:lnTo>
                <a:lnTo>
                  <a:pt x="2724" y="323"/>
                </a:lnTo>
                <a:lnTo>
                  <a:pt x="2730" y="328"/>
                </a:lnTo>
                <a:lnTo>
                  <a:pt x="2734" y="335"/>
                </a:lnTo>
                <a:lnTo>
                  <a:pt x="2738" y="340"/>
                </a:lnTo>
                <a:lnTo>
                  <a:pt x="2743" y="348"/>
                </a:lnTo>
                <a:lnTo>
                  <a:pt x="2749" y="353"/>
                </a:lnTo>
                <a:lnTo>
                  <a:pt x="2755" y="360"/>
                </a:lnTo>
                <a:lnTo>
                  <a:pt x="2760" y="366"/>
                </a:lnTo>
                <a:lnTo>
                  <a:pt x="2764" y="372"/>
                </a:lnTo>
                <a:lnTo>
                  <a:pt x="2769" y="379"/>
                </a:lnTo>
                <a:lnTo>
                  <a:pt x="2775" y="384"/>
                </a:lnTo>
                <a:lnTo>
                  <a:pt x="2779" y="391"/>
                </a:lnTo>
                <a:lnTo>
                  <a:pt x="2785" y="396"/>
                </a:lnTo>
                <a:lnTo>
                  <a:pt x="2790" y="404"/>
                </a:lnTo>
                <a:lnTo>
                  <a:pt x="2794" y="409"/>
                </a:lnTo>
                <a:lnTo>
                  <a:pt x="2800" y="416"/>
                </a:lnTo>
                <a:lnTo>
                  <a:pt x="2805" y="421"/>
                </a:lnTo>
                <a:lnTo>
                  <a:pt x="2810" y="429"/>
                </a:lnTo>
                <a:lnTo>
                  <a:pt x="2815" y="434"/>
                </a:lnTo>
                <a:lnTo>
                  <a:pt x="2820" y="440"/>
                </a:lnTo>
                <a:lnTo>
                  <a:pt x="2826" y="446"/>
                </a:lnTo>
                <a:lnTo>
                  <a:pt x="2831" y="452"/>
                </a:lnTo>
                <a:lnTo>
                  <a:pt x="2837" y="459"/>
                </a:lnTo>
                <a:lnTo>
                  <a:pt x="2839" y="465"/>
                </a:lnTo>
                <a:lnTo>
                  <a:pt x="2845" y="470"/>
                </a:lnTo>
                <a:lnTo>
                  <a:pt x="2851" y="477"/>
                </a:lnTo>
                <a:lnTo>
                  <a:pt x="2856" y="482"/>
                </a:lnTo>
                <a:lnTo>
                  <a:pt x="2862" y="489"/>
                </a:lnTo>
                <a:lnTo>
                  <a:pt x="2867" y="494"/>
                </a:lnTo>
                <a:lnTo>
                  <a:pt x="2871" y="501"/>
                </a:lnTo>
                <a:lnTo>
                  <a:pt x="2876" y="506"/>
                </a:lnTo>
                <a:lnTo>
                  <a:pt x="2882" y="512"/>
                </a:lnTo>
                <a:lnTo>
                  <a:pt x="2887" y="517"/>
                </a:lnTo>
                <a:lnTo>
                  <a:pt x="2892" y="523"/>
                </a:lnTo>
                <a:lnTo>
                  <a:pt x="2897" y="528"/>
                </a:lnTo>
                <a:lnTo>
                  <a:pt x="2901" y="534"/>
                </a:lnTo>
                <a:lnTo>
                  <a:pt x="2908" y="539"/>
                </a:lnTo>
                <a:lnTo>
                  <a:pt x="2913" y="545"/>
                </a:lnTo>
                <a:lnTo>
                  <a:pt x="2918" y="550"/>
                </a:lnTo>
                <a:lnTo>
                  <a:pt x="2922" y="556"/>
                </a:lnTo>
                <a:lnTo>
                  <a:pt x="2927" y="561"/>
                </a:lnTo>
                <a:lnTo>
                  <a:pt x="2933" y="566"/>
                </a:lnTo>
                <a:lnTo>
                  <a:pt x="2938" y="571"/>
                </a:lnTo>
                <a:lnTo>
                  <a:pt x="2944" y="575"/>
                </a:lnTo>
                <a:lnTo>
                  <a:pt x="2947" y="581"/>
                </a:lnTo>
                <a:lnTo>
                  <a:pt x="2953" y="586"/>
                </a:lnTo>
                <a:lnTo>
                  <a:pt x="2959" y="591"/>
                </a:lnTo>
                <a:lnTo>
                  <a:pt x="2963" y="596"/>
                </a:lnTo>
                <a:lnTo>
                  <a:pt x="2969" y="600"/>
                </a:lnTo>
                <a:lnTo>
                  <a:pt x="2973" y="605"/>
                </a:lnTo>
                <a:lnTo>
                  <a:pt x="2978" y="610"/>
                </a:lnTo>
                <a:lnTo>
                  <a:pt x="2983" y="614"/>
                </a:lnTo>
                <a:lnTo>
                  <a:pt x="2989" y="618"/>
                </a:lnTo>
                <a:lnTo>
                  <a:pt x="2994" y="622"/>
                </a:lnTo>
                <a:lnTo>
                  <a:pt x="2998" y="626"/>
                </a:lnTo>
                <a:lnTo>
                  <a:pt x="3004" y="631"/>
                </a:lnTo>
                <a:lnTo>
                  <a:pt x="3009" y="635"/>
                </a:lnTo>
                <a:lnTo>
                  <a:pt x="3015" y="639"/>
                </a:lnTo>
                <a:lnTo>
                  <a:pt x="3020" y="643"/>
                </a:lnTo>
                <a:lnTo>
                  <a:pt x="3025" y="647"/>
                </a:lnTo>
                <a:lnTo>
                  <a:pt x="3029" y="650"/>
                </a:lnTo>
                <a:lnTo>
                  <a:pt x="3034" y="655"/>
                </a:lnTo>
                <a:lnTo>
                  <a:pt x="3039" y="658"/>
                </a:lnTo>
                <a:lnTo>
                  <a:pt x="3044" y="661"/>
                </a:lnTo>
                <a:lnTo>
                  <a:pt x="3051" y="664"/>
                </a:lnTo>
                <a:lnTo>
                  <a:pt x="3055" y="667"/>
                </a:lnTo>
                <a:lnTo>
                  <a:pt x="3060" y="671"/>
                </a:lnTo>
                <a:lnTo>
                  <a:pt x="3066" y="673"/>
                </a:lnTo>
                <a:lnTo>
                  <a:pt x="3070" y="678"/>
                </a:lnTo>
                <a:lnTo>
                  <a:pt x="3076" y="680"/>
                </a:lnTo>
                <a:lnTo>
                  <a:pt x="3079" y="683"/>
                </a:lnTo>
                <a:lnTo>
                  <a:pt x="3085" y="686"/>
                </a:lnTo>
                <a:lnTo>
                  <a:pt x="3091" y="689"/>
                </a:lnTo>
                <a:lnTo>
                  <a:pt x="3097" y="690"/>
                </a:lnTo>
                <a:lnTo>
                  <a:pt x="3102" y="692"/>
                </a:lnTo>
                <a:lnTo>
                  <a:pt x="3105" y="696"/>
                </a:lnTo>
                <a:lnTo>
                  <a:pt x="3111" y="697"/>
                </a:lnTo>
                <a:lnTo>
                  <a:pt x="3115" y="700"/>
                </a:lnTo>
                <a:lnTo>
                  <a:pt x="3121" y="702"/>
                </a:lnTo>
                <a:lnTo>
                  <a:pt x="3127" y="703"/>
                </a:lnTo>
                <a:lnTo>
                  <a:pt x="3130" y="705"/>
                </a:lnTo>
                <a:lnTo>
                  <a:pt x="3137" y="706"/>
                </a:lnTo>
                <a:lnTo>
                  <a:pt x="3142" y="708"/>
                </a:lnTo>
                <a:lnTo>
                  <a:pt x="3147" y="710"/>
                </a:lnTo>
                <a:lnTo>
                  <a:pt x="3152" y="711"/>
                </a:lnTo>
                <a:lnTo>
                  <a:pt x="3156" y="712"/>
                </a:lnTo>
                <a:lnTo>
                  <a:pt x="3162" y="714"/>
                </a:lnTo>
                <a:lnTo>
                  <a:pt x="3167" y="715"/>
                </a:lnTo>
                <a:lnTo>
                  <a:pt x="3173" y="715"/>
                </a:lnTo>
                <a:lnTo>
                  <a:pt x="3177" y="716"/>
                </a:lnTo>
                <a:lnTo>
                  <a:pt x="3183" y="717"/>
                </a:lnTo>
                <a:lnTo>
                  <a:pt x="3187" y="717"/>
                </a:lnTo>
                <a:lnTo>
                  <a:pt x="3192" y="717"/>
                </a:lnTo>
                <a:lnTo>
                  <a:pt x="3198" y="719"/>
                </a:lnTo>
                <a:lnTo>
                  <a:pt x="3203" y="719"/>
                </a:lnTo>
                <a:lnTo>
                  <a:pt x="3209" y="719"/>
                </a:lnTo>
                <a:lnTo>
                  <a:pt x="3212" y="719"/>
                </a:lnTo>
                <a:lnTo>
                  <a:pt x="3218" y="719"/>
                </a:lnTo>
                <a:lnTo>
                  <a:pt x="3223" y="719"/>
                </a:lnTo>
                <a:lnTo>
                  <a:pt x="3228" y="719"/>
                </a:lnTo>
                <a:lnTo>
                  <a:pt x="3234" y="717"/>
                </a:lnTo>
                <a:lnTo>
                  <a:pt x="3238" y="717"/>
                </a:lnTo>
                <a:lnTo>
                  <a:pt x="3244" y="717"/>
                </a:lnTo>
                <a:lnTo>
                  <a:pt x="3249" y="716"/>
                </a:lnTo>
                <a:lnTo>
                  <a:pt x="3254" y="715"/>
                </a:lnTo>
                <a:lnTo>
                  <a:pt x="3259" y="715"/>
                </a:lnTo>
                <a:lnTo>
                  <a:pt x="3263" y="714"/>
                </a:lnTo>
                <a:lnTo>
                  <a:pt x="3269" y="712"/>
                </a:lnTo>
                <a:lnTo>
                  <a:pt x="3274" y="711"/>
                </a:lnTo>
                <a:lnTo>
                  <a:pt x="3280" y="710"/>
                </a:lnTo>
                <a:lnTo>
                  <a:pt x="3285" y="708"/>
                </a:lnTo>
                <a:lnTo>
                  <a:pt x="3289" y="706"/>
                </a:lnTo>
                <a:lnTo>
                  <a:pt x="3295" y="705"/>
                </a:lnTo>
                <a:lnTo>
                  <a:pt x="3299" y="703"/>
                </a:lnTo>
                <a:lnTo>
                  <a:pt x="3305" y="702"/>
                </a:lnTo>
                <a:lnTo>
                  <a:pt x="3310" y="700"/>
                </a:lnTo>
                <a:lnTo>
                  <a:pt x="3316" y="697"/>
                </a:lnTo>
                <a:lnTo>
                  <a:pt x="3320" y="696"/>
                </a:lnTo>
                <a:lnTo>
                  <a:pt x="3326" y="692"/>
                </a:lnTo>
                <a:lnTo>
                  <a:pt x="3331" y="690"/>
                </a:lnTo>
                <a:lnTo>
                  <a:pt x="3336" y="689"/>
                </a:lnTo>
                <a:lnTo>
                  <a:pt x="3342" y="686"/>
                </a:lnTo>
                <a:lnTo>
                  <a:pt x="3345" y="683"/>
                </a:lnTo>
                <a:lnTo>
                  <a:pt x="3351" y="680"/>
                </a:lnTo>
                <a:lnTo>
                  <a:pt x="3356" y="678"/>
                </a:lnTo>
                <a:lnTo>
                  <a:pt x="3361" y="673"/>
                </a:lnTo>
                <a:lnTo>
                  <a:pt x="3367" y="671"/>
                </a:lnTo>
                <a:lnTo>
                  <a:pt x="3371" y="667"/>
                </a:lnTo>
                <a:lnTo>
                  <a:pt x="3376" y="664"/>
                </a:lnTo>
                <a:lnTo>
                  <a:pt x="3381" y="661"/>
                </a:lnTo>
                <a:lnTo>
                  <a:pt x="3387" y="658"/>
                </a:lnTo>
                <a:lnTo>
                  <a:pt x="3392" y="655"/>
                </a:lnTo>
                <a:lnTo>
                  <a:pt x="3396" y="650"/>
                </a:lnTo>
                <a:lnTo>
                  <a:pt x="3402" y="647"/>
                </a:lnTo>
                <a:lnTo>
                  <a:pt x="3406" y="643"/>
                </a:lnTo>
                <a:lnTo>
                  <a:pt x="3412" y="639"/>
                </a:lnTo>
                <a:lnTo>
                  <a:pt x="3417" y="635"/>
                </a:lnTo>
                <a:lnTo>
                  <a:pt x="3422" y="631"/>
                </a:lnTo>
                <a:lnTo>
                  <a:pt x="3427" y="626"/>
                </a:lnTo>
                <a:lnTo>
                  <a:pt x="3433" y="622"/>
                </a:lnTo>
                <a:lnTo>
                  <a:pt x="3438" y="618"/>
                </a:lnTo>
                <a:lnTo>
                  <a:pt x="3443" y="614"/>
                </a:lnTo>
                <a:lnTo>
                  <a:pt x="3447" y="610"/>
                </a:lnTo>
                <a:lnTo>
                  <a:pt x="3451" y="605"/>
                </a:lnTo>
                <a:lnTo>
                  <a:pt x="3457" y="600"/>
                </a:lnTo>
                <a:lnTo>
                  <a:pt x="3463" y="596"/>
                </a:lnTo>
                <a:lnTo>
                  <a:pt x="3469" y="591"/>
                </a:lnTo>
                <a:lnTo>
                  <a:pt x="3475" y="586"/>
                </a:lnTo>
                <a:lnTo>
                  <a:pt x="3478" y="581"/>
                </a:lnTo>
                <a:lnTo>
                  <a:pt x="3483" y="575"/>
                </a:lnTo>
                <a:lnTo>
                  <a:pt x="3488" y="571"/>
                </a:lnTo>
                <a:lnTo>
                  <a:pt x="3494" y="566"/>
                </a:lnTo>
                <a:lnTo>
                  <a:pt x="3499" y="561"/>
                </a:lnTo>
                <a:lnTo>
                  <a:pt x="3503" y="556"/>
                </a:lnTo>
                <a:lnTo>
                  <a:pt x="3510" y="550"/>
                </a:lnTo>
                <a:lnTo>
                  <a:pt x="3514" y="545"/>
                </a:lnTo>
                <a:lnTo>
                  <a:pt x="3520" y="539"/>
                </a:lnTo>
                <a:lnTo>
                  <a:pt x="3525" y="534"/>
                </a:lnTo>
                <a:lnTo>
                  <a:pt x="3528" y="528"/>
                </a:lnTo>
                <a:lnTo>
                  <a:pt x="3534" y="523"/>
                </a:lnTo>
                <a:lnTo>
                  <a:pt x="3539" y="517"/>
                </a:lnTo>
                <a:lnTo>
                  <a:pt x="3545" y="512"/>
                </a:lnTo>
                <a:lnTo>
                  <a:pt x="3550" y="506"/>
                </a:lnTo>
                <a:lnTo>
                  <a:pt x="3555" y="501"/>
                </a:lnTo>
                <a:lnTo>
                  <a:pt x="3559" y="494"/>
                </a:lnTo>
                <a:lnTo>
                  <a:pt x="3565" y="489"/>
                </a:lnTo>
                <a:lnTo>
                  <a:pt x="3571" y="482"/>
                </a:lnTo>
                <a:lnTo>
                  <a:pt x="3575" y="477"/>
                </a:lnTo>
                <a:lnTo>
                  <a:pt x="3580" y="470"/>
                </a:lnTo>
                <a:lnTo>
                  <a:pt x="3585" y="465"/>
                </a:lnTo>
                <a:lnTo>
                  <a:pt x="3590" y="459"/>
                </a:lnTo>
                <a:lnTo>
                  <a:pt x="3595" y="452"/>
                </a:lnTo>
                <a:lnTo>
                  <a:pt x="3601" y="446"/>
                </a:lnTo>
                <a:lnTo>
                  <a:pt x="3606" y="440"/>
                </a:lnTo>
                <a:lnTo>
                  <a:pt x="3610" y="434"/>
                </a:lnTo>
                <a:lnTo>
                  <a:pt x="3616" y="429"/>
                </a:lnTo>
                <a:lnTo>
                  <a:pt x="3621" y="421"/>
                </a:lnTo>
                <a:lnTo>
                  <a:pt x="3627" y="416"/>
                </a:lnTo>
                <a:lnTo>
                  <a:pt x="3632" y="409"/>
                </a:lnTo>
                <a:lnTo>
                  <a:pt x="3635" y="404"/>
                </a:lnTo>
                <a:lnTo>
                  <a:pt x="3641" y="396"/>
                </a:lnTo>
                <a:lnTo>
                  <a:pt x="3646" y="391"/>
                </a:lnTo>
                <a:lnTo>
                  <a:pt x="3652" y="384"/>
                </a:lnTo>
                <a:lnTo>
                  <a:pt x="3657" y="379"/>
                </a:lnTo>
                <a:lnTo>
                  <a:pt x="3662" y="372"/>
                </a:lnTo>
                <a:lnTo>
                  <a:pt x="3667" y="366"/>
                </a:lnTo>
                <a:lnTo>
                  <a:pt x="3672" y="360"/>
                </a:lnTo>
              </a:path>
            </a:pathLst>
          </a:custGeom>
          <a:noFill/>
          <a:ln w="381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AU"/>
          </a:p>
        </p:txBody>
      </p:sp>
      <p:grpSp>
        <p:nvGrpSpPr>
          <p:cNvPr id="3" name="Group 340"/>
          <p:cNvGrpSpPr>
            <a:grpSpLocks/>
          </p:cNvGrpSpPr>
          <p:nvPr/>
        </p:nvGrpSpPr>
        <p:grpSpPr bwMode="auto">
          <a:xfrm>
            <a:off x="1317625" y="781050"/>
            <a:ext cx="2481263" cy="1695450"/>
            <a:chOff x="768" y="492"/>
            <a:chExt cx="1563" cy="1068"/>
          </a:xfrm>
        </p:grpSpPr>
        <p:grpSp>
          <p:nvGrpSpPr>
            <p:cNvPr id="4" name="Group 296"/>
            <p:cNvGrpSpPr>
              <a:grpSpLocks/>
            </p:cNvGrpSpPr>
            <p:nvPr/>
          </p:nvGrpSpPr>
          <p:grpSpPr bwMode="auto">
            <a:xfrm>
              <a:off x="988" y="1152"/>
              <a:ext cx="584" cy="408"/>
              <a:chOff x="1528" y="1152"/>
              <a:chExt cx="584" cy="408"/>
            </a:xfrm>
          </p:grpSpPr>
          <p:grpSp>
            <p:nvGrpSpPr>
              <p:cNvPr id="5" name="Group 278"/>
              <p:cNvGrpSpPr>
                <a:grpSpLocks/>
              </p:cNvGrpSpPr>
              <p:nvPr/>
            </p:nvGrpSpPr>
            <p:grpSpPr bwMode="auto">
              <a:xfrm>
                <a:off x="1860" y="1152"/>
                <a:ext cx="168" cy="240"/>
                <a:chOff x="3408" y="288"/>
                <a:chExt cx="240" cy="432"/>
              </a:xfrm>
            </p:grpSpPr>
            <p:sp>
              <p:nvSpPr>
                <p:cNvPr id="10516" name="AutoShape 276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0517" name="Oval 277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grpSp>
            <p:nvGrpSpPr>
              <p:cNvPr id="6" name="Group 282"/>
              <p:cNvGrpSpPr>
                <a:grpSpLocks/>
              </p:cNvGrpSpPr>
              <p:nvPr/>
            </p:nvGrpSpPr>
            <p:grpSpPr bwMode="auto">
              <a:xfrm>
                <a:off x="1692" y="1152"/>
                <a:ext cx="168" cy="240"/>
                <a:chOff x="3408" y="288"/>
                <a:chExt cx="240" cy="432"/>
              </a:xfrm>
            </p:grpSpPr>
            <p:sp>
              <p:nvSpPr>
                <p:cNvPr id="10523" name="AutoShape 283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0524" name="Oval 284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sp>
            <p:nvSpPr>
              <p:cNvPr id="10262" name="Line 22"/>
              <p:cNvSpPr>
                <a:spLocks noChangeShapeType="1"/>
              </p:cNvSpPr>
              <p:nvPr/>
            </p:nvSpPr>
            <p:spPr bwMode="auto">
              <a:xfrm>
                <a:off x="1528" y="151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06" name="AutoShape 266"/>
              <p:cNvSpPr>
                <a:spLocks noChangeArrowheads="1"/>
              </p:cNvSpPr>
              <p:nvPr/>
            </p:nvSpPr>
            <p:spPr bwMode="auto">
              <a:xfrm>
                <a:off x="1584" y="1327"/>
                <a:ext cx="528" cy="13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07" name="Oval 267"/>
              <p:cNvSpPr>
                <a:spLocks noChangeArrowheads="1"/>
              </p:cNvSpPr>
              <p:nvPr/>
            </p:nvSpPr>
            <p:spPr bwMode="auto">
              <a:xfrm>
                <a:off x="1695" y="1427"/>
                <a:ext cx="111" cy="13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08" name="Oval 268"/>
              <p:cNvSpPr>
                <a:spLocks noChangeArrowheads="1"/>
              </p:cNvSpPr>
              <p:nvPr/>
            </p:nvSpPr>
            <p:spPr bwMode="auto">
              <a:xfrm>
                <a:off x="1890" y="1427"/>
                <a:ext cx="111" cy="13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7" name="Group 339"/>
            <p:cNvGrpSpPr>
              <a:grpSpLocks/>
            </p:cNvGrpSpPr>
            <p:nvPr/>
          </p:nvGrpSpPr>
          <p:grpSpPr bwMode="auto">
            <a:xfrm>
              <a:off x="768" y="492"/>
              <a:ext cx="1563" cy="444"/>
              <a:chOff x="672" y="492"/>
              <a:chExt cx="1659" cy="444"/>
            </a:xfrm>
          </p:grpSpPr>
          <p:sp>
            <p:nvSpPr>
              <p:cNvPr id="10534" name="AutoShape 294"/>
              <p:cNvSpPr>
                <a:spLocks noChangeArrowheads="1"/>
              </p:cNvSpPr>
              <p:nvPr/>
            </p:nvSpPr>
            <p:spPr bwMode="auto">
              <a:xfrm>
                <a:off x="672" y="492"/>
                <a:ext cx="1584" cy="444"/>
              </a:xfrm>
              <a:prstGeom prst="wedgeRoundRectCallout">
                <a:avLst>
                  <a:gd name="adj1" fmla="val -9912"/>
                  <a:gd name="adj2" fmla="val 90542"/>
                  <a:gd name="adj3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10256" name="Rectangle 16"/>
              <p:cNvSpPr>
                <a:spLocks noChangeArrowheads="1"/>
              </p:cNvSpPr>
              <p:nvPr/>
            </p:nvSpPr>
            <p:spPr bwMode="auto">
              <a:xfrm>
                <a:off x="733" y="517"/>
                <a:ext cx="1598" cy="40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lIns="90488" tIns="44450" rIns="90488" bIns="44450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FF0000"/>
                    </a:solidFill>
                    <a:latin typeface="Tahoma" pitchFamily="34" charset="0"/>
                  </a:rPr>
                  <a:t>Costs are high, </a:t>
                </a:r>
              </a:p>
              <a:p>
                <a:pPr algn="ctr"/>
                <a:r>
                  <a:rPr lang="en-US" sz="1800" b="1" dirty="0">
                    <a:solidFill>
                      <a:srgbClr val="FF0000"/>
                    </a:solidFill>
                    <a:latin typeface="Tahoma" pitchFamily="34" charset="0"/>
                  </a:rPr>
                  <a:t>let’s do an Audit</a:t>
                </a:r>
              </a:p>
            </p:txBody>
          </p:sp>
        </p:grpSp>
      </p:grpSp>
      <p:grpSp>
        <p:nvGrpSpPr>
          <p:cNvPr id="8" name="Group 341"/>
          <p:cNvGrpSpPr>
            <a:grpSpLocks/>
          </p:cNvGrpSpPr>
          <p:nvPr/>
        </p:nvGrpSpPr>
        <p:grpSpPr bwMode="auto">
          <a:xfrm>
            <a:off x="2686050" y="1790700"/>
            <a:ext cx="2476500" cy="1524000"/>
            <a:chOff x="1692" y="1128"/>
            <a:chExt cx="1560" cy="960"/>
          </a:xfrm>
        </p:grpSpPr>
        <p:grpSp>
          <p:nvGrpSpPr>
            <p:cNvPr id="9" name="Group 335"/>
            <p:cNvGrpSpPr>
              <a:grpSpLocks/>
            </p:cNvGrpSpPr>
            <p:nvPr/>
          </p:nvGrpSpPr>
          <p:grpSpPr bwMode="auto">
            <a:xfrm>
              <a:off x="1785" y="1560"/>
              <a:ext cx="423" cy="528"/>
              <a:chOff x="1785" y="1560"/>
              <a:chExt cx="423" cy="528"/>
            </a:xfrm>
          </p:grpSpPr>
          <p:grpSp>
            <p:nvGrpSpPr>
              <p:cNvPr id="10" name="Group 288"/>
              <p:cNvGrpSpPr>
                <a:grpSpLocks/>
              </p:cNvGrpSpPr>
              <p:nvPr/>
            </p:nvGrpSpPr>
            <p:grpSpPr bwMode="auto">
              <a:xfrm rot="3396685">
                <a:off x="2004" y="1704"/>
                <a:ext cx="168" cy="240"/>
                <a:chOff x="3408" y="288"/>
                <a:chExt cx="240" cy="432"/>
              </a:xfrm>
            </p:grpSpPr>
            <p:sp>
              <p:nvSpPr>
                <p:cNvPr id="10529" name="AutoShape 289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0530" name="Oval 290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grpSp>
            <p:nvGrpSpPr>
              <p:cNvPr id="11" name="Group 291"/>
              <p:cNvGrpSpPr>
                <a:grpSpLocks/>
              </p:cNvGrpSpPr>
              <p:nvPr/>
            </p:nvGrpSpPr>
            <p:grpSpPr bwMode="auto">
              <a:xfrm rot="3396685">
                <a:off x="1932" y="1584"/>
                <a:ext cx="168" cy="240"/>
                <a:chOff x="3408" y="288"/>
                <a:chExt cx="240" cy="432"/>
              </a:xfrm>
            </p:grpSpPr>
            <p:sp>
              <p:nvSpPr>
                <p:cNvPr id="10532" name="AutoShape 292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0533" name="Oval 293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sp>
            <p:nvSpPr>
              <p:cNvPr id="10513" name="AutoShape 273"/>
              <p:cNvSpPr>
                <a:spLocks noChangeArrowheads="1"/>
              </p:cNvSpPr>
              <p:nvPr/>
            </p:nvSpPr>
            <p:spPr bwMode="auto">
              <a:xfrm rot="3319005">
                <a:off x="1687" y="1757"/>
                <a:ext cx="528" cy="13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14" name="Oval 274"/>
              <p:cNvSpPr>
                <a:spLocks noChangeArrowheads="1"/>
              </p:cNvSpPr>
              <p:nvPr/>
            </p:nvSpPr>
            <p:spPr bwMode="auto">
              <a:xfrm>
                <a:off x="1785" y="1751"/>
                <a:ext cx="111" cy="13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15" name="Oval 275"/>
              <p:cNvSpPr>
                <a:spLocks noChangeArrowheads="1"/>
              </p:cNvSpPr>
              <p:nvPr/>
            </p:nvSpPr>
            <p:spPr bwMode="auto">
              <a:xfrm>
                <a:off x="1896" y="1908"/>
                <a:ext cx="111" cy="13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10535" name="AutoShape 295"/>
            <p:cNvSpPr>
              <a:spLocks noChangeArrowheads="1"/>
            </p:cNvSpPr>
            <p:nvPr/>
          </p:nvSpPr>
          <p:spPr bwMode="auto">
            <a:xfrm>
              <a:off x="1692" y="1128"/>
              <a:ext cx="1560" cy="276"/>
            </a:xfrm>
            <a:prstGeom prst="wedgeRoundRectCallout">
              <a:avLst>
                <a:gd name="adj1" fmla="val -20704"/>
                <a:gd name="adj2" fmla="val 143843"/>
                <a:gd name="adj3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dirty="0">
                  <a:solidFill>
                    <a:srgbClr val="FF0000"/>
                  </a:solidFill>
                  <a:latin typeface="Tahoma" pitchFamily="34" charset="0"/>
                </a:rPr>
                <a:t>Easy Savings Here!</a:t>
              </a:r>
            </a:p>
          </p:txBody>
        </p:sp>
      </p:grpSp>
      <p:grpSp>
        <p:nvGrpSpPr>
          <p:cNvPr id="12" name="Group 342"/>
          <p:cNvGrpSpPr>
            <a:grpSpLocks/>
          </p:cNvGrpSpPr>
          <p:nvPr/>
        </p:nvGrpSpPr>
        <p:grpSpPr bwMode="auto">
          <a:xfrm>
            <a:off x="3416300" y="3162300"/>
            <a:ext cx="4622800" cy="1717675"/>
            <a:chOff x="2152" y="1992"/>
            <a:chExt cx="2912" cy="1082"/>
          </a:xfrm>
        </p:grpSpPr>
        <p:grpSp>
          <p:nvGrpSpPr>
            <p:cNvPr id="13" name="Group 297"/>
            <p:cNvGrpSpPr>
              <a:grpSpLocks/>
            </p:cNvGrpSpPr>
            <p:nvPr/>
          </p:nvGrpSpPr>
          <p:grpSpPr bwMode="auto">
            <a:xfrm>
              <a:off x="2152" y="1992"/>
              <a:ext cx="584" cy="408"/>
              <a:chOff x="1528" y="1152"/>
              <a:chExt cx="584" cy="408"/>
            </a:xfrm>
          </p:grpSpPr>
          <p:grpSp>
            <p:nvGrpSpPr>
              <p:cNvPr id="14" name="Group 298"/>
              <p:cNvGrpSpPr>
                <a:grpSpLocks/>
              </p:cNvGrpSpPr>
              <p:nvPr/>
            </p:nvGrpSpPr>
            <p:grpSpPr bwMode="auto">
              <a:xfrm>
                <a:off x="1860" y="1152"/>
                <a:ext cx="168" cy="240"/>
                <a:chOff x="3408" y="288"/>
                <a:chExt cx="240" cy="432"/>
              </a:xfrm>
            </p:grpSpPr>
            <p:sp>
              <p:nvSpPr>
                <p:cNvPr id="10539" name="AutoShape 299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0540" name="Oval 300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grpSp>
            <p:nvGrpSpPr>
              <p:cNvPr id="15" name="Group 301"/>
              <p:cNvGrpSpPr>
                <a:grpSpLocks/>
              </p:cNvGrpSpPr>
              <p:nvPr/>
            </p:nvGrpSpPr>
            <p:grpSpPr bwMode="auto">
              <a:xfrm>
                <a:off x="1692" y="1152"/>
                <a:ext cx="168" cy="240"/>
                <a:chOff x="3408" y="288"/>
                <a:chExt cx="240" cy="432"/>
              </a:xfrm>
            </p:grpSpPr>
            <p:sp>
              <p:nvSpPr>
                <p:cNvPr id="10542" name="AutoShape 302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0543" name="Oval 303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sp>
            <p:nvSpPr>
              <p:cNvPr id="10544" name="Line 304"/>
              <p:cNvSpPr>
                <a:spLocks noChangeShapeType="1"/>
              </p:cNvSpPr>
              <p:nvPr/>
            </p:nvSpPr>
            <p:spPr bwMode="auto">
              <a:xfrm>
                <a:off x="1528" y="151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45" name="AutoShape 305"/>
              <p:cNvSpPr>
                <a:spLocks noChangeArrowheads="1"/>
              </p:cNvSpPr>
              <p:nvPr/>
            </p:nvSpPr>
            <p:spPr bwMode="auto">
              <a:xfrm>
                <a:off x="1584" y="1327"/>
                <a:ext cx="528" cy="13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46" name="Oval 306"/>
              <p:cNvSpPr>
                <a:spLocks noChangeArrowheads="1"/>
              </p:cNvSpPr>
              <p:nvPr/>
            </p:nvSpPr>
            <p:spPr bwMode="auto">
              <a:xfrm>
                <a:off x="1695" y="1427"/>
                <a:ext cx="111" cy="13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47" name="Oval 307"/>
              <p:cNvSpPr>
                <a:spLocks noChangeArrowheads="1"/>
              </p:cNvSpPr>
              <p:nvPr/>
            </p:nvSpPr>
            <p:spPr bwMode="auto">
              <a:xfrm>
                <a:off x="1890" y="1427"/>
                <a:ext cx="111" cy="13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16" name="Group 336"/>
            <p:cNvGrpSpPr>
              <a:grpSpLocks/>
            </p:cNvGrpSpPr>
            <p:nvPr/>
          </p:nvGrpSpPr>
          <p:grpSpPr bwMode="auto">
            <a:xfrm>
              <a:off x="2868" y="2208"/>
              <a:ext cx="2196" cy="866"/>
              <a:chOff x="2868" y="2208"/>
              <a:chExt cx="2196" cy="866"/>
            </a:xfrm>
          </p:grpSpPr>
          <p:sp>
            <p:nvSpPr>
              <p:cNvPr id="10548" name="AutoShape 308"/>
              <p:cNvSpPr>
                <a:spLocks noChangeArrowheads="1"/>
              </p:cNvSpPr>
              <p:nvPr/>
            </p:nvSpPr>
            <p:spPr bwMode="auto">
              <a:xfrm>
                <a:off x="2868" y="2208"/>
                <a:ext cx="2196" cy="720"/>
              </a:xfrm>
              <a:prstGeom prst="wedgeRoundRectCallout">
                <a:avLst>
                  <a:gd name="adj1" fmla="val -58153"/>
                  <a:gd name="adj2" fmla="val -76389"/>
                  <a:gd name="adj3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rgbClr val="FFFF99"/>
                  </a:solidFill>
                  <a:latin typeface="Tahoma" pitchFamily="34" charset="0"/>
                </a:endParaRPr>
              </a:p>
            </p:txBody>
          </p:sp>
          <p:sp>
            <p:nvSpPr>
              <p:cNvPr id="10549" name="Text Box 309"/>
              <p:cNvSpPr txBox="1">
                <a:spLocks noChangeArrowheads="1"/>
              </p:cNvSpPr>
              <p:nvPr/>
            </p:nvSpPr>
            <p:spPr bwMode="auto">
              <a:xfrm>
                <a:off x="3050" y="2248"/>
                <a:ext cx="1922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 dirty="0">
                    <a:solidFill>
                      <a:srgbClr val="FF0000"/>
                    </a:solidFill>
                    <a:latin typeface="Tahoma" pitchFamily="34" charset="0"/>
                  </a:rPr>
                  <a:t>Oh well that’s enough,</a:t>
                </a:r>
              </a:p>
              <a:p>
                <a:r>
                  <a:rPr lang="en-US" sz="2000" b="1" dirty="0">
                    <a:solidFill>
                      <a:srgbClr val="FF0000"/>
                    </a:solidFill>
                    <a:latin typeface="Tahoma" pitchFamily="34" charset="0"/>
                  </a:rPr>
                  <a:t>Manager says get on </a:t>
                </a:r>
                <a:br>
                  <a:rPr lang="en-US" sz="2000" b="1" dirty="0">
                    <a:solidFill>
                      <a:srgbClr val="FF0000"/>
                    </a:solidFill>
                    <a:latin typeface="Tahoma" pitchFamily="34" charset="0"/>
                  </a:rPr>
                </a:br>
                <a:r>
                  <a:rPr lang="en-US" sz="2000" b="1" dirty="0">
                    <a:solidFill>
                      <a:srgbClr val="FF0000"/>
                    </a:solidFill>
                    <a:latin typeface="Tahoma" pitchFamily="34" charset="0"/>
                  </a:rPr>
                  <a:t>with other programs.</a:t>
                </a:r>
              </a:p>
              <a:p>
                <a:endParaRPr lang="en-US" sz="2000" b="1" dirty="0">
                  <a:solidFill>
                    <a:srgbClr val="FFFF99"/>
                  </a:solidFill>
                  <a:latin typeface="Tahoma" pitchFamily="34" charset="0"/>
                </a:endParaRPr>
              </a:p>
            </p:txBody>
          </p:sp>
        </p:grpSp>
      </p:grpSp>
      <p:grpSp>
        <p:nvGrpSpPr>
          <p:cNvPr id="17" name="Group 345"/>
          <p:cNvGrpSpPr>
            <a:grpSpLocks/>
          </p:cNvGrpSpPr>
          <p:nvPr/>
        </p:nvGrpSpPr>
        <p:grpSpPr bwMode="auto">
          <a:xfrm>
            <a:off x="4359275" y="479425"/>
            <a:ext cx="4877317" cy="1958975"/>
            <a:chOff x="2884" y="348"/>
            <a:chExt cx="2788" cy="1188"/>
          </a:xfrm>
        </p:grpSpPr>
        <p:grpSp>
          <p:nvGrpSpPr>
            <p:cNvPr id="18" name="Group 310"/>
            <p:cNvGrpSpPr>
              <a:grpSpLocks/>
            </p:cNvGrpSpPr>
            <p:nvPr/>
          </p:nvGrpSpPr>
          <p:grpSpPr bwMode="auto">
            <a:xfrm>
              <a:off x="3340" y="1128"/>
              <a:ext cx="584" cy="408"/>
              <a:chOff x="1528" y="1152"/>
              <a:chExt cx="584" cy="408"/>
            </a:xfrm>
          </p:grpSpPr>
          <p:grpSp>
            <p:nvGrpSpPr>
              <p:cNvPr id="19" name="Group 311"/>
              <p:cNvGrpSpPr>
                <a:grpSpLocks/>
              </p:cNvGrpSpPr>
              <p:nvPr/>
            </p:nvGrpSpPr>
            <p:grpSpPr bwMode="auto">
              <a:xfrm>
                <a:off x="1860" y="1152"/>
                <a:ext cx="168" cy="240"/>
                <a:chOff x="3408" y="288"/>
                <a:chExt cx="240" cy="432"/>
              </a:xfrm>
            </p:grpSpPr>
            <p:sp>
              <p:nvSpPr>
                <p:cNvPr id="10552" name="AutoShape 312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0553" name="Oval 313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grpSp>
            <p:nvGrpSpPr>
              <p:cNvPr id="20" name="Group 314"/>
              <p:cNvGrpSpPr>
                <a:grpSpLocks/>
              </p:cNvGrpSpPr>
              <p:nvPr/>
            </p:nvGrpSpPr>
            <p:grpSpPr bwMode="auto">
              <a:xfrm>
                <a:off x="1692" y="1152"/>
                <a:ext cx="168" cy="240"/>
                <a:chOff x="3408" y="288"/>
                <a:chExt cx="240" cy="432"/>
              </a:xfrm>
            </p:grpSpPr>
            <p:sp>
              <p:nvSpPr>
                <p:cNvPr id="10555" name="AutoShape 315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0556" name="Oval 316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sp>
            <p:nvSpPr>
              <p:cNvPr id="10557" name="Line 317"/>
              <p:cNvSpPr>
                <a:spLocks noChangeShapeType="1"/>
              </p:cNvSpPr>
              <p:nvPr/>
            </p:nvSpPr>
            <p:spPr bwMode="auto">
              <a:xfrm>
                <a:off x="1528" y="151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58" name="AutoShape 318"/>
              <p:cNvSpPr>
                <a:spLocks noChangeArrowheads="1"/>
              </p:cNvSpPr>
              <p:nvPr/>
            </p:nvSpPr>
            <p:spPr bwMode="auto">
              <a:xfrm>
                <a:off x="1584" y="1327"/>
                <a:ext cx="528" cy="13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59" name="Oval 319"/>
              <p:cNvSpPr>
                <a:spLocks noChangeArrowheads="1"/>
              </p:cNvSpPr>
              <p:nvPr/>
            </p:nvSpPr>
            <p:spPr bwMode="auto">
              <a:xfrm>
                <a:off x="1695" y="1427"/>
                <a:ext cx="111" cy="13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60" name="Oval 320"/>
              <p:cNvSpPr>
                <a:spLocks noChangeArrowheads="1"/>
              </p:cNvSpPr>
              <p:nvPr/>
            </p:nvSpPr>
            <p:spPr bwMode="auto">
              <a:xfrm>
                <a:off x="1890" y="1427"/>
                <a:ext cx="111" cy="13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10561" name="AutoShape 321"/>
            <p:cNvSpPr>
              <a:spLocks noChangeArrowheads="1"/>
            </p:cNvSpPr>
            <p:nvPr/>
          </p:nvSpPr>
          <p:spPr bwMode="auto">
            <a:xfrm>
              <a:off x="2884" y="348"/>
              <a:ext cx="2697" cy="444"/>
            </a:xfrm>
            <a:prstGeom prst="wedgeRoundRectCallout">
              <a:avLst>
                <a:gd name="adj1" fmla="val -25565"/>
                <a:gd name="adj2" fmla="val 117116"/>
                <a:gd name="adj3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562" name="Text Box 322"/>
            <p:cNvSpPr txBox="1">
              <a:spLocks noChangeArrowheads="1"/>
            </p:cNvSpPr>
            <p:nvPr/>
          </p:nvSpPr>
          <p:spPr bwMode="auto">
            <a:xfrm>
              <a:off x="2940" y="352"/>
              <a:ext cx="2732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F0000"/>
                  </a:solidFill>
                  <a:latin typeface="Tahoma" pitchFamily="34" charset="0"/>
                </a:rPr>
                <a:t>Management says costs are too </a:t>
              </a:r>
              <a:br>
                <a:rPr lang="en-US" sz="2000" b="1" dirty="0">
                  <a:solidFill>
                    <a:srgbClr val="FF0000"/>
                  </a:solidFill>
                  <a:latin typeface="Tahoma" pitchFamily="34" charset="0"/>
                </a:rPr>
              </a:br>
              <a:r>
                <a:rPr lang="en-US" sz="2000" b="1" dirty="0">
                  <a:solidFill>
                    <a:srgbClr val="FF0000"/>
                  </a:solidFill>
                  <a:latin typeface="Tahoma" pitchFamily="34" charset="0"/>
                </a:rPr>
                <a:t>high again: Where’s that last audit</a:t>
              </a:r>
              <a:r>
                <a:rPr lang="en-US" sz="2000" b="1" dirty="0">
                  <a:solidFill>
                    <a:srgbClr val="FFFF99"/>
                  </a:solidFill>
                  <a:latin typeface="Tahoma" pitchFamily="34" charset="0"/>
                </a:rPr>
                <a:t>?</a:t>
              </a:r>
            </a:p>
          </p:txBody>
        </p:sp>
      </p:grpSp>
      <p:grpSp>
        <p:nvGrpSpPr>
          <p:cNvPr id="21" name="Group 344"/>
          <p:cNvGrpSpPr>
            <a:grpSpLocks/>
          </p:cNvGrpSpPr>
          <p:nvPr/>
        </p:nvGrpSpPr>
        <p:grpSpPr bwMode="auto">
          <a:xfrm>
            <a:off x="6510338" y="1790700"/>
            <a:ext cx="2633662" cy="1409700"/>
            <a:chOff x="4101" y="1128"/>
            <a:chExt cx="1659" cy="888"/>
          </a:xfrm>
        </p:grpSpPr>
        <p:grpSp>
          <p:nvGrpSpPr>
            <p:cNvPr id="22" name="Group 332"/>
            <p:cNvGrpSpPr>
              <a:grpSpLocks/>
            </p:cNvGrpSpPr>
            <p:nvPr/>
          </p:nvGrpSpPr>
          <p:grpSpPr bwMode="auto">
            <a:xfrm>
              <a:off x="4101" y="1488"/>
              <a:ext cx="423" cy="528"/>
              <a:chOff x="1881" y="1656"/>
              <a:chExt cx="423" cy="528"/>
            </a:xfrm>
          </p:grpSpPr>
          <p:grpSp>
            <p:nvGrpSpPr>
              <p:cNvPr id="23" name="Group 323"/>
              <p:cNvGrpSpPr>
                <a:grpSpLocks/>
              </p:cNvGrpSpPr>
              <p:nvPr/>
            </p:nvGrpSpPr>
            <p:grpSpPr bwMode="auto">
              <a:xfrm rot="3396685">
                <a:off x="2100" y="1800"/>
                <a:ext cx="168" cy="240"/>
                <a:chOff x="3408" y="288"/>
                <a:chExt cx="240" cy="432"/>
              </a:xfrm>
            </p:grpSpPr>
            <p:sp>
              <p:nvSpPr>
                <p:cNvPr id="10564" name="AutoShape 324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0565" name="Oval 325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grpSp>
            <p:nvGrpSpPr>
              <p:cNvPr id="24" name="Group 326"/>
              <p:cNvGrpSpPr>
                <a:grpSpLocks/>
              </p:cNvGrpSpPr>
              <p:nvPr/>
            </p:nvGrpSpPr>
            <p:grpSpPr bwMode="auto">
              <a:xfrm rot="3396685">
                <a:off x="2028" y="1680"/>
                <a:ext cx="168" cy="240"/>
                <a:chOff x="3408" y="288"/>
                <a:chExt cx="240" cy="432"/>
              </a:xfrm>
            </p:grpSpPr>
            <p:sp>
              <p:nvSpPr>
                <p:cNvPr id="10567" name="AutoShape 327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0568" name="Oval 328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sp>
            <p:nvSpPr>
              <p:cNvPr id="10569" name="AutoShape 329"/>
              <p:cNvSpPr>
                <a:spLocks noChangeArrowheads="1"/>
              </p:cNvSpPr>
              <p:nvPr/>
            </p:nvSpPr>
            <p:spPr bwMode="auto">
              <a:xfrm rot="3319005">
                <a:off x="1783" y="1853"/>
                <a:ext cx="528" cy="13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70" name="Oval 330"/>
              <p:cNvSpPr>
                <a:spLocks noChangeArrowheads="1"/>
              </p:cNvSpPr>
              <p:nvPr/>
            </p:nvSpPr>
            <p:spPr bwMode="auto">
              <a:xfrm>
                <a:off x="1881" y="1847"/>
                <a:ext cx="111" cy="13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71" name="Oval 331"/>
              <p:cNvSpPr>
                <a:spLocks noChangeArrowheads="1"/>
              </p:cNvSpPr>
              <p:nvPr/>
            </p:nvSpPr>
            <p:spPr bwMode="auto">
              <a:xfrm>
                <a:off x="1992" y="2004"/>
                <a:ext cx="111" cy="13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25" name="Group 337"/>
            <p:cNvGrpSpPr>
              <a:grpSpLocks/>
            </p:cNvGrpSpPr>
            <p:nvPr/>
          </p:nvGrpSpPr>
          <p:grpSpPr bwMode="auto">
            <a:xfrm>
              <a:off x="4764" y="1128"/>
              <a:ext cx="996" cy="528"/>
              <a:chOff x="4764" y="1128"/>
              <a:chExt cx="996" cy="528"/>
            </a:xfrm>
          </p:grpSpPr>
          <p:sp>
            <p:nvSpPr>
              <p:cNvPr id="10573" name="AutoShape 333"/>
              <p:cNvSpPr>
                <a:spLocks noChangeArrowheads="1"/>
              </p:cNvSpPr>
              <p:nvPr/>
            </p:nvSpPr>
            <p:spPr bwMode="auto">
              <a:xfrm>
                <a:off x="4764" y="1128"/>
                <a:ext cx="996" cy="528"/>
              </a:xfrm>
              <a:prstGeom prst="wedgeRoundRectCallout">
                <a:avLst>
                  <a:gd name="adj1" fmla="val -75199"/>
                  <a:gd name="adj2" fmla="val 45833"/>
                  <a:gd name="adj3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rgbClr val="FFFF99"/>
                  </a:solidFill>
                  <a:latin typeface="Tahoma" pitchFamily="34" charset="0"/>
                </a:endParaRPr>
              </a:p>
            </p:txBody>
          </p:sp>
          <p:sp>
            <p:nvSpPr>
              <p:cNvPr id="10574" name="Text Box 334"/>
              <p:cNvSpPr txBox="1">
                <a:spLocks noChangeArrowheads="1"/>
              </p:cNvSpPr>
              <p:nvPr/>
            </p:nvSpPr>
            <p:spPr bwMode="auto">
              <a:xfrm>
                <a:off x="4874" y="1168"/>
                <a:ext cx="87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 dirty="0">
                    <a:solidFill>
                      <a:srgbClr val="FF0000"/>
                    </a:solidFill>
                    <a:latin typeface="Tahoma" pitchFamily="34" charset="0"/>
                  </a:rPr>
                  <a:t>This feels</a:t>
                </a:r>
              </a:p>
              <a:p>
                <a:r>
                  <a:rPr lang="en-US" sz="2000" b="1" dirty="0">
                    <a:solidFill>
                      <a:srgbClr val="FF0000"/>
                    </a:solidFill>
                    <a:latin typeface="Tahoma" pitchFamily="34" charset="0"/>
                  </a:rPr>
                  <a:t>familiar!</a:t>
                </a:r>
              </a:p>
            </p:txBody>
          </p:sp>
        </p:grpSp>
      </p:grpSp>
      <p:sp>
        <p:nvSpPr>
          <p:cNvPr id="95" name="TextBox 94"/>
          <p:cNvSpPr txBox="1"/>
          <p:nvPr/>
        </p:nvSpPr>
        <p:spPr>
          <a:xfrm>
            <a:off x="251520" y="6237312"/>
            <a:ext cx="2601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Source: Energetics Pty Ltd</a:t>
            </a:r>
            <a:endParaRPr lang="en-AU" dirty="0"/>
          </a:p>
        </p:txBody>
      </p:sp>
      <p:sp>
        <p:nvSpPr>
          <p:cNvPr id="97" name="TextBox 96"/>
          <p:cNvSpPr txBox="1"/>
          <p:nvPr/>
        </p:nvSpPr>
        <p:spPr>
          <a:xfrm>
            <a:off x="323528" y="260648"/>
            <a:ext cx="3472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</a:rPr>
              <a:t>Traditional Approach</a:t>
            </a:r>
            <a:endParaRPr lang="en-US" sz="28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850900" y="6088063"/>
            <a:ext cx="1381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651375" y="6088063"/>
            <a:ext cx="1381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Tahoma" pitchFamily="34" charset="0"/>
              </a:rPr>
              <a:t>5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8148638" y="6088063"/>
            <a:ext cx="2762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Tahoma" pitchFamily="34" charset="0"/>
              </a:rPr>
              <a:t>10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338638" y="6424613"/>
            <a:ext cx="719749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  <a:latin typeface="Tahoma" pitchFamily="34" charset="0"/>
              </a:rPr>
              <a:t>Years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25426" y="1900238"/>
            <a:ext cx="798336" cy="4421844"/>
            <a:chOff x="1062" y="962"/>
            <a:chExt cx="388" cy="2630"/>
          </a:xfrm>
        </p:grpSpPr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1064" y="3248"/>
              <a:ext cx="12" cy="26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>
                <a:solidFill>
                  <a:srgbClr val="00B050"/>
                </a:solidFill>
              </a:endParaRPr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1062" y="2860"/>
              <a:ext cx="362" cy="7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>
                  <a:solidFill>
                    <a:srgbClr val="00B050"/>
                  </a:solidFill>
                  <a:latin typeface="Tahoma" pitchFamily="34" charset="0"/>
                </a:rPr>
                <a:t>-20%</a:t>
              </a:r>
            </a:p>
            <a:p>
              <a:endParaRPr lang="en-US" sz="2000" b="1">
                <a:solidFill>
                  <a:srgbClr val="00B050"/>
                </a:solidFill>
                <a:latin typeface="Tahoma" pitchFamily="34" charset="0"/>
              </a:endParaRPr>
            </a:p>
            <a:p>
              <a:r>
                <a:rPr lang="en-US" sz="2000" b="1">
                  <a:solidFill>
                    <a:srgbClr val="00B050"/>
                  </a:solidFill>
                  <a:latin typeface="Tahoma" pitchFamily="34" charset="0"/>
                </a:rPr>
                <a:t>-25%</a:t>
              </a:r>
            </a:p>
            <a:p>
              <a:endParaRPr lang="en-US" sz="2000" b="1">
                <a:solidFill>
                  <a:srgbClr val="00B050"/>
                </a:solidFill>
                <a:latin typeface="Tahoma" pitchFamily="34" charset="0"/>
              </a:endParaRPr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1062" y="2482"/>
              <a:ext cx="362" cy="1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>
                  <a:solidFill>
                    <a:srgbClr val="00B050"/>
                  </a:solidFill>
                  <a:latin typeface="Tahoma" pitchFamily="34" charset="0"/>
                </a:rPr>
                <a:t>-15%</a:t>
              </a:r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1062" y="2101"/>
              <a:ext cx="362" cy="1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>
                  <a:solidFill>
                    <a:srgbClr val="00B050"/>
                  </a:solidFill>
                  <a:latin typeface="Tahoma" pitchFamily="34" charset="0"/>
                </a:rPr>
                <a:t>-10%</a:t>
              </a:r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1098" y="1722"/>
              <a:ext cx="283" cy="1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>
                  <a:solidFill>
                    <a:srgbClr val="00B050"/>
                  </a:solidFill>
                  <a:latin typeface="Tahoma" pitchFamily="34" charset="0"/>
                </a:rPr>
                <a:t>-5%</a:t>
              </a: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1119" y="1341"/>
              <a:ext cx="79" cy="1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>
                  <a:solidFill>
                    <a:srgbClr val="00B050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1119" y="962"/>
              <a:ext cx="331" cy="1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>
                  <a:solidFill>
                    <a:srgbClr val="00B050"/>
                  </a:solidFill>
                  <a:latin typeface="Tahoma" pitchFamily="34" charset="0"/>
                </a:rPr>
                <a:t>+5%</a:t>
              </a:r>
            </a:p>
          </p:txBody>
        </p:sp>
      </p:grp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207963" y="1498600"/>
            <a:ext cx="6921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  <a:latin typeface="Tahoma" pitchFamily="34" charset="0"/>
              </a:rPr>
              <a:t>Costs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1628775" y="5114925"/>
            <a:ext cx="2801938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  <a:latin typeface="Tahoma" pitchFamily="34" charset="0"/>
              </a:rPr>
              <a:t>Technical </a:t>
            </a:r>
          </a:p>
          <a:p>
            <a:r>
              <a:rPr lang="en-US" sz="2000" b="1" dirty="0">
                <a:solidFill>
                  <a:srgbClr val="00B050"/>
                </a:solidFill>
                <a:latin typeface="Tahoma" pitchFamily="34" charset="0"/>
              </a:rPr>
              <a:t>Development</a:t>
            </a:r>
            <a:endParaRPr lang="en-US" sz="2000" dirty="0">
              <a:solidFill>
                <a:srgbClr val="00B050"/>
              </a:solidFill>
              <a:latin typeface="Tahoma" pitchFamily="34" charset="0"/>
            </a:endParaRPr>
          </a:p>
          <a:p>
            <a:endParaRPr lang="en-US" sz="2000" dirty="0">
              <a:solidFill>
                <a:srgbClr val="FFFF99"/>
              </a:solidFill>
              <a:latin typeface="Tahoma" pitchFamily="34" charset="0"/>
            </a:endParaRP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1042988" y="1935163"/>
            <a:ext cx="7408862" cy="3937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1050925" y="1935163"/>
            <a:ext cx="7400925" cy="4068762"/>
          </a:xfrm>
          <a:prstGeom prst="rect">
            <a:avLst/>
          </a:prstGeom>
          <a:noFill/>
          <a:ln w="5080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1003300" y="5802313"/>
            <a:ext cx="47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1228725" y="2566988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1228725" y="19351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>
            <a:off x="995363" y="51895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>
            <a:off x="995363" y="4575175"/>
            <a:ext cx="3175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995363" y="3892550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>
            <a:off x="995363" y="325437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1198563" y="2593975"/>
            <a:ext cx="70151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1296" name="Freeform 32"/>
          <p:cNvSpPr>
            <a:spLocks/>
          </p:cNvSpPr>
          <p:nvPr/>
        </p:nvSpPr>
        <p:spPr bwMode="auto">
          <a:xfrm>
            <a:off x="1042988" y="1935163"/>
            <a:ext cx="7413625" cy="1311275"/>
          </a:xfrm>
          <a:custGeom>
            <a:avLst/>
            <a:gdLst/>
            <a:ahLst/>
            <a:cxnLst>
              <a:cxn ang="0">
                <a:pos x="54" y="315"/>
              </a:cxn>
              <a:cxn ang="0">
                <a:pos x="115" y="237"/>
              </a:cxn>
              <a:cxn ang="0">
                <a:pos x="174" y="166"/>
              </a:cxn>
              <a:cxn ang="0">
                <a:pos x="235" y="105"/>
              </a:cxn>
              <a:cxn ang="0">
                <a:pos x="295" y="56"/>
              </a:cxn>
              <a:cxn ang="0">
                <a:pos x="355" y="21"/>
              </a:cxn>
              <a:cxn ang="0">
                <a:pos x="415" y="3"/>
              </a:cxn>
              <a:cxn ang="0">
                <a:pos x="476" y="2"/>
              </a:cxn>
              <a:cxn ang="0">
                <a:pos x="535" y="17"/>
              </a:cxn>
              <a:cxn ang="0">
                <a:pos x="596" y="50"/>
              </a:cxn>
              <a:cxn ang="0">
                <a:pos x="656" y="96"/>
              </a:cxn>
              <a:cxn ang="0">
                <a:pos x="715" y="156"/>
              </a:cxn>
              <a:cxn ang="0">
                <a:pos x="776" y="225"/>
              </a:cxn>
              <a:cxn ang="0">
                <a:pos x="836" y="303"/>
              </a:cxn>
              <a:cxn ang="0">
                <a:pos x="896" y="383"/>
              </a:cxn>
              <a:cxn ang="0">
                <a:pos x="956" y="465"/>
              </a:cxn>
              <a:cxn ang="0">
                <a:pos x="1017" y="543"/>
              </a:cxn>
              <a:cxn ang="0">
                <a:pos x="1076" y="614"/>
              </a:cxn>
              <a:cxn ang="0">
                <a:pos x="1137" y="675"/>
              </a:cxn>
              <a:cxn ang="0">
                <a:pos x="1197" y="724"/>
              </a:cxn>
              <a:cxn ang="0">
                <a:pos x="1257" y="759"/>
              </a:cxn>
              <a:cxn ang="0">
                <a:pos x="1317" y="777"/>
              </a:cxn>
              <a:cxn ang="0">
                <a:pos x="1377" y="778"/>
              </a:cxn>
              <a:cxn ang="0">
                <a:pos x="1438" y="763"/>
              </a:cxn>
              <a:cxn ang="0">
                <a:pos x="1497" y="730"/>
              </a:cxn>
              <a:cxn ang="0">
                <a:pos x="1558" y="684"/>
              </a:cxn>
              <a:cxn ang="0">
                <a:pos x="1618" y="624"/>
              </a:cxn>
              <a:cxn ang="0">
                <a:pos x="1678" y="555"/>
              </a:cxn>
              <a:cxn ang="0">
                <a:pos x="1738" y="477"/>
              </a:cxn>
              <a:cxn ang="0">
                <a:pos x="1798" y="397"/>
              </a:cxn>
              <a:cxn ang="0">
                <a:pos x="1858" y="315"/>
              </a:cxn>
              <a:cxn ang="0">
                <a:pos x="1918" y="237"/>
              </a:cxn>
              <a:cxn ang="0">
                <a:pos x="1979" y="166"/>
              </a:cxn>
              <a:cxn ang="0">
                <a:pos x="2038" y="105"/>
              </a:cxn>
              <a:cxn ang="0">
                <a:pos x="2099" y="56"/>
              </a:cxn>
              <a:cxn ang="0">
                <a:pos x="2159" y="21"/>
              </a:cxn>
              <a:cxn ang="0">
                <a:pos x="2219" y="3"/>
              </a:cxn>
              <a:cxn ang="0">
                <a:pos x="2279" y="2"/>
              </a:cxn>
              <a:cxn ang="0">
                <a:pos x="2340" y="17"/>
              </a:cxn>
              <a:cxn ang="0">
                <a:pos x="2400" y="50"/>
              </a:cxn>
              <a:cxn ang="0">
                <a:pos x="2460" y="96"/>
              </a:cxn>
              <a:cxn ang="0">
                <a:pos x="2520" y="156"/>
              </a:cxn>
              <a:cxn ang="0">
                <a:pos x="2580" y="225"/>
              </a:cxn>
              <a:cxn ang="0">
                <a:pos x="2640" y="303"/>
              </a:cxn>
              <a:cxn ang="0">
                <a:pos x="2700" y="383"/>
              </a:cxn>
              <a:cxn ang="0">
                <a:pos x="2761" y="465"/>
              </a:cxn>
              <a:cxn ang="0">
                <a:pos x="2820" y="543"/>
              </a:cxn>
              <a:cxn ang="0">
                <a:pos x="2881" y="614"/>
              </a:cxn>
              <a:cxn ang="0">
                <a:pos x="2941" y="675"/>
              </a:cxn>
              <a:cxn ang="0">
                <a:pos x="3001" y="724"/>
              </a:cxn>
              <a:cxn ang="0">
                <a:pos x="3061" y="759"/>
              </a:cxn>
              <a:cxn ang="0">
                <a:pos x="3121" y="777"/>
              </a:cxn>
              <a:cxn ang="0">
                <a:pos x="3181" y="778"/>
              </a:cxn>
              <a:cxn ang="0">
                <a:pos x="3241" y="763"/>
              </a:cxn>
              <a:cxn ang="0">
                <a:pos x="3302" y="730"/>
              </a:cxn>
              <a:cxn ang="0">
                <a:pos x="3361" y="684"/>
              </a:cxn>
              <a:cxn ang="0">
                <a:pos x="3422" y="624"/>
              </a:cxn>
              <a:cxn ang="0">
                <a:pos x="3482" y="555"/>
              </a:cxn>
              <a:cxn ang="0">
                <a:pos x="3542" y="477"/>
              </a:cxn>
              <a:cxn ang="0">
                <a:pos x="3602" y="397"/>
              </a:cxn>
            </a:cxnLst>
            <a:rect l="0" t="0" r="r" b="b"/>
            <a:pathLst>
              <a:path w="3608" h="781">
                <a:moveTo>
                  <a:pt x="0" y="390"/>
                </a:moveTo>
                <a:lnTo>
                  <a:pt x="6" y="383"/>
                </a:lnTo>
                <a:lnTo>
                  <a:pt x="10" y="377"/>
                </a:lnTo>
                <a:lnTo>
                  <a:pt x="14" y="369"/>
                </a:lnTo>
                <a:lnTo>
                  <a:pt x="19" y="363"/>
                </a:lnTo>
                <a:lnTo>
                  <a:pt x="25" y="356"/>
                </a:lnTo>
                <a:lnTo>
                  <a:pt x="30" y="350"/>
                </a:lnTo>
                <a:lnTo>
                  <a:pt x="36" y="342"/>
                </a:lnTo>
                <a:lnTo>
                  <a:pt x="39" y="336"/>
                </a:lnTo>
                <a:lnTo>
                  <a:pt x="44" y="329"/>
                </a:lnTo>
                <a:lnTo>
                  <a:pt x="50" y="323"/>
                </a:lnTo>
                <a:lnTo>
                  <a:pt x="54" y="315"/>
                </a:lnTo>
                <a:lnTo>
                  <a:pt x="60" y="309"/>
                </a:lnTo>
                <a:lnTo>
                  <a:pt x="65" y="303"/>
                </a:lnTo>
                <a:lnTo>
                  <a:pt x="70" y="296"/>
                </a:lnTo>
                <a:lnTo>
                  <a:pt x="76" y="290"/>
                </a:lnTo>
                <a:lnTo>
                  <a:pt x="80" y="282"/>
                </a:lnTo>
                <a:lnTo>
                  <a:pt x="86" y="276"/>
                </a:lnTo>
                <a:lnTo>
                  <a:pt x="91" y="270"/>
                </a:lnTo>
                <a:lnTo>
                  <a:pt x="95" y="263"/>
                </a:lnTo>
                <a:lnTo>
                  <a:pt x="100" y="257"/>
                </a:lnTo>
                <a:lnTo>
                  <a:pt x="105" y="250"/>
                </a:lnTo>
                <a:lnTo>
                  <a:pt x="111" y="244"/>
                </a:lnTo>
                <a:lnTo>
                  <a:pt x="115" y="237"/>
                </a:lnTo>
                <a:lnTo>
                  <a:pt x="120" y="231"/>
                </a:lnTo>
                <a:lnTo>
                  <a:pt x="126" y="225"/>
                </a:lnTo>
                <a:lnTo>
                  <a:pt x="130" y="219"/>
                </a:lnTo>
                <a:lnTo>
                  <a:pt x="136" y="213"/>
                </a:lnTo>
                <a:lnTo>
                  <a:pt x="141" y="207"/>
                </a:lnTo>
                <a:lnTo>
                  <a:pt x="144" y="201"/>
                </a:lnTo>
                <a:lnTo>
                  <a:pt x="150" y="195"/>
                </a:lnTo>
                <a:lnTo>
                  <a:pt x="155" y="189"/>
                </a:lnTo>
                <a:lnTo>
                  <a:pt x="160" y="183"/>
                </a:lnTo>
                <a:lnTo>
                  <a:pt x="166" y="177"/>
                </a:lnTo>
                <a:lnTo>
                  <a:pt x="170" y="172"/>
                </a:lnTo>
                <a:lnTo>
                  <a:pt x="174" y="166"/>
                </a:lnTo>
                <a:lnTo>
                  <a:pt x="180" y="161"/>
                </a:lnTo>
                <a:lnTo>
                  <a:pt x="186" y="156"/>
                </a:lnTo>
                <a:lnTo>
                  <a:pt x="190" y="150"/>
                </a:lnTo>
                <a:lnTo>
                  <a:pt x="195" y="144"/>
                </a:lnTo>
                <a:lnTo>
                  <a:pt x="200" y="139"/>
                </a:lnTo>
                <a:lnTo>
                  <a:pt x="206" y="134"/>
                </a:lnTo>
                <a:lnTo>
                  <a:pt x="210" y="129"/>
                </a:lnTo>
                <a:lnTo>
                  <a:pt x="216" y="124"/>
                </a:lnTo>
                <a:lnTo>
                  <a:pt x="222" y="118"/>
                </a:lnTo>
                <a:lnTo>
                  <a:pt x="225" y="114"/>
                </a:lnTo>
                <a:lnTo>
                  <a:pt x="231" y="110"/>
                </a:lnTo>
                <a:lnTo>
                  <a:pt x="235" y="105"/>
                </a:lnTo>
                <a:lnTo>
                  <a:pt x="241" y="101"/>
                </a:lnTo>
                <a:lnTo>
                  <a:pt x="246" y="96"/>
                </a:lnTo>
                <a:lnTo>
                  <a:pt x="250" y="91"/>
                </a:lnTo>
                <a:lnTo>
                  <a:pt x="256" y="87"/>
                </a:lnTo>
                <a:lnTo>
                  <a:pt x="261" y="83"/>
                </a:lnTo>
                <a:lnTo>
                  <a:pt x="266" y="78"/>
                </a:lnTo>
                <a:lnTo>
                  <a:pt x="271" y="75"/>
                </a:lnTo>
                <a:lnTo>
                  <a:pt x="275" y="70"/>
                </a:lnTo>
                <a:lnTo>
                  <a:pt x="280" y="66"/>
                </a:lnTo>
                <a:lnTo>
                  <a:pt x="285" y="63"/>
                </a:lnTo>
                <a:lnTo>
                  <a:pt x="291" y="60"/>
                </a:lnTo>
                <a:lnTo>
                  <a:pt x="295" y="56"/>
                </a:lnTo>
                <a:lnTo>
                  <a:pt x="300" y="52"/>
                </a:lnTo>
                <a:lnTo>
                  <a:pt x="306" y="50"/>
                </a:lnTo>
                <a:lnTo>
                  <a:pt x="310" y="45"/>
                </a:lnTo>
                <a:lnTo>
                  <a:pt x="316" y="42"/>
                </a:lnTo>
                <a:lnTo>
                  <a:pt x="321" y="39"/>
                </a:lnTo>
                <a:lnTo>
                  <a:pt x="325" y="36"/>
                </a:lnTo>
                <a:lnTo>
                  <a:pt x="330" y="33"/>
                </a:lnTo>
                <a:lnTo>
                  <a:pt x="336" y="31"/>
                </a:lnTo>
                <a:lnTo>
                  <a:pt x="341" y="29"/>
                </a:lnTo>
                <a:lnTo>
                  <a:pt x="346" y="25"/>
                </a:lnTo>
                <a:lnTo>
                  <a:pt x="351" y="24"/>
                </a:lnTo>
                <a:lnTo>
                  <a:pt x="355" y="21"/>
                </a:lnTo>
                <a:lnTo>
                  <a:pt x="361" y="19"/>
                </a:lnTo>
                <a:lnTo>
                  <a:pt x="366" y="17"/>
                </a:lnTo>
                <a:lnTo>
                  <a:pt x="371" y="15"/>
                </a:lnTo>
                <a:lnTo>
                  <a:pt x="377" y="14"/>
                </a:lnTo>
                <a:lnTo>
                  <a:pt x="380" y="12"/>
                </a:lnTo>
                <a:lnTo>
                  <a:pt x="385" y="10"/>
                </a:lnTo>
                <a:lnTo>
                  <a:pt x="391" y="9"/>
                </a:lnTo>
                <a:lnTo>
                  <a:pt x="397" y="8"/>
                </a:lnTo>
                <a:lnTo>
                  <a:pt x="402" y="6"/>
                </a:lnTo>
                <a:lnTo>
                  <a:pt x="405" y="4"/>
                </a:lnTo>
                <a:lnTo>
                  <a:pt x="411" y="4"/>
                </a:lnTo>
                <a:lnTo>
                  <a:pt x="415" y="3"/>
                </a:lnTo>
                <a:lnTo>
                  <a:pt x="421" y="2"/>
                </a:lnTo>
                <a:lnTo>
                  <a:pt x="426" y="2"/>
                </a:lnTo>
                <a:lnTo>
                  <a:pt x="430" y="2"/>
                </a:lnTo>
                <a:lnTo>
                  <a:pt x="436" y="0"/>
                </a:lnTo>
                <a:lnTo>
                  <a:pt x="441" y="0"/>
                </a:lnTo>
                <a:lnTo>
                  <a:pt x="446" y="0"/>
                </a:lnTo>
                <a:lnTo>
                  <a:pt x="451" y="0"/>
                </a:lnTo>
                <a:lnTo>
                  <a:pt x="455" y="0"/>
                </a:lnTo>
                <a:lnTo>
                  <a:pt x="461" y="0"/>
                </a:lnTo>
                <a:lnTo>
                  <a:pt x="466" y="0"/>
                </a:lnTo>
                <a:lnTo>
                  <a:pt x="471" y="2"/>
                </a:lnTo>
                <a:lnTo>
                  <a:pt x="476" y="2"/>
                </a:lnTo>
                <a:lnTo>
                  <a:pt x="481" y="2"/>
                </a:lnTo>
                <a:lnTo>
                  <a:pt x="486" y="3"/>
                </a:lnTo>
                <a:lnTo>
                  <a:pt x="491" y="4"/>
                </a:lnTo>
                <a:lnTo>
                  <a:pt x="497" y="4"/>
                </a:lnTo>
                <a:lnTo>
                  <a:pt x="502" y="6"/>
                </a:lnTo>
                <a:lnTo>
                  <a:pt x="507" y="8"/>
                </a:lnTo>
                <a:lnTo>
                  <a:pt x="510" y="9"/>
                </a:lnTo>
                <a:lnTo>
                  <a:pt x="516" y="10"/>
                </a:lnTo>
                <a:lnTo>
                  <a:pt x="521" y="12"/>
                </a:lnTo>
                <a:lnTo>
                  <a:pt x="526" y="14"/>
                </a:lnTo>
                <a:lnTo>
                  <a:pt x="533" y="15"/>
                </a:lnTo>
                <a:lnTo>
                  <a:pt x="535" y="17"/>
                </a:lnTo>
                <a:lnTo>
                  <a:pt x="541" y="19"/>
                </a:lnTo>
                <a:lnTo>
                  <a:pt x="546" y="21"/>
                </a:lnTo>
                <a:lnTo>
                  <a:pt x="551" y="24"/>
                </a:lnTo>
                <a:lnTo>
                  <a:pt x="557" y="25"/>
                </a:lnTo>
                <a:lnTo>
                  <a:pt x="560" y="29"/>
                </a:lnTo>
                <a:lnTo>
                  <a:pt x="565" y="31"/>
                </a:lnTo>
                <a:lnTo>
                  <a:pt x="571" y="33"/>
                </a:lnTo>
                <a:lnTo>
                  <a:pt x="577" y="36"/>
                </a:lnTo>
                <a:lnTo>
                  <a:pt x="581" y="39"/>
                </a:lnTo>
                <a:lnTo>
                  <a:pt x="585" y="42"/>
                </a:lnTo>
                <a:lnTo>
                  <a:pt x="591" y="45"/>
                </a:lnTo>
                <a:lnTo>
                  <a:pt x="596" y="50"/>
                </a:lnTo>
                <a:lnTo>
                  <a:pt x="601" y="52"/>
                </a:lnTo>
                <a:lnTo>
                  <a:pt x="606" y="56"/>
                </a:lnTo>
                <a:lnTo>
                  <a:pt x="610" y="60"/>
                </a:lnTo>
                <a:lnTo>
                  <a:pt x="617" y="63"/>
                </a:lnTo>
                <a:lnTo>
                  <a:pt x="622" y="66"/>
                </a:lnTo>
                <a:lnTo>
                  <a:pt x="627" y="70"/>
                </a:lnTo>
                <a:lnTo>
                  <a:pt x="632" y="75"/>
                </a:lnTo>
                <a:lnTo>
                  <a:pt x="636" y="78"/>
                </a:lnTo>
                <a:lnTo>
                  <a:pt x="641" y="83"/>
                </a:lnTo>
                <a:lnTo>
                  <a:pt x="646" y="87"/>
                </a:lnTo>
                <a:lnTo>
                  <a:pt x="652" y="91"/>
                </a:lnTo>
                <a:lnTo>
                  <a:pt x="656" y="96"/>
                </a:lnTo>
                <a:lnTo>
                  <a:pt x="662" y="101"/>
                </a:lnTo>
                <a:lnTo>
                  <a:pt x="666" y="105"/>
                </a:lnTo>
                <a:lnTo>
                  <a:pt x="671" y="110"/>
                </a:lnTo>
                <a:lnTo>
                  <a:pt x="677" y="114"/>
                </a:lnTo>
                <a:lnTo>
                  <a:pt x="682" y="118"/>
                </a:lnTo>
                <a:lnTo>
                  <a:pt x="687" y="124"/>
                </a:lnTo>
                <a:lnTo>
                  <a:pt x="690" y="129"/>
                </a:lnTo>
                <a:lnTo>
                  <a:pt x="696" y="134"/>
                </a:lnTo>
                <a:lnTo>
                  <a:pt x="701" y="139"/>
                </a:lnTo>
                <a:lnTo>
                  <a:pt x="706" y="144"/>
                </a:lnTo>
                <a:lnTo>
                  <a:pt x="712" y="150"/>
                </a:lnTo>
                <a:lnTo>
                  <a:pt x="715" y="156"/>
                </a:lnTo>
                <a:lnTo>
                  <a:pt x="721" y="161"/>
                </a:lnTo>
                <a:lnTo>
                  <a:pt x="726" y="166"/>
                </a:lnTo>
                <a:lnTo>
                  <a:pt x="731" y="172"/>
                </a:lnTo>
                <a:lnTo>
                  <a:pt x="737" y="177"/>
                </a:lnTo>
                <a:lnTo>
                  <a:pt x="741" y="183"/>
                </a:lnTo>
                <a:lnTo>
                  <a:pt x="746" y="189"/>
                </a:lnTo>
                <a:lnTo>
                  <a:pt x="751" y="195"/>
                </a:lnTo>
                <a:lnTo>
                  <a:pt x="758" y="201"/>
                </a:lnTo>
                <a:lnTo>
                  <a:pt x="762" y="207"/>
                </a:lnTo>
                <a:lnTo>
                  <a:pt x="766" y="213"/>
                </a:lnTo>
                <a:lnTo>
                  <a:pt x="772" y="219"/>
                </a:lnTo>
                <a:lnTo>
                  <a:pt x="776" y="225"/>
                </a:lnTo>
                <a:lnTo>
                  <a:pt x="782" y="231"/>
                </a:lnTo>
                <a:lnTo>
                  <a:pt x="787" y="237"/>
                </a:lnTo>
                <a:lnTo>
                  <a:pt x="790" y="244"/>
                </a:lnTo>
                <a:lnTo>
                  <a:pt x="797" y="250"/>
                </a:lnTo>
                <a:lnTo>
                  <a:pt x="802" y="257"/>
                </a:lnTo>
                <a:lnTo>
                  <a:pt x="807" y="263"/>
                </a:lnTo>
                <a:lnTo>
                  <a:pt x="812" y="270"/>
                </a:lnTo>
                <a:lnTo>
                  <a:pt x="818" y="276"/>
                </a:lnTo>
                <a:lnTo>
                  <a:pt x="821" y="282"/>
                </a:lnTo>
                <a:lnTo>
                  <a:pt x="826" y="290"/>
                </a:lnTo>
                <a:lnTo>
                  <a:pt x="832" y="296"/>
                </a:lnTo>
                <a:lnTo>
                  <a:pt x="836" y="303"/>
                </a:lnTo>
                <a:lnTo>
                  <a:pt x="842" y="309"/>
                </a:lnTo>
                <a:lnTo>
                  <a:pt x="846" y="315"/>
                </a:lnTo>
                <a:lnTo>
                  <a:pt x="851" y="323"/>
                </a:lnTo>
                <a:lnTo>
                  <a:pt x="857" y="329"/>
                </a:lnTo>
                <a:lnTo>
                  <a:pt x="862" y="336"/>
                </a:lnTo>
                <a:lnTo>
                  <a:pt x="867" y="342"/>
                </a:lnTo>
                <a:lnTo>
                  <a:pt x="871" y="350"/>
                </a:lnTo>
                <a:lnTo>
                  <a:pt x="877" y="356"/>
                </a:lnTo>
                <a:lnTo>
                  <a:pt x="881" y="363"/>
                </a:lnTo>
                <a:lnTo>
                  <a:pt x="887" y="369"/>
                </a:lnTo>
                <a:lnTo>
                  <a:pt x="893" y="377"/>
                </a:lnTo>
                <a:lnTo>
                  <a:pt x="896" y="383"/>
                </a:lnTo>
                <a:lnTo>
                  <a:pt x="902" y="390"/>
                </a:lnTo>
                <a:lnTo>
                  <a:pt x="907" y="397"/>
                </a:lnTo>
                <a:lnTo>
                  <a:pt x="912" y="403"/>
                </a:lnTo>
                <a:lnTo>
                  <a:pt x="917" y="411"/>
                </a:lnTo>
                <a:lnTo>
                  <a:pt x="921" y="417"/>
                </a:lnTo>
                <a:lnTo>
                  <a:pt x="926" y="424"/>
                </a:lnTo>
                <a:lnTo>
                  <a:pt x="931" y="430"/>
                </a:lnTo>
                <a:lnTo>
                  <a:pt x="937" y="438"/>
                </a:lnTo>
                <a:lnTo>
                  <a:pt x="942" y="444"/>
                </a:lnTo>
                <a:lnTo>
                  <a:pt x="948" y="451"/>
                </a:lnTo>
                <a:lnTo>
                  <a:pt x="952" y="457"/>
                </a:lnTo>
                <a:lnTo>
                  <a:pt x="956" y="465"/>
                </a:lnTo>
                <a:lnTo>
                  <a:pt x="962" y="471"/>
                </a:lnTo>
                <a:lnTo>
                  <a:pt x="967" y="477"/>
                </a:lnTo>
                <a:lnTo>
                  <a:pt x="972" y="484"/>
                </a:lnTo>
                <a:lnTo>
                  <a:pt x="976" y="490"/>
                </a:lnTo>
                <a:lnTo>
                  <a:pt x="982" y="498"/>
                </a:lnTo>
                <a:lnTo>
                  <a:pt x="987" y="504"/>
                </a:lnTo>
                <a:lnTo>
                  <a:pt x="992" y="510"/>
                </a:lnTo>
                <a:lnTo>
                  <a:pt x="998" y="517"/>
                </a:lnTo>
                <a:lnTo>
                  <a:pt x="1001" y="523"/>
                </a:lnTo>
                <a:lnTo>
                  <a:pt x="1007" y="530"/>
                </a:lnTo>
                <a:lnTo>
                  <a:pt x="1013" y="536"/>
                </a:lnTo>
                <a:lnTo>
                  <a:pt x="1017" y="543"/>
                </a:lnTo>
                <a:lnTo>
                  <a:pt x="1023" y="549"/>
                </a:lnTo>
                <a:lnTo>
                  <a:pt x="1027" y="555"/>
                </a:lnTo>
                <a:lnTo>
                  <a:pt x="1032" y="561"/>
                </a:lnTo>
                <a:lnTo>
                  <a:pt x="1037" y="567"/>
                </a:lnTo>
                <a:lnTo>
                  <a:pt x="1043" y="573"/>
                </a:lnTo>
                <a:lnTo>
                  <a:pt x="1048" y="579"/>
                </a:lnTo>
                <a:lnTo>
                  <a:pt x="1051" y="585"/>
                </a:lnTo>
                <a:lnTo>
                  <a:pt x="1057" y="591"/>
                </a:lnTo>
                <a:lnTo>
                  <a:pt x="1061" y="597"/>
                </a:lnTo>
                <a:lnTo>
                  <a:pt x="1067" y="603"/>
                </a:lnTo>
                <a:lnTo>
                  <a:pt x="1073" y="608"/>
                </a:lnTo>
                <a:lnTo>
                  <a:pt x="1076" y="614"/>
                </a:lnTo>
                <a:lnTo>
                  <a:pt x="1082" y="619"/>
                </a:lnTo>
                <a:lnTo>
                  <a:pt x="1087" y="624"/>
                </a:lnTo>
                <a:lnTo>
                  <a:pt x="1092" y="630"/>
                </a:lnTo>
                <a:lnTo>
                  <a:pt x="1097" y="636"/>
                </a:lnTo>
                <a:lnTo>
                  <a:pt x="1103" y="641"/>
                </a:lnTo>
                <a:lnTo>
                  <a:pt x="1106" y="646"/>
                </a:lnTo>
                <a:lnTo>
                  <a:pt x="1111" y="651"/>
                </a:lnTo>
                <a:lnTo>
                  <a:pt x="1117" y="656"/>
                </a:lnTo>
                <a:lnTo>
                  <a:pt x="1122" y="662"/>
                </a:lnTo>
                <a:lnTo>
                  <a:pt x="1128" y="666"/>
                </a:lnTo>
                <a:lnTo>
                  <a:pt x="1133" y="670"/>
                </a:lnTo>
                <a:lnTo>
                  <a:pt x="1137" y="675"/>
                </a:lnTo>
                <a:lnTo>
                  <a:pt x="1143" y="679"/>
                </a:lnTo>
                <a:lnTo>
                  <a:pt x="1147" y="684"/>
                </a:lnTo>
                <a:lnTo>
                  <a:pt x="1153" y="689"/>
                </a:lnTo>
                <a:lnTo>
                  <a:pt x="1157" y="693"/>
                </a:lnTo>
                <a:lnTo>
                  <a:pt x="1163" y="697"/>
                </a:lnTo>
                <a:lnTo>
                  <a:pt x="1168" y="702"/>
                </a:lnTo>
                <a:lnTo>
                  <a:pt x="1173" y="705"/>
                </a:lnTo>
                <a:lnTo>
                  <a:pt x="1179" y="710"/>
                </a:lnTo>
                <a:lnTo>
                  <a:pt x="1181" y="714"/>
                </a:lnTo>
                <a:lnTo>
                  <a:pt x="1187" y="717"/>
                </a:lnTo>
                <a:lnTo>
                  <a:pt x="1193" y="720"/>
                </a:lnTo>
                <a:lnTo>
                  <a:pt x="1197" y="724"/>
                </a:lnTo>
                <a:lnTo>
                  <a:pt x="1203" y="728"/>
                </a:lnTo>
                <a:lnTo>
                  <a:pt x="1207" y="730"/>
                </a:lnTo>
                <a:lnTo>
                  <a:pt x="1212" y="735"/>
                </a:lnTo>
                <a:lnTo>
                  <a:pt x="1217" y="738"/>
                </a:lnTo>
                <a:lnTo>
                  <a:pt x="1223" y="741"/>
                </a:lnTo>
                <a:lnTo>
                  <a:pt x="1228" y="744"/>
                </a:lnTo>
                <a:lnTo>
                  <a:pt x="1233" y="747"/>
                </a:lnTo>
                <a:lnTo>
                  <a:pt x="1237" y="749"/>
                </a:lnTo>
                <a:lnTo>
                  <a:pt x="1241" y="751"/>
                </a:lnTo>
                <a:lnTo>
                  <a:pt x="1247" y="755"/>
                </a:lnTo>
                <a:lnTo>
                  <a:pt x="1253" y="756"/>
                </a:lnTo>
                <a:lnTo>
                  <a:pt x="1257" y="759"/>
                </a:lnTo>
                <a:lnTo>
                  <a:pt x="1263" y="761"/>
                </a:lnTo>
                <a:lnTo>
                  <a:pt x="1267" y="763"/>
                </a:lnTo>
                <a:lnTo>
                  <a:pt x="1273" y="765"/>
                </a:lnTo>
                <a:lnTo>
                  <a:pt x="1277" y="766"/>
                </a:lnTo>
                <a:lnTo>
                  <a:pt x="1283" y="768"/>
                </a:lnTo>
                <a:lnTo>
                  <a:pt x="1287" y="770"/>
                </a:lnTo>
                <a:lnTo>
                  <a:pt x="1292" y="771"/>
                </a:lnTo>
                <a:lnTo>
                  <a:pt x="1298" y="772"/>
                </a:lnTo>
                <a:lnTo>
                  <a:pt x="1302" y="774"/>
                </a:lnTo>
                <a:lnTo>
                  <a:pt x="1309" y="776"/>
                </a:lnTo>
                <a:lnTo>
                  <a:pt x="1313" y="776"/>
                </a:lnTo>
                <a:lnTo>
                  <a:pt x="1317" y="777"/>
                </a:lnTo>
                <a:lnTo>
                  <a:pt x="1323" y="778"/>
                </a:lnTo>
                <a:lnTo>
                  <a:pt x="1328" y="778"/>
                </a:lnTo>
                <a:lnTo>
                  <a:pt x="1333" y="778"/>
                </a:lnTo>
                <a:lnTo>
                  <a:pt x="1337" y="780"/>
                </a:lnTo>
                <a:lnTo>
                  <a:pt x="1342" y="780"/>
                </a:lnTo>
                <a:lnTo>
                  <a:pt x="1348" y="780"/>
                </a:lnTo>
                <a:lnTo>
                  <a:pt x="1353" y="780"/>
                </a:lnTo>
                <a:lnTo>
                  <a:pt x="1359" y="780"/>
                </a:lnTo>
                <a:lnTo>
                  <a:pt x="1361" y="780"/>
                </a:lnTo>
                <a:lnTo>
                  <a:pt x="1367" y="780"/>
                </a:lnTo>
                <a:lnTo>
                  <a:pt x="1372" y="778"/>
                </a:lnTo>
                <a:lnTo>
                  <a:pt x="1377" y="778"/>
                </a:lnTo>
                <a:lnTo>
                  <a:pt x="1383" y="778"/>
                </a:lnTo>
                <a:lnTo>
                  <a:pt x="1388" y="777"/>
                </a:lnTo>
                <a:lnTo>
                  <a:pt x="1392" y="776"/>
                </a:lnTo>
                <a:lnTo>
                  <a:pt x="1397" y="776"/>
                </a:lnTo>
                <a:lnTo>
                  <a:pt x="1403" y="774"/>
                </a:lnTo>
                <a:lnTo>
                  <a:pt x="1408" y="772"/>
                </a:lnTo>
                <a:lnTo>
                  <a:pt x="1413" y="771"/>
                </a:lnTo>
                <a:lnTo>
                  <a:pt x="1418" y="770"/>
                </a:lnTo>
                <a:lnTo>
                  <a:pt x="1422" y="768"/>
                </a:lnTo>
                <a:lnTo>
                  <a:pt x="1428" y="766"/>
                </a:lnTo>
                <a:lnTo>
                  <a:pt x="1433" y="765"/>
                </a:lnTo>
                <a:lnTo>
                  <a:pt x="1438" y="763"/>
                </a:lnTo>
                <a:lnTo>
                  <a:pt x="1443" y="761"/>
                </a:lnTo>
                <a:lnTo>
                  <a:pt x="1448" y="759"/>
                </a:lnTo>
                <a:lnTo>
                  <a:pt x="1453" y="756"/>
                </a:lnTo>
                <a:lnTo>
                  <a:pt x="1458" y="755"/>
                </a:lnTo>
                <a:lnTo>
                  <a:pt x="1464" y="751"/>
                </a:lnTo>
                <a:lnTo>
                  <a:pt x="1467" y="749"/>
                </a:lnTo>
                <a:lnTo>
                  <a:pt x="1472" y="747"/>
                </a:lnTo>
                <a:lnTo>
                  <a:pt x="1478" y="744"/>
                </a:lnTo>
                <a:lnTo>
                  <a:pt x="1482" y="741"/>
                </a:lnTo>
                <a:lnTo>
                  <a:pt x="1489" y="738"/>
                </a:lnTo>
                <a:lnTo>
                  <a:pt x="1492" y="735"/>
                </a:lnTo>
                <a:lnTo>
                  <a:pt x="1497" y="730"/>
                </a:lnTo>
                <a:lnTo>
                  <a:pt x="1503" y="728"/>
                </a:lnTo>
                <a:lnTo>
                  <a:pt x="1508" y="724"/>
                </a:lnTo>
                <a:lnTo>
                  <a:pt x="1513" y="720"/>
                </a:lnTo>
                <a:lnTo>
                  <a:pt x="1518" y="717"/>
                </a:lnTo>
                <a:lnTo>
                  <a:pt x="1522" y="714"/>
                </a:lnTo>
                <a:lnTo>
                  <a:pt x="1528" y="710"/>
                </a:lnTo>
                <a:lnTo>
                  <a:pt x="1533" y="705"/>
                </a:lnTo>
                <a:lnTo>
                  <a:pt x="1539" y="702"/>
                </a:lnTo>
                <a:lnTo>
                  <a:pt x="1543" y="697"/>
                </a:lnTo>
                <a:lnTo>
                  <a:pt x="1548" y="693"/>
                </a:lnTo>
                <a:lnTo>
                  <a:pt x="1553" y="689"/>
                </a:lnTo>
                <a:lnTo>
                  <a:pt x="1558" y="684"/>
                </a:lnTo>
                <a:lnTo>
                  <a:pt x="1564" y="679"/>
                </a:lnTo>
                <a:lnTo>
                  <a:pt x="1569" y="675"/>
                </a:lnTo>
                <a:lnTo>
                  <a:pt x="1573" y="670"/>
                </a:lnTo>
                <a:lnTo>
                  <a:pt x="1578" y="666"/>
                </a:lnTo>
                <a:lnTo>
                  <a:pt x="1584" y="662"/>
                </a:lnTo>
                <a:lnTo>
                  <a:pt x="1588" y="656"/>
                </a:lnTo>
                <a:lnTo>
                  <a:pt x="1594" y="651"/>
                </a:lnTo>
                <a:lnTo>
                  <a:pt x="1598" y="646"/>
                </a:lnTo>
                <a:lnTo>
                  <a:pt x="1602" y="641"/>
                </a:lnTo>
                <a:lnTo>
                  <a:pt x="1608" y="636"/>
                </a:lnTo>
                <a:lnTo>
                  <a:pt x="1613" y="630"/>
                </a:lnTo>
                <a:lnTo>
                  <a:pt x="1618" y="624"/>
                </a:lnTo>
                <a:lnTo>
                  <a:pt x="1623" y="619"/>
                </a:lnTo>
                <a:lnTo>
                  <a:pt x="1628" y="614"/>
                </a:lnTo>
                <a:lnTo>
                  <a:pt x="1633" y="608"/>
                </a:lnTo>
                <a:lnTo>
                  <a:pt x="1638" y="603"/>
                </a:lnTo>
                <a:lnTo>
                  <a:pt x="1644" y="597"/>
                </a:lnTo>
                <a:lnTo>
                  <a:pt x="1648" y="591"/>
                </a:lnTo>
                <a:lnTo>
                  <a:pt x="1652" y="585"/>
                </a:lnTo>
                <a:lnTo>
                  <a:pt x="1658" y="579"/>
                </a:lnTo>
                <a:lnTo>
                  <a:pt x="1663" y="573"/>
                </a:lnTo>
                <a:lnTo>
                  <a:pt x="1668" y="567"/>
                </a:lnTo>
                <a:lnTo>
                  <a:pt x="1674" y="561"/>
                </a:lnTo>
                <a:lnTo>
                  <a:pt x="1678" y="555"/>
                </a:lnTo>
                <a:lnTo>
                  <a:pt x="1684" y="549"/>
                </a:lnTo>
                <a:lnTo>
                  <a:pt x="1689" y="543"/>
                </a:lnTo>
                <a:lnTo>
                  <a:pt x="1694" y="536"/>
                </a:lnTo>
                <a:lnTo>
                  <a:pt x="1699" y="530"/>
                </a:lnTo>
                <a:lnTo>
                  <a:pt x="1703" y="523"/>
                </a:lnTo>
                <a:lnTo>
                  <a:pt x="1708" y="517"/>
                </a:lnTo>
                <a:lnTo>
                  <a:pt x="1714" y="510"/>
                </a:lnTo>
                <a:lnTo>
                  <a:pt x="1720" y="504"/>
                </a:lnTo>
                <a:lnTo>
                  <a:pt x="1724" y="498"/>
                </a:lnTo>
                <a:lnTo>
                  <a:pt x="1728" y="490"/>
                </a:lnTo>
                <a:lnTo>
                  <a:pt x="1733" y="484"/>
                </a:lnTo>
                <a:lnTo>
                  <a:pt x="1738" y="477"/>
                </a:lnTo>
                <a:lnTo>
                  <a:pt x="1744" y="471"/>
                </a:lnTo>
                <a:lnTo>
                  <a:pt x="1749" y="465"/>
                </a:lnTo>
                <a:lnTo>
                  <a:pt x="1753" y="457"/>
                </a:lnTo>
                <a:lnTo>
                  <a:pt x="1758" y="451"/>
                </a:lnTo>
                <a:lnTo>
                  <a:pt x="1764" y="444"/>
                </a:lnTo>
                <a:lnTo>
                  <a:pt x="1768" y="438"/>
                </a:lnTo>
                <a:lnTo>
                  <a:pt x="1774" y="430"/>
                </a:lnTo>
                <a:lnTo>
                  <a:pt x="1778" y="424"/>
                </a:lnTo>
                <a:lnTo>
                  <a:pt x="1782" y="417"/>
                </a:lnTo>
                <a:lnTo>
                  <a:pt x="1788" y="411"/>
                </a:lnTo>
                <a:lnTo>
                  <a:pt x="1793" y="403"/>
                </a:lnTo>
                <a:lnTo>
                  <a:pt x="1798" y="397"/>
                </a:lnTo>
                <a:lnTo>
                  <a:pt x="1804" y="390"/>
                </a:lnTo>
                <a:lnTo>
                  <a:pt x="1809" y="383"/>
                </a:lnTo>
                <a:lnTo>
                  <a:pt x="1814" y="377"/>
                </a:lnTo>
                <a:lnTo>
                  <a:pt x="1819" y="369"/>
                </a:lnTo>
                <a:lnTo>
                  <a:pt x="1825" y="363"/>
                </a:lnTo>
                <a:lnTo>
                  <a:pt x="1829" y="356"/>
                </a:lnTo>
                <a:lnTo>
                  <a:pt x="1833" y="350"/>
                </a:lnTo>
                <a:lnTo>
                  <a:pt x="1839" y="342"/>
                </a:lnTo>
                <a:lnTo>
                  <a:pt x="1843" y="336"/>
                </a:lnTo>
                <a:lnTo>
                  <a:pt x="1849" y="329"/>
                </a:lnTo>
                <a:lnTo>
                  <a:pt x="1854" y="323"/>
                </a:lnTo>
                <a:lnTo>
                  <a:pt x="1858" y="315"/>
                </a:lnTo>
                <a:lnTo>
                  <a:pt x="1864" y="309"/>
                </a:lnTo>
                <a:lnTo>
                  <a:pt x="1869" y="303"/>
                </a:lnTo>
                <a:lnTo>
                  <a:pt x="1874" y="296"/>
                </a:lnTo>
                <a:lnTo>
                  <a:pt x="1879" y="290"/>
                </a:lnTo>
                <a:lnTo>
                  <a:pt x="1883" y="282"/>
                </a:lnTo>
                <a:lnTo>
                  <a:pt x="1888" y="276"/>
                </a:lnTo>
                <a:lnTo>
                  <a:pt x="1893" y="270"/>
                </a:lnTo>
                <a:lnTo>
                  <a:pt x="1900" y="263"/>
                </a:lnTo>
                <a:lnTo>
                  <a:pt x="1904" y="257"/>
                </a:lnTo>
                <a:lnTo>
                  <a:pt x="1908" y="250"/>
                </a:lnTo>
                <a:lnTo>
                  <a:pt x="1913" y="244"/>
                </a:lnTo>
                <a:lnTo>
                  <a:pt x="1918" y="237"/>
                </a:lnTo>
                <a:lnTo>
                  <a:pt x="1924" y="231"/>
                </a:lnTo>
                <a:lnTo>
                  <a:pt x="1929" y="225"/>
                </a:lnTo>
                <a:lnTo>
                  <a:pt x="1933" y="219"/>
                </a:lnTo>
                <a:lnTo>
                  <a:pt x="1939" y="213"/>
                </a:lnTo>
                <a:lnTo>
                  <a:pt x="1944" y="207"/>
                </a:lnTo>
                <a:lnTo>
                  <a:pt x="1949" y="201"/>
                </a:lnTo>
                <a:lnTo>
                  <a:pt x="1955" y="195"/>
                </a:lnTo>
                <a:lnTo>
                  <a:pt x="1960" y="189"/>
                </a:lnTo>
                <a:lnTo>
                  <a:pt x="1963" y="183"/>
                </a:lnTo>
                <a:lnTo>
                  <a:pt x="1969" y="177"/>
                </a:lnTo>
                <a:lnTo>
                  <a:pt x="1974" y="172"/>
                </a:lnTo>
                <a:lnTo>
                  <a:pt x="1979" y="166"/>
                </a:lnTo>
                <a:lnTo>
                  <a:pt x="1984" y="161"/>
                </a:lnTo>
                <a:lnTo>
                  <a:pt x="1989" y="156"/>
                </a:lnTo>
                <a:lnTo>
                  <a:pt x="1994" y="150"/>
                </a:lnTo>
                <a:lnTo>
                  <a:pt x="1999" y="144"/>
                </a:lnTo>
                <a:lnTo>
                  <a:pt x="2005" y="139"/>
                </a:lnTo>
                <a:lnTo>
                  <a:pt x="2009" y="134"/>
                </a:lnTo>
                <a:lnTo>
                  <a:pt x="2013" y="129"/>
                </a:lnTo>
                <a:lnTo>
                  <a:pt x="2019" y="124"/>
                </a:lnTo>
                <a:lnTo>
                  <a:pt x="2023" y="118"/>
                </a:lnTo>
                <a:lnTo>
                  <a:pt x="2029" y="114"/>
                </a:lnTo>
                <a:lnTo>
                  <a:pt x="2034" y="110"/>
                </a:lnTo>
                <a:lnTo>
                  <a:pt x="2038" y="105"/>
                </a:lnTo>
                <a:lnTo>
                  <a:pt x="2044" y="101"/>
                </a:lnTo>
                <a:lnTo>
                  <a:pt x="2049" y="96"/>
                </a:lnTo>
                <a:lnTo>
                  <a:pt x="2054" y="91"/>
                </a:lnTo>
                <a:lnTo>
                  <a:pt x="2059" y="87"/>
                </a:lnTo>
                <a:lnTo>
                  <a:pt x="2064" y="83"/>
                </a:lnTo>
                <a:lnTo>
                  <a:pt x="2068" y="78"/>
                </a:lnTo>
                <a:lnTo>
                  <a:pt x="2074" y="75"/>
                </a:lnTo>
                <a:lnTo>
                  <a:pt x="2080" y="70"/>
                </a:lnTo>
                <a:lnTo>
                  <a:pt x="2085" y="66"/>
                </a:lnTo>
                <a:lnTo>
                  <a:pt x="2089" y="63"/>
                </a:lnTo>
                <a:lnTo>
                  <a:pt x="2094" y="60"/>
                </a:lnTo>
                <a:lnTo>
                  <a:pt x="2099" y="56"/>
                </a:lnTo>
                <a:lnTo>
                  <a:pt x="2104" y="52"/>
                </a:lnTo>
                <a:lnTo>
                  <a:pt x="2110" y="50"/>
                </a:lnTo>
                <a:lnTo>
                  <a:pt x="2115" y="45"/>
                </a:lnTo>
                <a:lnTo>
                  <a:pt x="2118" y="42"/>
                </a:lnTo>
                <a:lnTo>
                  <a:pt x="2125" y="39"/>
                </a:lnTo>
                <a:lnTo>
                  <a:pt x="2129" y="36"/>
                </a:lnTo>
                <a:lnTo>
                  <a:pt x="2135" y="33"/>
                </a:lnTo>
                <a:lnTo>
                  <a:pt x="2140" y="31"/>
                </a:lnTo>
                <a:lnTo>
                  <a:pt x="2143" y="29"/>
                </a:lnTo>
                <a:lnTo>
                  <a:pt x="2149" y="25"/>
                </a:lnTo>
                <a:lnTo>
                  <a:pt x="2154" y="24"/>
                </a:lnTo>
                <a:lnTo>
                  <a:pt x="2159" y="21"/>
                </a:lnTo>
                <a:lnTo>
                  <a:pt x="2164" y="19"/>
                </a:lnTo>
                <a:lnTo>
                  <a:pt x="2169" y="17"/>
                </a:lnTo>
                <a:lnTo>
                  <a:pt x="2174" y="15"/>
                </a:lnTo>
                <a:lnTo>
                  <a:pt x="2179" y="14"/>
                </a:lnTo>
                <a:lnTo>
                  <a:pt x="2185" y="12"/>
                </a:lnTo>
                <a:lnTo>
                  <a:pt x="2189" y="10"/>
                </a:lnTo>
                <a:lnTo>
                  <a:pt x="2194" y="9"/>
                </a:lnTo>
                <a:lnTo>
                  <a:pt x="2200" y="8"/>
                </a:lnTo>
                <a:lnTo>
                  <a:pt x="2204" y="6"/>
                </a:lnTo>
                <a:lnTo>
                  <a:pt x="2210" y="4"/>
                </a:lnTo>
                <a:lnTo>
                  <a:pt x="2215" y="4"/>
                </a:lnTo>
                <a:lnTo>
                  <a:pt x="2219" y="3"/>
                </a:lnTo>
                <a:lnTo>
                  <a:pt x="2224" y="2"/>
                </a:lnTo>
                <a:lnTo>
                  <a:pt x="2230" y="2"/>
                </a:lnTo>
                <a:lnTo>
                  <a:pt x="2235" y="2"/>
                </a:lnTo>
                <a:lnTo>
                  <a:pt x="2240" y="0"/>
                </a:lnTo>
                <a:lnTo>
                  <a:pt x="2246" y="0"/>
                </a:lnTo>
                <a:lnTo>
                  <a:pt x="2248" y="0"/>
                </a:lnTo>
                <a:lnTo>
                  <a:pt x="2254" y="0"/>
                </a:lnTo>
                <a:lnTo>
                  <a:pt x="2259" y="0"/>
                </a:lnTo>
                <a:lnTo>
                  <a:pt x="2265" y="0"/>
                </a:lnTo>
                <a:lnTo>
                  <a:pt x="2271" y="0"/>
                </a:lnTo>
                <a:lnTo>
                  <a:pt x="2274" y="2"/>
                </a:lnTo>
                <a:lnTo>
                  <a:pt x="2279" y="2"/>
                </a:lnTo>
                <a:lnTo>
                  <a:pt x="2284" y="2"/>
                </a:lnTo>
                <a:lnTo>
                  <a:pt x="2290" y="3"/>
                </a:lnTo>
                <a:lnTo>
                  <a:pt x="2295" y="4"/>
                </a:lnTo>
                <a:lnTo>
                  <a:pt x="2298" y="4"/>
                </a:lnTo>
                <a:lnTo>
                  <a:pt x="2305" y="6"/>
                </a:lnTo>
                <a:lnTo>
                  <a:pt x="2309" y="8"/>
                </a:lnTo>
                <a:lnTo>
                  <a:pt x="2315" y="9"/>
                </a:lnTo>
                <a:lnTo>
                  <a:pt x="2320" y="10"/>
                </a:lnTo>
                <a:lnTo>
                  <a:pt x="2324" y="12"/>
                </a:lnTo>
                <a:lnTo>
                  <a:pt x="2330" y="14"/>
                </a:lnTo>
                <a:lnTo>
                  <a:pt x="2334" y="15"/>
                </a:lnTo>
                <a:lnTo>
                  <a:pt x="2340" y="17"/>
                </a:lnTo>
                <a:lnTo>
                  <a:pt x="2344" y="19"/>
                </a:lnTo>
                <a:lnTo>
                  <a:pt x="2350" y="21"/>
                </a:lnTo>
                <a:lnTo>
                  <a:pt x="2355" y="24"/>
                </a:lnTo>
                <a:lnTo>
                  <a:pt x="2360" y="25"/>
                </a:lnTo>
                <a:lnTo>
                  <a:pt x="2366" y="29"/>
                </a:lnTo>
                <a:lnTo>
                  <a:pt x="2370" y="31"/>
                </a:lnTo>
                <a:lnTo>
                  <a:pt x="2374" y="33"/>
                </a:lnTo>
                <a:lnTo>
                  <a:pt x="2379" y="36"/>
                </a:lnTo>
                <a:lnTo>
                  <a:pt x="2384" y="39"/>
                </a:lnTo>
                <a:lnTo>
                  <a:pt x="2390" y="42"/>
                </a:lnTo>
                <a:lnTo>
                  <a:pt x="2395" y="45"/>
                </a:lnTo>
                <a:lnTo>
                  <a:pt x="2400" y="50"/>
                </a:lnTo>
                <a:lnTo>
                  <a:pt x="2404" y="52"/>
                </a:lnTo>
                <a:lnTo>
                  <a:pt x="2410" y="56"/>
                </a:lnTo>
                <a:lnTo>
                  <a:pt x="2415" y="60"/>
                </a:lnTo>
                <a:lnTo>
                  <a:pt x="2420" y="63"/>
                </a:lnTo>
                <a:lnTo>
                  <a:pt x="2426" y="66"/>
                </a:lnTo>
                <a:lnTo>
                  <a:pt x="2428" y="70"/>
                </a:lnTo>
                <a:lnTo>
                  <a:pt x="2434" y="75"/>
                </a:lnTo>
                <a:lnTo>
                  <a:pt x="2439" y="78"/>
                </a:lnTo>
                <a:lnTo>
                  <a:pt x="2444" y="83"/>
                </a:lnTo>
                <a:lnTo>
                  <a:pt x="2451" y="87"/>
                </a:lnTo>
                <a:lnTo>
                  <a:pt x="2454" y="91"/>
                </a:lnTo>
                <a:lnTo>
                  <a:pt x="2460" y="96"/>
                </a:lnTo>
                <a:lnTo>
                  <a:pt x="2464" y="101"/>
                </a:lnTo>
                <a:lnTo>
                  <a:pt x="2470" y="105"/>
                </a:lnTo>
                <a:lnTo>
                  <a:pt x="2475" y="110"/>
                </a:lnTo>
                <a:lnTo>
                  <a:pt x="2479" y="114"/>
                </a:lnTo>
                <a:lnTo>
                  <a:pt x="2485" y="118"/>
                </a:lnTo>
                <a:lnTo>
                  <a:pt x="2490" y="124"/>
                </a:lnTo>
                <a:lnTo>
                  <a:pt x="2496" y="129"/>
                </a:lnTo>
                <a:lnTo>
                  <a:pt x="2501" y="134"/>
                </a:lnTo>
                <a:lnTo>
                  <a:pt x="2504" y="139"/>
                </a:lnTo>
                <a:lnTo>
                  <a:pt x="2510" y="144"/>
                </a:lnTo>
                <a:lnTo>
                  <a:pt x="2515" y="150"/>
                </a:lnTo>
                <a:lnTo>
                  <a:pt x="2520" y="156"/>
                </a:lnTo>
                <a:lnTo>
                  <a:pt x="2525" y="161"/>
                </a:lnTo>
                <a:lnTo>
                  <a:pt x="2531" y="166"/>
                </a:lnTo>
                <a:lnTo>
                  <a:pt x="2535" y="172"/>
                </a:lnTo>
                <a:lnTo>
                  <a:pt x="2540" y="177"/>
                </a:lnTo>
                <a:lnTo>
                  <a:pt x="2546" y="183"/>
                </a:lnTo>
                <a:lnTo>
                  <a:pt x="2550" y="189"/>
                </a:lnTo>
                <a:lnTo>
                  <a:pt x="2556" y="195"/>
                </a:lnTo>
                <a:lnTo>
                  <a:pt x="2559" y="201"/>
                </a:lnTo>
                <a:lnTo>
                  <a:pt x="2564" y="207"/>
                </a:lnTo>
                <a:lnTo>
                  <a:pt x="2570" y="213"/>
                </a:lnTo>
                <a:lnTo>
                  <a:pt x="2575" y="219"/>
                </a:lnTo>
                <a:lnTo>
                  <a:pt x="2580" y="225"/>
                </a:lnTo>
                <a:lnTo>
                  <a:pt x="2584" y="231"/>
                </a:lnTo>
                <a:lnTo>
                  <a:pt x="2590" y="237"/>
                </a:lnTo>
                <a:lnTo>
                  <a:pt x="2595" y="244"/>
                </a:lnTo>
                <a:lnTo>
                  <a:pt x="2600" y="250"/>
                </a:lnTo>
                <a:lnTo>
                  <a:pt x="2606" y="257"/>
                </a:lnTo>
                <a:lnTo>
                  <a:pt x="2609" y="263"/>
                </a:lnTo>
                <a:lnTo>
                  <a:pt x="2615" y="270"/>
                </a:lnTo>
                <a:lnTo>
                  <a:pt x="2620" y="276"/>
                </a:lnTo>
                <a:lnTo>
                  <a:pt x="2625" y="282"/>
                </a:lnTo>
                <a:lnTo>
                  <a:pt x="2631" y="290"/>
                </a:lnTo>
                <a:lnTo>
                  <a:pt x="2635" y="296"/>
                </a:lnTo>
                <a:lnTo>
                  <a:pt x="2640" y="303"/>
                </a:lnTo>
                <a:lnTo>
                  <a:pt x="2645" y="309"/>
                </a:lnTo>
                <a:lnTo>
                  <a:pt x="2651" y="315"/>
                </a:lnTo>
                <a:lnTo>
                  <a:pt x="2655" y="323"/>
                </a:lnTo>
                <a:lnTo>
                  <a:pt x="2659" y="329"/>
                </a:lnTo>
                <a:lnTo>
                  <a:pt x="2665" y="336"/>
                </a:lnTo>
                <a:lnTo>
                  <a:pt x="2670" y="342"/>
                </a:lnTo>
                <a:lnTo>
                  <a:pt x="2676" y="350"/>
                </a:lnTo>
                <a:lnTo>
                  <a:pt x="2681" y="356"/>
                </a:lnTo>
                <a:lnTo>
                  <a:pt x="2686" y="363"/>
                </a:lnTo>
                <a:lnTo>
                  <a:pt x="2690" y="369"/>
                </a:lnTo>
                <a:lnTo>
                  <a:pt x="2695" y="377"/>
                </a:lnTo>
                <a:lnTo>
                  <a:pt x="2700" y="383"/>
                </a:lnTo>
                <a:lnTo>
                  <a:pt x="2705" y="390"/>
                </a:lnTo>
                <a:lnTo>
                  <a:pt x="2711" y="397"/>
                </a:lnTo>
                <a:lnTo>
                  <a:pt x="2715" y="403"/>
                </a:lnTo>
                <a:lnTo>
                  <a:pt x="2720" y="411"/>
                </a:lnTo>
                <a:lnTo>
                  <a:pt x="2726" y="417"/>
                </a:lnTo>
                <a:lnTo>
                  <a:pt x="2730" y="424"/>
                </a:lnTo>
                <a:lnTo>
                  <a:pt x="2736" y="430"/>
                </a:lnTo>
                <a:lnTo>
                  <a:pt x="2740" y="438"/>
                </a:lnTo>
                <a:lnTo>
                  <a:pt x="2745" y="444"/>
                </a:lnTo>
                <a:lnTo>
                  <a:pt x="2751" y="451"/>
                </a:lnTo>
                <a:lnTo>
                  <a:pt x="2756" y="457"/>
                </a:lnTo>
                <a:lnTo>
                  <a:pt x="2761" y="465"/>
                </a:lnTo>
                <a:lnTo>
                  <a:pt x="2765" y="471"/>
                </a:lnTo>
                <a:lnTo>
                  <a:pt x="2771" y="477"/>
                </a:lnTo>
                <a:lnTo>
                  <a:pt x="2775" y="484"/>
                </a:lnTo>
                <a:lnTo>
                  <a:pt x="2781" y="490"/>
                </a:lnTo>
                <a:lnTo>
                  <a:pt x="2787" y="498"/>
                </a:lnTo>
                <a:lnTo>
                  <a:pt x="2789" y="504"/>
                </a:lnTo>
                <a:lnTo>
                  <a:pt x="2795" y="510"/>
                </a:lnTo>
                <a:lnTo>
                  <a:pt x="2800" y="517"/>
                </a:lnTo>
                <a:lnTo>
                  <a:pt x="2805" y="523"/>
                </a:lnTo>
                <a:lnTo>
                  <a:pt x="2811" y="530"/>
                </a:lnTo>
                <a:lnTo>
                  <a:pt x="2817" y="536"/>
                </a:lnTo>
                <a:lnTo>
                  <a:pt x="2820" y="543"/>
                </a:lnTo>
                <a:lnTo>
                  <a:pt x="2825" y="549"/>
                </a:lnTo>
                <a:lnTo>
                  <a:pt x="2831" y="555"/>
                </a:lnTo>
                <a:lnTo>
                  <a:pt x="2835" y="561"/>
                </a:lnTo>
                <a:lnTo>
                  <a:pt x="2841" y="567"/>
                </a:lnTo>
                <a:lnTo>
                  <a:pt x="2845" y="573"/>
                </a:lnTo>
                <a:lnTo>
                  <a:pt x="2849" y="579"/>
                </a:lnTo>
                <a:lnTo>
                  <a:pt x="2856" y="585"/>
                </a:lnTo>
                <a:lnTo>
                  <a:pt x="2861" y="591"/>
                </a:lnTo>
                <a:lnTo>
                  <a:pt x="2866" y="597"/>
                </a:lnTo>
                <a:lnTo>
                  <a:pt x="2871" y="603"/>
                </a:lnTo>
                <a:lnTo>
                  <a:pt x="2876" y="608"/>
                </a:lnTo>
                <a:lnTo>
                  <a:pt x="2881" y="614"/>
                </a:lnTo>
                <a:lnTo>
                  <a:pt x="2886" y="619"/>
                </a:lnTo>
                <a:lnTo>
                  <a:pt x="2892" y="624"/>
                </a:lnTo>
                <a:lnTo>
                  <a:pt x="2895" y="630"/>
                </a:lnTo>
                <a:lnTo>
                  <a:pt x="2901" y="636"/>
                </a:lnTo>
                <a:lnTo>
                  <a:pt x="2907" y="641"/>
                </a:lnTo>
                <a:lnTo>
                  <a:pt x="2911" y="646"/>
                </a:lnTo>
                <a:lnTo>
                  <a:pt x="2917" y="651"/>
                </a:lnTo>
                <a:lnTo>
                  <a:pt x="2920" y="656"/>
                </a:lnTo>
                <a:lnTo>
                  <a:pt x="2925" y="662"/>
                </a:lnTo>
                <a:lnTo>
                  <a:pt x="2931" y="666"/>
                </a:lnTo>
                <a:lnTo>
                  <a:pt x="2936" y="670"/>
                </a:lnTo>
                <a:lnTo>
                  <a:pt x="2941" y="675"/>
                </a:lnTo>
                <a:lnTo>
                  <a:pt x="2945" y="679"/>
                </a:lnTo>
                <a:lnTo>
                  <a:pt x="2951" y="684"/>
                </a:lnTo>
                <a:lnTo>
                  <a:pt x="2955" y="689"/>
                </a:lnTo>
                <a:lnTo>
                  <a:pt x="2961" y="693"/>
                </a:lnTo>
                <a:lnTo>
                  <a:pt x="2967" y="697"/>
                </a:lnTo>
                <a:lnTo>
                  <a:pt x="2971" y="702"/>
                </a:lnTo>
                <a:lnTo>
                  <a:pt x="2975" y="705"/>
                </a:lnTo>
                <a:lnTo>
                  <a:pt x="2980" y="710"/>
                </a:lnTo>
                <a:lnTo>
                  <a:pt x="2985" y="714"/>
                </a:lnTo>
                <a:lnTo>
                  <a:pt x="2991" y="717"/>
                </a:lnTo>
                <a:lnTo>
                  <a:pt x="2997" y="720"/>
                </a:lnTo>
                <a:lnTo>
                  <a:pt x="3001" y="724"/>
                </a:lnTo>
                <a:lnTo>
                  <a:pt x="3006" y="728"/>
                </a:lnTo>
                <a:lnTo>
                  <a:pt x="3011" y="730"/>
                </a:lnTo>
                <a:lnTo>
                  <a:pt x="3016" y="735"/>
                </a:lnTo>
                <a:lnTo>
                  <a:pt x="3022" y="738"/>
                </a:lnTo>
                <a:lnTo>
                  <a:pt x="3026" y="741"/>
                </a:lnTo>
                <a:lnTo>
                  <a:pt x="3030" y="744"/>
                </a:lnTo>
                <a:lnTo>
                  <a:pt x="3036" y="747"/>
                </a:lnTo>
                <a:lnTo>
                  <a:pt x="3042" y="749"/>
                </a:lnTo>
                <a:lnTo>
                  <a:pt x="3047" y="751"/>
                </a:lnTo>
                <a:lnTo>
                  <a:pt x="3051" y="755"/>
                </a:lnTo>
                <a:lnTo>
                  <a:pt x="3056" y="756"/>
                </a:lnTo>
                <a:lnTo>
                  <a:pt x="3061" y="759"/>
                </a:lnTo>
                <a:lnTo>
                  <a:pt x="3066" y="761"/>
                </a:lnTo>
                <a:lnTo>
                  <a:pt x="3072" y="763"/>
                </a:lnTo>
                <a:lnTo>
                  <a:pt x="3075" y="765"/>
                </a:lnTo>
                <a:lnTo>
                  <a:pt x="3081" y="766"/>
                </a:lnTo>
                <a:lnTo>
                  <a:pt x="3087" y="768"/>
                </a:lnTo>
                <a:lnTo>
                  <a:pt x="3091" y="770"/>
                </a:lnTo>
                <a:lnTo>
                  <a:pt x="3097" y="771"/>
                </a:lnTo>
                <a:lnTo>
                  <a:pt x="3100" y="772"/>
                </a:lnTo>
                <a:lnTo>
                  <a:pt x="3105" y="774"/>
                </a:lnTo>
                <a:lnTo>
                  <a:pt x="3111" y="776"/>
                </a:lnTo>
                <a:lnTo>
                  <a:pt x="3116" y="776"/>
                </a:lnTo>
                <a:lnTo>
                  <a:pt x="3121" y="777"/>
                </a:lnTo>
                <a:lnTo>
                  <a:pt x="3126" y="778"/>
                </a:lnTo>
                <a:lnTo>
                  <a:pt x="3131" y="778"/>
                </a:lnTo>
                <a:lnTo>
                  <a:pt x="3136" y="778"/>
                </a:lnTo>
                <a:lnTo>
                  <a:pt x="3141" y="780"/>
                </a:lnTo>
                <a:lnTo>
                  <a:pt x="3147" y="780"/>
                </a:lnTo>
                <a:lnTo>
                  <a:pt x="3152" y="780"/>
                </a:lnTo>
                <a:lnTo>
                  <a:pt x="3156" y="780"/>
                </a:lnTo>
                <a:lnTo>
                  <a:pt x="3161" y="780"/>
                </a:lnTo>
                <a:lnTo>
                  <a:pt x="3166" y="780"/>
                </a:lnTo>
                <a:lnTo>
                  <a:pt x="3171" y="780"/>
                </a:lnTo>
                <a:lnTo>
                  <a:pt x="3177" y="778"/>
                </a:lnTo>
                <a:lnTo>
                  <a:pt x="3181" y="778"/>
                </a:lnTo>
                <a:lnTo>
                  <a:pt x="3186" y="778"/>
                </a:lnTo>
                <a:lnTo>
                  <a:pt x="3192" y="777"/>
                </a:lnTo>
                <a:lnTo>
                  <a:pt x="3196" y="776"/>
                </a:lnTo>
                <a:lnTo>
                  <a:pt x="3202" y="776"/>
                </a:lnTo>
                <a:lnTo>
                  <a:pt x="3206" y="774"/>
                </a:lnTo>
                <a:lnTo>
                  <a:pt x="3210" y="772"/>
                </a:lnTo>
                <a:lnTo>
                  <a:pt x="3216" y="771"/>
                </a:lnTo>
                <a:lnTo>
                  <a:pt x="3222" y="770"/>
                </a:lnTo>
                <a:lnTo>
                  <a:pt x="3227" y="768"/>
                </a:lnTo>
                <a:lnTo>
                  <a:pt x="3230" y="766"/>
                </a:lnTo>
                <a:lnTo>
                  <a:pt x="3236" y="765"/>
                </a:lnTo>
                <a:lnTo>
                  <a:pt x="3241" y="763"/>
                </a:lnTo>
                <a:lnTo>
                  <a:pt x="3246" y="761"/>
                </a:lnTo>
                <a:lnTo>
                  <a:pt x="3252" y="759"/>
                </a:lnTo>
                <a:lnTo>
                  <a:pt x="3256" y="756"/>
                </a:lnTo>
                <a:lnTo>
                  <a:pt x="3261" y="755"/>
                </a:lnTo>
                <a:lnTo>
                  <a:pt x="3266" y="751"/>
                </a:lnTo>
                <a:lnTo>
                  <a:pt x="3271" y="749"/>
                </a:lnTo>
                <a:lnTo>
                  <a:pt x="3277" y="747"/>
                </a:lnTo>
                <a:lnTo>
                  <a:pt x="3282" y="744"/>
                </a:lnTo>
                <a:lnTo>
                  <a:pt x="3286" y="741"/>
                </a:lnTo>
                <a:lnTo>
                  <a:pt x="3291" y="738"/>
                </a:lnTo>
                <a:lnTo>
                  <a:pt x="3297" y="735"/>
                </a:lnTo>
                <a:lnTo>
                  <a:pt x="3302" y="730"/>
                </a:lnTo>
                <a:lnTo>
                  <a:pt x="3307" y="728"/>
                </a:lnTo>
                <a:lnTo>
                  <a:pt x="3312" y="724"/>
                </a:lnTo>
                <a:lnTo>
                  <a:pt x="3316" y="720"/>
                </a:lnTo>
                <a:lnTo>
                  <a:pt x="3322" y="717"/>
                </a:lnTo>
                <a:lnTo>
                  <a:pt x="3327" y="714"/>
                </a:lnTo>
                <a:lnTo>
                  <a:pt x="3332" y="710"/>
                </a:lnTo>
                <a:lnTo>
                  <a:pt x="3336" y="705"/>
                </a:lnTo>
                <a:lnTo>
                  <a:pt x="3341" y="702"/>
                </a:lnTo>
                <a:lnTo>
                  <a:pt x="3346" y="697"/>
                </a:lnTo>
                <a:lnTo>
                  <a:pt x="3351" y="693"/>
                </a:lnTo>
                <a:lnTo>
                  <a:pt x="3357" y="689"/>
                </a:lnTo>
                <a:lnTo>
                  <a:pt x="3361" y="684"/>
                </a:lnTo>
                <a:lnTo>
                  <a:pt x="3366" y="679"/>
                </a:lnTo>
                <a:lnTo>
                  <a:pt x="3372" y="675"/>
                </a:lnTo>
                <a:lnTo>
                  <a:pt x="3376" y="670"/>
                </a:lnTo>
                <a:lnTo>
                  <a:pt x="3382" y="666"/>
                </a:lnTo>
                <a:lnTo>
                  <a:pt x="3386" y="662"/>
                </a:lnTo>
                <a:lnTo>
                  <a:pt x="3391" y="656"/>
                </a:lnTo>
                <a:lnTo>
                  <a:pt x="3397" y="651"/>
                </a:lnTo>
                <a:lnTo>
                  <a:pt x="3401" y="646"/>
                </a:lnTo>
                <a:lnTo>
                  <a:pt x="3407" y="641"/>
                </a:lnTo>
                <a:lnTo>
                  <a:pt x="3412" y="636"/>
                </a:lnTo>
                <a:lnTo>
                  <a:pt x="3417" y="630"/>
                </a:lnTo>
                <a:lnTo>
                  <a:pt x="3422" y="624"/>
                </a:lnTo>
                <a:lnTo>
                  <a:pt x="3427" y="619"/>
                </a:lnTo>
                <a:lnTo>
                  <a:pt x="3433" y="614"/>
                </a:lnTo>
                <a:lnTo>
                  <a:pt x="3437" y="608"/>
                </a:lnTo>
                <a:lnTo>
                  <a:pt x="3441" y="603"/>
                </a:lnTo>
                <a:lnTo>
                  <a:pt x="3447" y="597"/>
                </a:lnTo>
                <a:lnTo>
                  <a:pt x="3452" y="591"/>
                </a:lnTo>
                <a:lnTo>
                  <a:pt x="3458" y="585"/>
                </a:lnTo>
                <a:lnTo>
                  <a:pt x="3463" y="579"/>
                </a:lnTo>
                <a:lnTo>
                  <a:pt x="3466" y="573"/>
                </a:lnTo>
                <a:lnTo>
                  <a:pt x="3471" y="567"/>
                </a:lnTo>
                <a:lnTo>
                  <a:pt x="3477" y="561"/>
                </a:lnTo>
                <a:lnTo>
                  <a:pt x="3482" y="555"/>
                </a:lnTo>
                <a:lnTo>
                  <a:pt x="3487" y="549"/>
                </a:lnTo>
                <a:lnTo>
                  <a:pt x="3492" y="543"/>
                </a:lnTo>
                <a:lnTo>
                  <a:pt x="3496" y="536"/>
                </a:lnTo>
                <a:lnTo>
                  <a:pt x="3502" y="530"/>
                </a:lnTo>
                <a:lnTo>
                  <a:pt x="3507" y="523"/>
                </a:lnTo>
                <a:lnTo>
                  <a:pt x="3512" y="517"/>
                </a:lnTo>
                <a:lnTo>
                  <a:pt x="3516" y="510"/>
                </a:lnTo>
                <a:lnTo>
                  <a:pt x="3521" y="504"/>
                </a:lnTo>
                <a:lnTo>
                  <a:pt x="3527" y="498"/>
                </a:lnTo>
                <a:lnTo>
                  <a:pt x="3531" y="490"/>
                </a:lnTo>
                <a:lnTo>
                  <a:pt x="3537" y="484"/>
                </a:lnTo>
                <a:lnTo>
                  <a:pt x="3542" y="477"/>
                </a:lnTo>
                <a:lnTo>
                  <a:pt x="3547" y="471"/>
                </a:lnTo>
                <a:lnTo>
                  <a:pt x="3553" y="465"/>
                </a:lnTo>
                <a:lnTo>
                  <a:pt x="3557" y="457"/>
                </a:lnTo>
                <a:lnTo>
                  <a:pt x="3563" y="451"/>
                </a:lnTo>
                <a:lnTo>
                  <a:pt x="3568" y="444"/>
                </a:lnTo>
                <a:lnTo>
                  <a:pt x="3571" y="438"/>
                </a:lnTo>
                <a:lnTo>
                  <a:pt x="3577" y="430"/>
                </a:lnTo>
                <a:lnTo>
                  <a:pt x="3582" y="424"/>
                </a:lnTo>
                <a:lnTo>
                  <a:pt x="3588" y="417"/>
                </a:lnTo>
                <a:lnTo>
                  <a:pt x="3593" y="411"/>
                </a:lnTo>
                <a:lnTo>
                  <a:pt x="3597" y="403"/>
                </a:lnTo>
                <a:lnTo>
                  <a:pt x="3602" y="397"/>
                </a:lnTo>
                <a:lnTo>
                  <a:pt x="3607" y="390"/>
                </a:lnTo>
              </a:path>
            </a:pathLst>
          </a:custGeom>
          <a:noFill/>
          <a:ln w="25400" cap="rnd" cmpd="sng">
            <a:solidFill>
              <a:srgbClr val="618FFD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11297" name="Rectangle 33"/>
          <p:cNvSpPr>
            <a:spLocks noChangeArrowheads="1"/>
          </p:cNvSpPr>
          <p:nvPr/>
        </p:nvSpPr>
        <p:spPr bwMode="auto">
          <a:xfrm>
            <a:off x="4113213" y="3741738"/>
            <a:ext cx="3575050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1298" name="Freeform 34"/>
          <p:cNvSpPr>
            <a:spLocks/>
          </p:cNvSpPr>
          <p:nvPr/>
        </p:nvSpPr>
        <p:spPr bwMode="auto">
          <a:xfrm>
            <a:off x="1016000" y="1927225"/>
            <a:ext cx="7423150" cy="3879850"/>
          </a:xfrm>
          <a:custGeom>
            <a:avLst/>
            <a:gdLst/>
            <a:ahLst/>
            <a:cxnLst>
              <a:cxn ang="0">
                <a:pos x="55" y="326"/>
              </a:cxn>
              <a:cxn ang="0">
                <a:pos x="116" y="246"/>
              </a:cxn>
              <a:cxn ang="0">
                <a:pos x="175" y="172"/>
              </a:cxn>
              <a:cxn ang="0">
                <a:pos x="236" y="109"/>
              </a:cxn>
              <a:cxn ang="0">
                <a:pos x="296" y="58"/>
              </a:cxn>
              <a:cxn ang="0">
                <a:pos x="356" y="22"/>
              </a:cxn>
              <a:cxn ang="0">
                <a:pos x="416" y="3"/>
              </a:cxn>
              <a:cxn ang="0">
                <a:pos x="477" y="2"/>
              </a:cxn>
              <a:cxn ang="0">
                <a:pos x="536" y="17"/>
              </a:cxn>
              <a:cxn ang="0">
                <a:pos x="597" y="51"/>
              </a:cxn>
              <a:cxn ang="0">
                <a:pos x="657" y="99"/>
              </a:cxn>
              <a:cxn ang="0">
                <a:pos x="717" y="161"/>
              </a:cxn>
              <a:cxn ang="0">
                <a:pos x="777" y="233"/>
              </a:cxn>
              <a:cxn ang="0">
                <a:pos x="838" y="314"/>
              </a:cxn>
              <a:cxn ang="0">
                <a:pos x="897" y="397"/>
              </a:cxn>
              <a:cxn ang="0">
                <a:pos x="958" y="521"/>
              </a:cxn>
              <a:cxn ang="0">
                <a:pos x="1019" y="646"/>
              </a:cxn>
              <a:cxn ang="0">
                <a:pos x="1078" y="770"/>
              </a:cxn>
              <a:cxn ang="0">
                <a:pos x="1138" y="888"/>
              </a:cxn>
              <a:cxn ang="0">
                <a:pos x="1199" y="1001"/>
              </a:cxn>
              <a:cxn ang="0">
                <a:pos x="1260" y="1109"/>
              </a:cxn>
              <a:cxn ang="0">
                <a:pos x="1319" y="1208"/>
              </a:cxn>
              <a:cxn ang="0">
                <a:pos x="1380" y="1298"/>
              </a:cxn>
              <a:cxn ang="0">
                <a:pos x="1440" y="1379"/>
              </a:cxn>
              <a:cxn ang="0">
                <a:pos x="1500" y="1449"/>
              </a:cxn>
              <a:cxn ang="0">
                <a:pos x="1560" y="1508"/>
              </a:cxn>
              <a:cxn ang="0">
                <a:pos x="1621" y="1555"/>
              </a:cxn>
              <a:cxn ang="0">
                <a:pos x="1680" y="1589"/>
              </a:cxn>
              <a:cxn ang="0">
                <a:pos x="1741" y="1609"/>
              </a:cxn>
              <a:cxn ang="0">
                <a:pos x="1802" y="1617"/>
              </a:cxn>
              <a:cxn ang="0">
                <a:pos x="1861" y="1869"/>
              </a:cxn>
              <a:cxn ang="0">
                <a:pos x="1921" y="1879"/>
              </a:cxn>
              <a:cxn ang="0">
                <a:pos x="1982" y="1890"/>
              </a:cxn>
              <a:cxn ang="0">
                <a:pos x="2041" y="1901"/>
              </a:cxn>
              <a:cxn ang="0">
                <a:pos x="2102" y="1912"/>
              </a:cxn>
              <a:cxn ang="0">
                <a:pos x="2163" y="1923"/>
              </a:cxn>
              <a:cxn ang="0">
                <a:pos x="2222" y="1934"/>
              </a:cxn>
              <a:cxn ang="0">
                <a:pos x="2283" y="1945"/>
              </a:cxn>
              <a:cxn ang="0">
                <a:pos x="2343" y="1956"/>
              </a:cxn>
              <a:cxn ang="0">
                <a:pos x="2404" y="1967"/>
              </a:cxn>
              <a:cxn ang="0">
                <a:pos x="2463" y="1978"/>
              </a:cxn>
              <a:cxn ang="0">
                <a:pos x="2524" y="1989"/>
              </a:cxn>
              <a:cxn ang="0">
                <a:pos x="2584" y="1999"/>
              </a:cxn>
              <a:cxn ang="0">
                <a:pos x="2644" y="2008"/>
              </a:cxn>
              <a:cxn ang="0">
                <a:pos x="2704" y="2019"/>
              </a:cxn>
              <a:cxn ang="0">
                <a:pos x="2765" y="2227"/>
              </a:cxn>
              <a:cxn ang="0">
                <a:pos x="2824" y="2234"/>
              </a:cxn>
              <a:cxn ang="0">
                <a:pos x="2885" y="2239"/>
              </a:cxn>
              <a:cxn ang="0">
                <a:pos x="2946" y="2245"/>
              </a:cxn>
              <a:cxn ang="0">
                <a:pos x="3004" y="2250"/>
              </a:cxn>
              <a:cxn ang="0">
                <a:pos x="3066" y="2256"/>
              </a:cxn>
              <a:cxn ang="0">
                <a:pos x="3126" y="2261"/>
              </a:cxn>
              <a:cxn ang="0">
                <a:pos x="3186" y="2265"/>
              </a:cxn>
              <a:cxn ang="0">
                <a:pos x="3246" y="2272"/>
              </a:cxn>
              <a:cxn ang="0">
                <a:pos x="3307" y="2276"/>
              </a:cxn>
              <a:cxn ang="0">
                <a:pos x="3366" y="2282"/>
              </a:cxn>
              <a:cxn ang="0">
                <a:pos x="3427" y="2287"/>
              </a:cxn>
              <a:cxn ang="0">
                <a:pos x="3487" y="2293"/>
              </a:cxn>
              <a:cxn ang="0">
                <a:pos x="3547" y="2298"/>
              </a:cxn>
              <a:cxn ang="0">
                <a:pos x="3607" y="2304"/>
              </a:cxn>
            </a:cxnLst>
            <a:rect l="0" t="0" r="r" b="b"/>
            <a:pathLst>
              <a:path w="3613" h="2305">
                <a:moveTo>
                  <a:pt x="0" y="404"/>
                </a:moveTo>
                <a:lnTo>
                  <a:pt x="6" y="397"/>
                </a:lnTo>
                <a:lnTo>
                  <a:pt x="11" y="390"/>
                </a:lnTo>
                <a:lnTo>
                  <a:pt x="15" y="382"/>
                </a:lnTo>
                <a:lnTo>
                  <a:pt x="20" y="376"/>
                </a:lnTo>
                <a:lnTo>
                  <a:pt x="25" y="369"/>
                </a:lnTo>
                <a:lnTo>
                  <a:pt x="30" y="362"/>
                </a:lnTo>
                <a:lnTo>
                  <a:pt x="36" y="354"/>
                </a:lnTo>
                <a:lnTo>
                  <a:pt x="40" y="348"/>
                </a:lnTo>
                <a:lnTo>
                  <a:pt x="45" y="341"/>
                </a:lnTo>
                <a:lnTo>
                  <a:pt x="51" y="334"/>
                </a:lnTo>
                <a:lnTo>
                  <a:pt x="55" y="326"/>
                </a:lnTo>
                <a:lnTo>
                  <a:pt x="60" y="320"/>
                </a:lnTo>
                <a:lnTo>
                  <a:pt x="65" y="314"/>
                </a:lnTo>
                <a:lnTo>
                  <a:pt x="69" y="306"/>
                </a:lnTo>
                <a:lnTo>
                  <a:pt x="75" y="300"/>
                </a:lnTo>
                <a:lnTo>
                  <a:pt x="80" y="292"/>
                </a:lnTo>
                <a:lnTo>
                  <a:pt x="86" y="286"/>
                </a:lnTo>
                <a:lnTo>
                  <a:pt x="90" y="279"/>
                </a:lnTo>
                <a:lnTo>
                  <a:pt x="95" y="272"/>
                </a:lnTo>
                <a:lnTo>
                  <a:pt x="100" y="266"/>
                </a:lnTo>
                <a:lnTo>
                  <a:pt x="105" y="260"/>
                </a:lnTo>
                <a:lnTo>
                  <a:pt x="111" y="253"/>
                </a:lnTo>
                <a:lnTo>
                  <a:pt x="116" y="246"/>
                </a:lnTo>
                <a:lnTo>
                  <a:pt x="120" y="240"/>
                </a:lnTo>
                <a:lnTo>
                  <a:pt x="126" y="233"/>
                </a:lnTo>
                <a:lnTo>
                  <a:pt x="130" y="227"/>
                </a:lnTo>
                <a:lnTo>
                  <a:pt x="136" y="221"/>
                </a:lnTo>
                <a:lnTo>
                  <a:pt x="141" y="215"/>
                </a:lnTo>
                <a:lnTo>
                  <a:pt x="145" y="208"/>
                </a:lnTo>
                <a:lnTo>
                  <a:pt x="150" y="202"/>
                </a:lnTo>
                <a:lnTo>
                  <a:pt x="156" y="196"/>
                </a:lnTo>
                <a:lnTo>
                  <a:pt x="162" y="189"/>
                </a:lnTo>
                <a:lnTo>
                  <a:pt x="166" y="184"/>
                </a:lnTo>
                <a:lnTo>
                  <a:pt x="170" y="178"/>
                </a:lnTo>
                <a:lnTo>
                  <a:pt x="175" y="172"/>
                </a:lnTo>
                <a:lnTo>
                  <a:pt x="180" y="167"/>
                </a:lnTo>
                <a:lnTo>
                  <a:pt x="186" y="161"/>
                </a:lnTo>
                <a:lnTo>
                  <a:pt x="191" y="155"/>
                </a:lnTo>
                <a:lnTo>
                  <a:pt x="195" y="150"/>
                </a:lnTo>
                <a:lnTo>
                  <a:pt x="200" y="144"/>
                </a:lnTo>
                <a:lnTo>
                  <a:pt x="206" y="138"/>
                </a:lnTo>
                <a:lnTo>
                  <a:pt x="210" y="133"/>
                </a:lnTo>
                <a:lnTo>
                  <a:pt x="216" y="129"/>
                </a:lnTo>
                <a:lnTo>
                  <a:pt x="222" y="123"/>
                </a:lnTo>
                <a:lnTo>
                  <a:pt x="225" y="118"/>
                </a:lnTo>
                <a:lnTo>
                  <a:pt x="231" y="114"/>
                </a:lnTo>
                <a:lnTo>
                  <a:pt x="236" y="109"/>
                </a:lnTo>
                <a:lnTo>
                  <a:pt x="241" y="105"/>
                </a:lnTo>
                <a:lnTo>
                  <a:pt x="246" y="99"/>
                </a:lnTo>
                <a:lnTo>
                  <a:pt x="250" y="95"/>
                </a:lnTo>
                <a:lnTo>
                  <a:pt x="256" y="90"/>
                </a:lnTo>
                <a:lnTo>
                  <a:pt x="261" y="86"/>
                </a:lnTo>
                <a:lnTo>
                  <a:pt x="267" y="81"/>
                </a:lnTo>
                <a:lnTo>
                  <a:pt x="271" y="78"/>
                </a:lnTo>
                <a:lnTo>
                  <a:pt x="276" y="73"/>
                </a:lnTo>
                <a:lnTo>
                  <a:pt x="281" y="69"/>
                </a:lnTo>
                <a:lnTo>
                  <a:pt x="285" y="65"/>
                </a:lnTo>
                <a:lnTo>
                  <a:pt x="291" y="62"/>
                </a:lnTo>
                <a:lnTo>
                  <a:pt x="296" y="58"/>
                </a:lnTo>
                <a:lnTo>
                  <a:pt x="300" y="54"/>
                </a:lnTo>
                <a:lnTo>
                  <a:pt x="306" y="51"/>
                </a:lnTo>
                <a:lnTo>
                  <a:pt x="311" y="47"/>
                </a:lnTo>
                <a:lnTo>
                  <a:pt x="316" y="43"/>
                </a:lnTo>
                <a:lnTo>
                  <a:pt x="321" y="41"/>
                </a:lnTo>
                <a:lnTo>
                  <a:pt x="325" y="37"/>
                </a:lnTo>
                <a:lnTo>
                  <a:pt x="330" y="34"/>
                </a:lnTo>
                <a:lnTo>
                  <a:pt x="336" y="32"/>
                </a:lnTo>
                <a:lnTo>
                  <a:pt x="342" y="30"/>
                </a:lnTo>
                <a:lnTo>
                  <a:pt x="347" y="26"/>
                </a:lnTo>
                <a:lnTo>
                  <a:pt x="351" y="25"/>
                </a:lnTo>
                <a:lnTo>
                  <a:pt x="356" y="22"/>
                </a:lnTo>
                <a:lnTo>
                  <a:pt x="361" y="20"/>
                </a:lnTo>
                <a:lnTo>
                  <a:pt x="366" y="17"/>
                </a:lnTo>
                <a:lnTo>
                  <a:pt x="372" y="15"/>
                </a:lnTo>
                <a:lnTo>
                  <a:pt x="378" y="14"/>
                </a:lnTo>
                <a:lnTo>
                  <a:pt x="381" y="13"/>
                </a:lnTo>
                <a:lnTo>
                  <a:pt x="387" y="11"/>
                </a:lnTo>
                <a:lnTo>
                  <a:pt x="391" y="9"/>
                </a:lnTo>
                <a:lnTo>
                  <a:pt x="396" y="8"/>
                </a:lnTo>
                <a:lnTo>
                  <a:pt x="402" y="6"/>
                </a:lnTo>
                <a:lnTo>
                  <a:pt x="405" y="5"/>
                </a:lnTo>
                <a:lnTo>
                  <a:pt x="411" y="5"/>
                </a:lnTo>
                <a:lnTo>
                  <a:pt x="416" y="3"/>
                </a:lnTo>
                <a:lnTo>
                  <a:pt x="422" y="2"/>
                </a:lnTo>
                <a:lnTo>
                  <a:pt x="426" y="2"/>
                </a:lnTo>
                <a:lnTo>
                  <a:pt x="431" y="2"/>
                </a:lnTo>
                <a:lnTo>
                  <a:pt x="436" y="0"/>
                </a:lnTo>
                <a:lnTo>
                  <a:pt x="441" y="0"/>
                </a:lnTo>
                <a:lnTo>
                  <a:pt x="447" y="0"/>
                </a:lnTo>
                <a:lnTo>
                  <a:pt x="452" y="0"/>
                </a:lnTo>
                <a:lnTo>
                  <a:pt x="456" y="0"/>
                </a:lnTo>
                <a:lnTo>
                  <a:pt x="462" y="0"/>
                </a:lnTo>
                <a:lnTo>
                  <a:pt x="466" y="0"/>
                </a:lnTo>
                <a:lnTo>
                  <a:pt x="472" y="2"/>
                </a:lnTo>
                <a:lnTo>
                  <a:pt x="477" y="2"/>
                </a:lnTo>
                <a:lnTo>
                  <a:pt x="481" y="2"/>
                </a:lnTo>
                <a:lnTo>
                  <a:pt x="486" y="3"/>
                </a:lnTo>
                <a:lnTo>
                  <a:pt x="492" y="5"/>
                </a:lnTo>
                <a:lnTo>
                  <a:pt x="498" y="5"/>
                </a:lnTo>
                <a:lnTo>
                  <a:pt x="502" y="6"/>
                </a:lnTo>
                <a:lnTo>
                  <a:pt x="507" y="8"/>
                </a:lnTo>
                <a:lnTo>
                  <a:pt x="511" y="9"/>
                </a:lnTo>
                <a:lnTo>
                  <a:pt x="516" y="11"/>
                </a:lnTo>
                <a:lnTo>
                  <a:pt x="522" y="13"/>
                </a:lnTo>
                <a:lnTo>
                  <a:pt x="527" y="14"/>
                </a:lnTo>
                <a:lnTo>
                  <a:pt x="533" y="15"/>
                </a:lnTo>
                <a:lnTo>
                  <a:pt x="536" y="17"/>
                </a:lnTo>
                <a:lnTo>
                  <a:pt x="542" y="20"/>
                </a:lnTo>
                <a:lnTo>
                  <a:pt x="546" y="22"/>
                </a:lnTo>
                <a:lnTo>
                  <a:pt x="552" y="25"/>
                </a:lnTo>
                <a:lnTo>
                  <a:pt x="558" y="26"/>
                </a:lnTo>
                <a:lnTo>
                  <a:pt x="561" y="30"/>
                </a:lnTo>
                <a:lnTo>
                  <a:pt x="567" y="32"/>
                </a:lnTo>
                <a:lnTo>
                  <a:pt x="572" y="34"/>
                </a:lnTo>
                <a:lnTo>
                  <a:pt x="577" y="37"/>
                </a:lnTo>
                <a:lnTo>
                  <a:pt x="582" y="41"/>
                </a:lnTo>
                <a:lnTo>
                  <a:pt x="586" y="43"/>
                </a:lnTo>
                <a:lnTo>
                  <a:pt x="592" y="47"/>
                </a:lnTo>
                <a:lnTo>
                  <a:pt x="597" y="51"/>
                </a:lnTo>
                <a:lnTo>
                  <a:pt x="603" y="54"/>
                </a:lnTo>
                <a:lnTo>
                  <a:pt x="608" y="58"/>
                </a:lnTo>
                <a:lnTo>
                  <a:pt x="612" y="62"/>
                </a:lnTo>
                <a:lnTo>
                  <a:pt x="617" y="65"/>
                </a:lnTo>
                <a:lnTo>
                  <a:pt x="622" y="69"/>
                </a:lnTo>
                <a:lnTo>
                  <a:pt x="627" y="73"/>
                </a:lnTo>
                <a:lnTo>
                  <a:pt x="632" y="78"/>
                </a:lnTo>
                <a:lnTo>
                  <a:pt x="636" y="81"/>
                </a:lnTo>
                <a:lnTo>
                  <a:pt x="642" y="86"/>
                </a:lnTo>
                <a:lnTo>
                  <a:pt x="647" y="90"/>
                </a:lnTo>
                <a:lnTo>
                  <a:pt x="652" y="95"/>
                </a:lnTo>
                <a:lnTo>
                  <a:pt x="657" y="99"/>
                </a:lnTo>
                <a:lnTo>
                  <a:pt x="663" y="105"/>
                </a:lnTo>
                <a:lnTo>
                  <a:pt x="666" y="109"/>
                </a:lnTo>
                <a:lnTo>
                  <a:pt x="672" y="114"/>
                </a:lnTo>
                <a:lnTo>
                  <a:pt x="678" y="118"/>
                </a:lnTo>
                <a:lnTo>
                  <a:pt x="683" y="123"/>
                </a:lnTo>
                <a:lnTo>
                  <a:pt x="688" y="129"/>
                </a:lnTo>
                <a:lnTo>
                  <a:pt x="692" y="133"/>
                </a:lnTo>
                <a:lnTo>
                  <a:pt x="697" y="138"/>
                </a:lnTo>
                <a:lnTo>
                  <a:pt x="702" y="144"/>
                </a:lnTo>
                <a:lnTo>
                  <a:pt x="708" y="150"/>
                </a:lnTo>
                <a:lnTo>
                  <a:pt x="714" y="155"/>
                </a:lnTo>
                <a:lnTo>
                  <a:pt x="717" y="161"/>
                </a:lnTo>
                <a:lnTo>
                  <a:pt x="723" y="167"/>
                </a:lnTo>
                <a:lnTo>
                  <a:pt x="727" y="172"/>
                </a:lnTo>
                <a:lnTo>
                  <a:pt x="732" y="178"/>
                </a:lnTo>
                <a:lnTo>
                  <a:pt x="738" y="184"/>
                </a:lnTo>
                <a:lnTo>
                  <a:pt x="742" y="189"/>
                </a:lnTo>
                <a:lnTo>
                  <a:pt x="747" y="196"/>
                </a:lnTo>
                <a:lnTo>
                  <a:pt x="752" y="202"/>
                </a:lnTo>
                <a:lnTo>
                  <a:pt x="758" y="208"/>
                </a:lnTo>
                <a:lnTo>
                  <a:pt x="762" y="215"/>
                </a:lnTo>
                <a:lnTo>
                  <a:pt x="767" y="221"/>
                </a:lnTo>
                <a:lnTo>
                  <a:pt x="772" y="227"/>
                </a:lnTo>
                <a:lnTo>
                  <a:pt x="777" y="233"/>
                </a:lnTo>
                <a:lnTo>
                  <a:pt x="783" y="240"/>
                </a:lnTo>
                <a:lnTo>
                  <a:pt x="788" y="246"/>
                </a:lnTo>
                <a:lnTo>
                  <a:pt x="792" y="253"/>
                </a:lnTo>
                <a:lnTo>
                  <a:pt x="798" y="260"/>
                </a:lnTo>
                <a:lnTo>
                  <a:pt x="802" y="266"/>
                </a:lnTo>
                <a:lnTo>
                  <a:pt x="808" y="272"/>
                </a:lnTo>
                <a:lnTo>
                  <a:pt x="813" y="279"/>
                </a:lnTo>
                <a:lnTo>
                  <a:pt x="819" y="286"/>
                </a:lnTo>
                <a:lnTo>
                  <a:pt x="822" y="292"/>
                </a:lnTo>
                <a:lnTo>
                  <a:pt x="828" y="300"/>
                </a:lnTo>
                <a:lnTo>
                  <a:pt x="834" y="306"/>
                </a:lnTo>
                <a:lnTo>
                  <a:pt x="838" y="314"/>
                </a:lnTo>
                <a:lnTo>
                  <a:pt x="843" y="320"/>
                </a:lnTo>
                <a:lnTo>
                  <a:pt x="847" y="326"/>
                </a:lnTo>
                <a:lnTo>
                  <a:pt x="852" y="334"/>
                </a:lnTo>
                <a:lnTo>
                  <a:pt x="858" y="341"/>
                </a:lnTo>
                <a:lnTo>
                  <a:pt x="863" y="348"/>
                </a:lnTo>
                <a:lnTo>
                  <a:pt x="869" y="354"/>
                </a:lnTo>
                <a:lnTo>
                  <a:pt x="872" y="362"/>
                </a:lnTo>
                <a:lnTo>
                  <a:pt x="878" y="369"/>
                </a:lnTo>
                <a:lnTo>
                  <a:pt x="882" y="376"/>
                </a:lnTo>
                <a:lnTo>
                  <a:pt x="888" y="382"/>
                </a:lnTo>
                <a:lnTo>
                  <a:pt x="894" y="390"/>
                </a:lnTo>
                <a:lnTo>
                  <a:pt x="897" y="397"/>
                </a:lnTo>
                <a:lnTo>
                  <a:pt x="903" y="404"/>
                </a:lnTo>
                <a:lnTo>
                  <a:pt x="908" y="415"/>
                </a:lnTo>
                <a:lnTo>
                  <a:pt x="913" y="426"/>
                </a:lnTo>
                <a:lnTo>
                  <a:pt x="918" y="435"/>
                </a:lnTo>
                <a:lnTo>
                  <a:pt x="922" y="446"/>
                </a:lnTo>
                <a:lnTo>
                  <a:pt x="928" y="457"/>
                </a:lnTo>
                <a:lnTo>
                  <a:pt x="933" y="468"/>
                </a:lnTo>
                <a:lnTo>
                  <a:pt x="939" y="479"/>
                </a:lnTo>
                <a:lnTo>
                  <a:pt x="944" y="489"/>
                </a:lnTo>
                <a:lnTo>
                  <a:pt x="948" y="499"/>
                </a:lnTo>
                <a:lnTo>
                  <a:pt x="953" y="510"/>
                </a:lnTo>
                <a:lnTo>
                  <a:pt x="958" y="521"/>
                </a:lnTo>
                <a:lnTo>
                  <a:pt x="963" y="532"/>
                </a:lnTo>
                <a:lnTo>
                  <a:pt x="968" y="541"/>
                </a:lnTo>
                <a:lnTo>
                  <a:pt x="974" y="552"/>
                </a:lnTo>
                <a:lnTo>
                  <a:pt x="978" y="562"/>
                </a:lnTo>
                <a:lnTo>
                  <a:pt x="983" y="573"/>
                </a:lnTo>
                <a:lnTo>
                  <a:pt x="988" y="583"/>
                </a:lnTo>
                <a:lnTo>
                  <a:pt x="993" y="594"/>
                </a:lnTo>
                <a:lnTo>
                  <a:pt x="999" y="605"/>
                </a:lnTo>
                <a:lnTo>
                  <a:pt x="1002" y="614"/>
                </a:lnTo>
                <a:lnTo>
                  <a:pt x="1008" y="625"/>
                </a:lnTo>
                <a:lnTo>
                  <a:pt x="1014" y="635"/>
                </a:lnTo>
                <a:lnTo>
                  <a:pt x="1019" y="646"/>
                </a:lnTo>
                <a:lnTo>
                  <a:pt x="1024" y="656"/>
                </a:lnTo>
                <a:lnTo>
                  <a:pt x="1028" y="667"/>
                </a:lnTo>
                <a:lnTo>
                  <a:pt x="1033" y="676"/>
                </a:lnTo>
                <a:lnTo>
                  <a:pt x="1038" y="687"/>
                </a:lnTo>
                <a:lnTo>
                  <a:pt x="1044" y="698"/>
                </a:lnTo>
                <a:lnTo>
                  <a:pt x="1050" y="708"/>
                </a:lnTo>
                <a:lnTo>
                  <a:pt x="1053" y="718"/>
                </a:lnTo>
                <a:lnTo>
                  <a:pt x="1059" y="727"/>
                </a:lnTo>
                <a:lnTo>
                  <a:pt x="1063" y="738"/>
                </a:lnTo>
                <a:lnTo>
                  <a:pt x="1069" y="749"/>
                </a:lnTo>
                <a:lnTo>
                  <a:pt x="1074" y="759"/>
                </a:lnTo>
                <a:lnTo>
                  <a:pt x="1078" y="770"/>
                </a:lnTo>
                <a:lnTo>
                  <a:pt x="1083" y="779"/>
                </a:lnTo>
                <a:lnTo>
                  <a:pt x="1088" y="788"/>
                </a:lnTo>
                <a:lnTo>
                  <a:pt x="1094" y="799"/>
                </a:lnTo>
                <a:lnTo>
                  <a:pt x="1098" y="809"/>
                </a:lnTo>
                <a:lnTo>
                  <a:pt x="1104" y="819"/>
                </a:lnTo>
                <a:lnTo>
                  <a:pt x="1108" y="828"/>
                </a:lnTo>
                <a:lnTo>
                  <a:pt x="1113" y="839"/>
                </a:lnTo>
                <a:lnTo>
                  <a:pt x="1119" y="849"/>
                </a:lnTo>
                <a:lnTo>
                  <a:pt x="1124" y="858"/>
                </a:lnTo>
                <a:lnTo>
                  <a:pt x="1130" y="867"/>
                </a:lnTo>
                <a:lnTo>
                  <a:pt x="1134" y="878"/>
                </a:lnTo>
                <a:lnTo>
                  <a:pt x="1138" y="888"/>
                </a:lnTo>
                <a:lnTo>
                  <a:pt x="1144" y="897"/>
                </a:lnTo>
                <a:lnTo>
                  <a:pt x="1149" y="906"/>
                </a:lnTo>
                <a:lnTo>
                  <a:pt x="1155" y="918"/>
                </a:lnTo>
                <a:lnTo>
                  <a:pt x="1158" y="927"/>
                </a:lnTo>
                <a:lnTo>
                  <a:pt x="1164" y="936"/>
                </a:lnTo>
                <a:lnTo>
                  <a:pt x="1170" y="946"/>
                </a:lnTo>
                <a:lnTo>
                  <a:pt x="1174" y="955"/>
                </a:lnTo>
                <a:lnTo>
                  <a:pt x="1179" y="964"/>
                </a:lnTo>
                <a:lnTo>
                  <a:pt x="1183" y="974"/>
                </a:lnTo>
                <a:lnTo>
                  <a:pt x="1189" y="983"/>
                </a:lnTo>
                <a:lnTo>
                  <a:pt x="1194" y="992"/>
                </a:lnTo>
                <a:lnTo>
                  <a:pt x="1199" y="1001"/>
                </a:lnTo>
                <a:lnTo>
                  <a:pt x="1205" y="1010"/>
                </a:lnTo>
                <a:lnTo>
                  <a:pt x="1208" y="1019"/>
                </a:lnTo>
                <a:lnTo>
                  <a:pt x="1214" y="1029"/>
                </a:lnTo>
                <a:lnTo>
                  <a:pt x="1218" y="1038"/>
                </a:lnTo>
                <a:lnTo>
                  <a:pt x="1224" y="1047"/>
                </a:lnTo>
                <a:lnTo>
                  <a:pt x="1230" y="1056"/>
                </a:lnTo>
                <a:lnTo>
                  <a:pt x="1235" y="1065"/>
                </a:lnTo>
                <a:lnTo>
                  <a:pt x="1239" y="1074"/>
                </a:lnTo>
                <a:lnTo>
                  <a:pt x="1244" y="1082"/>
                </a:lnTo>
                <a:lnTo>
                  <a:pt x="1249" y="1092"/>
                </a:lnTo>
                <a:lnTo>
                  <a:pt x="1254" y="1099"/>
                </a:lnTo>
                <a:lnTo>
                  <a:pt x="1260" y="1109"/>
                </a:lnTo>
                <a:lnTo>
                  <a:pt x="1264" y="1116"/>
                </a:lnTo>
                <a:lnTo>
                  <a:pt x="1269" y="1126"/>
                </a:lnTo>
                <a:lnTo>
                  <a:pt x="1275" y="1133"/>
                </a:lnTo>
                <a:lnTo>
                  <a:pt x="1280" y="1143"/>
                </a:lnTo>
                <a:lnTo>
                  <a:pt x="1285" y="1150"/>
                </a:lnTo>
                <a:lnTo>
                  <a:pt x="1289" y="1160"/>
                </a:lnTo>
                <a:lnTo>
                  <a:pt x="1294" y="1167"/>
                </a:lnTo>
                <a:lnTo>
                  <a:pt x="1299" y="1175"/>
                </a:lnTo>
                <a:lnTo>
                  <a:pt x="1304" y="1183"/>
                </a:lnTo>
                <a:lnTo>
                  <a:pt x="1310" y="1193"/>
                </a:lnTo>
                <a:lnTo>
                  <a:pt x="1314" y="1200"/>
                </a:lnTo>
                <a:lnTo>
                  <a:pt x="1319" y="1208"/>
                </a:lnTo>
                <a:lnTo>
                  <a:pt x="1324" y="1216"/>
                </a:lnTo>
                <a:lnTo>
                  <a:pt x="1329" y="1223"/>
                </a:lnTo>
                <a:lnTo>
                  <a:pt x="1335" y="1231"/>
                </a:lnTo>
                <a:lnTo>
                  <a:pt x="1338" y="1239"/>
                </a:lnTo>
                <a:lnTo>
                  <a:pt x="1344" y="1247"/>
                </a:lnTo>
                <a:lnTo>
                  <a:pt x="1350" y="1255"/>
                </a:lnTo>
                <a:lnTo>
                  <a:pt x="1355" y="1262"/>
                </a:lnTo>
                <a:lnTo>
                  <a:pt x="1360" y="1268"/>
                </a:lnTo>
                <a:lnTo>
                  <a:pt x="1364" y="1276"/>
                </a:lnTo>
                <a:lnTo>
                  <a:pt x="1369" y="1285"/>
                </a:lnTo>
                <a:lnTo>
                  <a:pt x="1374" y="1290"/>
                </a:lnTo>
                <a:lnTo>
                  <a:pt x="1380" y="1298"/>
                </a:lnTo>
                <a:lnTo>
                  <a:pt x="1386" y="1306"/>
                </a:lnTo>
                <a:lnTo>
                  <a:pt x="1390" y="1312"/>
                </a:lnTo>
                <a:lnTo>
                  <a:pt x="1395" y="1320"/>
                </a:lnTo>
                <a:lnTo>
                  <a:pt x="1399" y="1326"/>
                </a:lnTo>
                <a:lnTo>
                  <a:pt x="1405" y="1334"/>
                </a:lnTo>
                <a:lnTo>
                  <a:pt x="1410" y="1340"/>
                </a:lnTo>
                <a:lnTo>
                  <a:pt x="1415" y="1347"/>
                </a:lnTo>
                <a:lnTo>
                  <a:pt x="1420" y="1352"/>
                </a:lnTo>
                <a:lnTo>
                  <a:pt x="1424" y="1360"/>
                </a:lnTo>
                <a:lnTo>
                  <a:pt x="1430" y="1367"/>
                </a:lnTo>
                <a:lnTo>
                  <a:pt x="1434" y="1373"/>
                </a:lnTo>
                <a:lnTo>
                  <a:pt x="1440" y="1379"/>
                </a:lnTo>
                <a:lnTo>
                  <a:pt x="1444" y="1385"/>
                </a:lnTo>
                <a:lnTo>
                  <a:pt x="1449" y="1392"/>
                </a:lnTo>
                <a:lnTo>
                  <a:pt x="1455" y="1398"/>
                </a:lnTo>
                <a:lnTo>
                  <a:pt x="1460" y="1403"/>
                </a:lnTo>
                <a:lnTo>
                  <a:pt x="1466" y="1410"/>
                </a:lnTo>
                <a:lnTo>
                  <a:pt x="1470" y="1414"/>
                </a:lnTo>
                <a:lnTo>
                  <a:pt x="1474" y="1421"/>
                </a:lnTo>
                <a:lnTo>
                  <a:pt x="1480" y="1427"/>
                </a:lnTo>
                <a:lnTo>
                  <a:pt x="1485" y="1431"/>
                </a:lnTo>
                <a:lnTo>
                  <a:pt x="1491" y="1438"/>
                </a:lnTo>
                <a:lnTo>
                  <a:pt x="1494" y="1444"/>
                </a:lnTo>
                <a:lnTo>
                  <a:pt x="1500" y="1449"/>
                </a:lnTo>
                <a:lnTo>
                  <a:pt x="1506" y="1454"/>
                </a:lnTo>
                <a:lnTo>
                  <a:pt x="1510" y="1459"/>
                </a:lnTo>
                <a:lnTo>
                  <a:pt x="1515" y="1465"/>
                </a:lnTo>
                <a:lnTo>
                  <a:pt x="1520" y="1469"/>
                </a:lnTo>
                <a:lnTo>
                  <a:pt x="1525" y="1476"/>
                </a:lnTo>
                <a:lnTo>
                  <a:pt x="1530" y="1480"/>
                </a:lnTo>
                <a:lnTo>
                  <a:pt x="1535" y="1485"/>
                </a:lnTo>
                <a:lnTo>
                  <a:pt x="1541" y="1489"/>
                </a:lnTo>
                <a:lnTo>
                  <a:pt x="1545" y="1494"/>
                </a:lnTo>
                <a:lnTo>
                  <a:pt x="1550" y="1499"/>
                </a:lnTo>
                <a:lnTo>
                  <a:pt x="1554" y="1504"/>
                </a:lnTo>
                <a:lnTo>
                  <a:pt x="1560" y="1508"/>
                </a:lnTo>
                <a:lnTo>
                  <a:pt x="1566" y="1513"/>
                </a:lnTo>
                <a:lnTo>
                  <a:pt x="1571" y="1516"/>
                </a:lnTo>
                <a:lnTo>
                  <a:pt x="1575" y="1521"/>
                </a:lnTo>
                <a:lnTo>
                  <a:pt x="1580" y="1525"/>
                </a:lnTo>
                <a:lnTo>
                  <a:pt x="1585" y="1528"/>
                </a:lnTo>
                <a:lnTo>
                  <a:pt x="1590" y="1533"/>
                </a:lnTo>
                <a:lnTo>
                  <a:pt x="1596" y="1536"/>
                </a:lnTo>
                <a:lnTo>
                  <a:pt x="1600" y="1541"/>
                </a:lnTo>
                <a:lnTo>
                  <a:pt x="1605" y="1544"/>
                </a:lnTo>
                <a:lnTo>
                  <a:pt x="1611" y="1547"/>
                </a:lnTo>
                <a:lnTo>
                  <a:pt x="1616" y="1551"/>
                </a:lnTo>
                <a:lnTo>
                  <a:pt x="1621" y="1555"/>
                </a:lnTo>
                <a:lnTo>
                  <a:pt x="1625" y="1558"/>
                </a:lnTo>
                <a:lnTo>
                  <a:pt x="1630" y="1561"/>
                </a:lnTo>
                <a:lnTo>
                  <a:pt x="1636" y="1564"/>
                </a:lnTo>
                <a:lnTo>
                  <a:pt x="1640" y="1567"/>
                </a:lnTo>
                <a:lnTo>
                  <a:pt x="1646" y="1570"/>
                </a:lnTo>
                <a:lnTo>
                  <a:pt x="1650" y="1573"/>
                </a:lnTo>
                <a:lnTo>
                  <a:pt x="1655" y="1575"/>
                </a:lnTo>
                <a:lnTo>
                  <a:pt x="1660" y="1578"/>
                </a:lnTo>
                <a:lnTo>
                  <a:pt x="1665" y="1581"/>
                </a:lnTo>
                <a:lnTo>
                  <a:pt x="1671" y="1583"/>
                </a:lnTo>
                <a:lnTo>
                  <a:pt x="1676" y="1586"/>
                </a:lnTo>
                <a:lnTo>
                  <a:pt x="1680" y="1589"/>
                </a:lnTo>
                <a:lnTo>
                  <a:pt x="1686" y="1590"/>
                </a:lnTo>
                <a:lnTo>
                  <a:pt x="1691" y="1592"/>
                </a:lnTo>
                <a:lnTo>
                  <a:pt x="1696" y="1595"/>
                </a:lnTo>
                <a:lnTo>
                  <a:pt x="1701" y="1596"/>
                </a:lnTo>
                <a:lnTo>
                  <a:pt x="1705" y="1598"/>
                </a:lnTo>
                <a:lnTo>
                  <a:pt x="1710" y="1600"/>
                </a:lnTo>
                <a:lnTo>
                  <a:pt x="1716" y="1601"/>
                </a:lnTo>
                <a:lnTo>
                  <a:pt x="1722" y="1603"/>
                </a:lnTo>
                <a:lnTo>
                  <a:pt x="1726" y="1605"/>
                </a:lnTo>
                <a:lnTo>
                  <a:pt x="1731" y="1606"/>
                </a:lnTo>
                <a:lnTo>
                  <a:pt x="1735" y="1607"/>
                </a:lnTo>
                <a:lnTo>
                  <a:pt x="1741" y="1609"/>
                </a:lnTo>
                <a:lnTo>
                  <a:pt x="1746" y="1611"/>
                </a:lnTo>
                <a:lnTo>
                  <a:pt x="1751" y="1611"/>
                </a:lnTo>
                <a:lnTo>
                  <a:pt x="1756" y="1613"/>
                </a:lnTo>
                <a:lnTo>
                  <a:pt x="1760" y="1614"/>
                </a:lnTo>
                <a:lnTo>
                  <a:pt x="1766" y="1614"/>
                </a:lnTo>
                <a:lnTo>
                  <a:pt x="1770" y="1615"/>
                </a:lnTo>
                <a:lnTo>
                  <a:pt x="1776" y="1615"/>
                </a:lnTo>
                <a:lnTo>
                  <a:pt x="1780" y="1615"/>
                </a:lnTo>
                <a:lnTo>
                  <a:pt x="1785" y="1617"/>
                </a:lnTo>
                <a:lnTo>
                  <a:pt x="1791" y="1617"/>
                </a:lnTo>
                <a:lnTo>
                  <a:pt x="1796" y="1617"/>
                </a:lnTo>
                <a:lnTo>
                  <a:pt x="1802" y="1617"/>
                </a:lnTo>
                <a:lnTo>
                  <a:pt x="1806" y="1617"/>
                </a:lnTo>
                <a:lnTo>
                  <a:pt x="1810" y="1860"/>
                </a:lnTo>
                <a:lnTo>
                  <a:pt x="1816" y="1861"/>
                </a:lnTo>
                <a:lnTo>
                  <a:pt x="1821" y="1862"/>
                </a:lnTo>
                <a:lnTo>
                  <a:pt x="1827" y="1862"/>
                </a:lnTo>
                <a:lnTo>
                  <a:pt x="1832" y="1864"/>
                </a:lnTo>
                <a:lnTo>
                  <a:pt x="1836" y="1864"/>
                </a:lnTo>
                <a:lnTo>
                  <a:pt x="1842" y="1866"/>
                </a:lnTo>
                <a:lnTo>
                  <a:pt x="1846" y="1867"/>
                </a:lnTo>
                <a:lnTo>
                  <a:pt x="1852" y="1867"/>
                </a:lnTo>
                <a:lnTo>
                  <a:pt x="1856" y="1869"/>
                </a:lnTo>
                <a:lnTo>
                  <a:pt x="1861" y="1869"/>
                </a:lnTo>
                <a:lnTo>
                  <a:pt x="1867" y="1870"/>
                </a:lnTo>
                <a:lnTo>
                  <a:pt x="1871" y="1872"/>
                </a:lnTo>
                <a:lnTo>
                  <a:pt x="1877" y="1872"/>
                </a:lnTo>
                <a:lnTo>
                  <a:pt x="1881" y="1873"/>
                </a:lnTo>
                <a:lnTo>
                  <a:pt x="1886" y="1873"/>
                </a:lnTo>
                <a:lnTo>
                  <a:pt x="1891" y="1875"/>
                </a:lnTo>
                <a:lnTo>
                  <a:pt x="1896" y="1875"/>
                </a:lnTo>
                <a:lnTo>
                  <a:pt x="1902" y="1877"/>
                </a:lnTo>
                <a:lnTo>
                  <a:pt x="1907" y="1878"/>
                </a:lnTo>
                <a:lnTo>
                  <a:pt x="1911" y="1878"/>
                </a:lnTo>
                <a:lnTo>
                  <a:pt x="1916" y="1879"/>
                </a:lnTo>
                <a:lnTo>
                  <a:pt x="1921" y="1879"/>
                </a:lnTo>
                <a:lnTo>
                  <a:pt x="1927" y="1881"/>
                </a:lnTo>
                <a:lnTo>
                  <a:pt x="1932" y="1881"/>
                </a:lnTo>
                <a:lnTo>
                  <a:pt x="1936" y="1883"/>
                </a:lnTo>
                <a:lnTo>
                  <a:pt x="1941" y="1884"/>
                </a:lnTo>
                <a:lnTo>
                  <a:pt x="1947" y="1884"/>
                </a:lnTo>
                <a:lnTo>
                  <a:pt x="1952" y="1886"/>
                </a:lnTo>
                <a:lnTo>
                  <a:pt x="1957" y="1886"/>
                </a:lnTo>
                <a:lnTo>
                  <a:pt x="1962" y="1888"/>
                </a:lnTo>
                <a:lnTo>
                  <a:pt x="1966" y="1888"/>
                </a:lnTo>
                <a:lnTo>
                  <a:pt x="1972" y="1889"/>
                </a:lnTo>
                <a:lnTo>
                  <a:pt x="1976" y="1890"/>
                </a:lnTo>
                <a:lnTo>
                  <a:pt x="1982" y="1890"/>
                </a:lnTo>
                <a:lnTo>
                  <a:pt x="1987" y="1892"/>
                </a:lnTo>
                <a:lnTo>
                  <a:pt x="1991" y="1892"/>
                </a:lnTo>
                <a:lnTo>
                  <a:pt x="1996" y="1894"/>
                </a:lnTo>
                <a:lnTo>
                  <a:pt x="2001" y="1895"/>
                </a:lnTo>
                <a:lnTo>
                  <a:pt x="2007" y="1895"/>
                </a:lnTo>
                <a:lnTo>
                  <a:pt x="2012" y="1897"/>
                </a:lnTo>
                <a:lnTo>
                  <a:pt x="2016" y="1897"/>
                </a:lnTo>
                <a:lnTo>
                  <a:pt x="2022" y="1898"/>
                </a:lnTo>
                <a:lnTo>
                  <a:pt x="2027" y="1898"/>
                </a:lnTo>
                <a:lnTo>
                  <a:pt x="2032" y="1900"/>
                </a:lnTo>
                <a:lnTo>
                  <a:pt x="2037" y="1901"/>
                </a:lnTo>
                <a:lnTo>
                  <a:pt x="2041" y="1901"/>
                </a:lnTo>
                <a:lnTo>
                  <a:pt x="2047" y="1903"/>
                </a:lnTo>
                <a:lnTo>
                  <a:pt x="2052" y="1903"/>
                </a:lnTo>
                <a:lnTo>
                  <a:pt x="2058" y="1905"/>
                </a:lnTo>
                <a:lnTo>
                  <a:pt x="2062" y="1905"/>
                </a:lnTo>
                <a:lnTo>
                  <a:pt x="2067" y="1906"/>
                </a:lnTo>
                <a:lnTo>
                  <a:pt x="2071" y="1907"/>
                </a:lnTo>
                <a:lnTo>
                  <a:pt x="2077" y="1907"/>
                </a:lnTo>
                <a:lnTo>
                  <a:pt x="2083" y="1909"/>
                </a:lnTo>
                <a:lnTo>
                  <a:pt x="2087" y="1909"/>
                </a:lnTo>
                <a:lnTo>
                  <a:pt x="2092" y="1911"/>
                </a:lnTo>
                <a:lnTo>
                  <a:pt x="2097" y="1912"/>
                </a:lnTo>
                <a:lnTo>
                  <a:pt x="2102" y="1912"/>
                </a:lnTo>
                <a:lnTo>
                  <a:pt x="2107" y="1914"/>
                </a:lnTo>
                <a:lnTo>
                  <a:pt x="2112" y="1914"/>
                </a:lnTo>
                <a:lnTo>
                  <a:pt x="2118" y="1915"/>
                </a:lnTo>
                <a:lnTo>
                  <a:pt x="2121" y="1915"/>
                </a:lnTo>
                <a:lnTo>
                  <a:pt x="2127" y="1917"/>
                </a:lnTo>
                <a:lnTo>
                  <a:pt x="2132" y="1918"/>
                </a:lnTo>
                <a:lnTo>
                  <a:pt x="2138" y="1918"/>
                </a:lnTo>
                <a:lnTo>
                  <a:pt x="2143" y="1920"/>
                </a:lnTo>
                <a:lnTo>
                  <a:pt x="2146" y="1920"/>
                </a:lnTo>
                <a:lnTo>
                  <a:pt x="2152" y="1922"/>
                </a:lnTo>
                <a:lnTo>
                  <a:pt x="2157" y="1922"/>
                </a:lnTo>
                <a:lnTo>
                  <a:pt x="2163" y="1923"/>
                </a:lnTo>
                <a:lnTo>
                  <a:pt x="2168" y="1925"/>
                </a:lnTo>
                <a:lnTo>
                  <a:pt x="2172" y="1925"/>
                </a:lnTo>
                <a:lnTo>
                  <a:pt x="2178" y="1926"/>
                </a:lnTo>
                <a:lnTo>
                  <a:pt x="2182" y="1926"/>
                </a:lnTo>
                <a:lnTo>
                  <a:pt x="2188" y="1928"/>
                </a:lnTo>
                <a:lnTo>
                  <a:pt x="2192" y="1928"/>
                </a:lnTo>
                <a:lnTo>
                  <a:pt x="2197" y="1929"/>
                </a:lnTo>
                <a:lnTo>
                  <a:pt x="2203" y="1931"/>
                </a:lnTo>
                <a:lnTo>
                  <a:pt x="2207" y="1931"/>
                </a:lnTo>
                <a:lnTo>
                  <a:pt x="2213" y="1933"/>
                </a:lnTo>
                <a:lnTo>
                  <a:pt x="2217" y="1933"/>
                </a:lnTo>
                <a:lnTo>
                  <a:pt x="2222" y="1934"/>
                </a:lnTo>
                <a:lnTo>
                  <a:pt x="2227" y="1935"/>
                </a:lnTo>
                <a:lnTo>
                  <a:pt x="2232" y="1935"/>
                </a:lnTo>
                <a:lnTo>
                  <a:pt x="2238" y="1937"/>
                </a:lnTo>
                <a:lnTo>
                  <a:pt x="2243" y="1937"/>
                </a:lnTo>
                <a:lnTo>
                  <a:pt x="2248" y="1939"/>
                </a:lnTo>
                <a:lnTo>
                  <a:pt x="2252" y="1939"/>
                </a:lnTo>
                <a:lnTo>
                  <a:pt x="2257" y="1940"/>
                </a:lnTo>
                <a:lnTo>
                  <a:pt x="2263" y="1942"/>
                </a:lnTo>
                <a:lnTo>
                  <a:pt x="2268" y="1942"/>
                </a:lnTo>
                <a:lnTo>
                  <a:pt x="2274" y="1943"/>
                </a:lnTo>
                <a:lnTo>
                  <a:pt x="2277" y="1943"/>
                </a:lnTo>
                <a:lnTo>
                  <a:pt x="2283" y="1945"/>
                </a:lnTo>
                <a:lnTo>
                  <a:pt x="2288" y="1945"/>
                </a:lnTo>
                <a:lnTo>
                  <a:pt x="2293" y="1946"/>
                </a:lnTo>
                <a:lnTo>
                  <a:pt x="2299" y="1948"/>
                </a:lnTo>
                <a:lnTo>
                  <a:pt x="2302" y="1948"/>
                </a:lnTo>
                <a:lnTo>
                  <a:pt x="2308" y="1950"/>
                </a:lnTo>
                <a:lnTo>
                  <a:pt x="2313" y="1950"/>
                </a:lnTo>
                <a:lnTo>
                  <a:pt x="2318" y="1951"/>
                </a:lnTo>
                <a:lnTo>
                  <a:pt x="2323" y="1952"/>
                </a:lnTo>
                <a:lnTo>
                  <a:pt x="2327" y="1952"/>
                </a:lnTo>
                <a:lnTo>
                  <a:pt x="2332" y="1954"/>
                </a:lnTo>
                <a:lnTo>
                  <a:pt x="2337" y="1954"/>
                </a:lnTo>
                <a:lnTo>
                  <a:pt x="2343" y="1956"/>
                </a:lnTo>
                <a:lnTo>
                  <a:pt x="2348" y="1956"/>
                </a:lnTo>
                <a:lnTo>
                  <a:pt x="2352" y="1957"/>
                </a:lnTo>
                <a:lnTo>
                  <a:pt x="2358" y="1959"/>
                </a:lnTo>
                <a:lnTo>
                  <a:pt x="2363" y="1959"/>
                </a:lnTo>
                <a:lnTo>
                  <a:pt x="2368" y="1961"/>
                </a:lnTo>
                <a:lnTo>
                  <a:pt x="2373" y="1961"/>
                </a:lnTo>
                <a:lnTo>
                  <a:pt x="2377" y="1962"/>
                </a:lnTo>
                <a:lnTo>
                  <a:pt x="2383" y="1962"/>
                </a:lnTo>
                <a:lnTo>
                  <a:pt x="2388" y="1963"/>
                </a:lnTo>
                <a:lnTo>
                  <a:pt x="2394" y="1965"/>
                </a:lnTo>
                <a:lnTo>
                  <a:pt x="2398" y="1965"/>
                </a:lnTo>
                <a:lnTo>
                  <a:pt x="2404" y="1967"/>
                </a:lnTo>
                <a:lnTo>
                  <a:pt x="2407" y="1967"/>
                </a:lnTo>
                <a:lnTo>
                  <a:pt x="2413" y="1968"/>
                </a:lnTo>
                <a:lnTo>
                  <a:pt x="2419" y="1968"/>
                </a:lnTo>
                <a:lnTo>
                  <a:pt x="2423" y="1970"/>
                </a:lnTo>
                <a:lnTo>
                  <a:pt x="2429" y="1971"/>
                </a:lnTo>
                <a:lnTo>
                  <a:pt x="2433" y="1971"/>
                </a:lnTo>
                <a:lnTo>
                  <a:pt x="2438" y="1973"/>
                </a:lnTo>
                <a:lnTo>
                  <a:pt x="2443" y="1973"/>
                </a:lnTo>
                <a:lnTo>
                  <a:pt x="2448" y="1974"/>
                </a:lnTo>
                <a:lnTo>
                  <a:pt x="2454" y="1976"/>
                </a:lnTo>
                <a:lnTo>
                  <a:pt x="2457" y="1976"/>
                </a:lnTo>
                <a:lnTo>
                  <a:pt x="2463" y="1978"/>
                </a:lnTo>
                <a:lnTo>
                  <a:pt x="2468" y="1978"/>
                </a:lnTo>
                <a:lnTo>
                  <a:pt x="2474" y="1979"/>
                </a:lnTo>
                <a:lnTo>
                  <a:pt x="2479" y="1979"/>
                </a:lnTo>
                <a:lnTo>
                  <a:pt x="2482" y="1980"/>
                </a:lnTo>
                <a:lnTo>
                  <a:pt x="2488" y="1982"/>
                </a:lnTo>
                <a:lnTo>
                  <a:pt x="2493" y="1982"/>
                </a:lnTo>
                <a:lnTo>
                  <a:pt x="2499" y="1984"/>
                </a:lnTo>
                <a:lnTo>
                  <a:pt x="2504" y="1984"/>
                </a:lnTo>
                <a:lnTo>
                  <a:pt x="2508" y="1985"/>
                </a:lnTo>
                <a:lnTo>
                  <a:pt x="2514" y="1985"/>
                </a:lnTo>
                <a:lnTo>
                  <a:pt x="2518" y="1987"/>
                </a:lnTo>
                <a:lnTo>
                  <a:pt x="2524" y="1989"/>
                </a:lnTo>
                <a:lnTo>
                  <a:pt x="2529" y="1989"/>
                </a:lnTo>
                <a:lnTo>
                  <a:pt x="2534" y="1990"/>
                </a:lnTo>
                <a:lnTo>
                  <a:pt x="2539" y="1990"/>
                </a:lnTo>
                <a:lnTo>
                  <a:pt x="2543" y="1991"/>
                </a:lnTo>
                <a:lnTo>
                  <a:pt x="2549" y="1993"/>
                </a:lnTo>
                <a:lnTo>
                  <a:pt x="2553" y="1993"/>
                </a:lnTo>
                <a:lnTo>
                  <a:pt x="2559" y="1995"/>
                </a:lnTo>
                <a:lnTo>
                  <a:pt x="2563" y="1995"/>
                </a:lnTo>
                <a:lnTo>
                  <a:pt x="2568" y="1997"/>
                </a:lnTo>
                <a:lnTo>
                  <a:pt x="2574" y="1997"/>
                </a:lnTo>
                <a:lnTo>
                  <a:pt x="2579" y="1998"/>
                </a:lnTo>
                <a:lnTo>
                  <a:pt x="2584" y="1999"/>
                </a:lnTo>
                <a:lnTo>
                  <a:pt x="2588" y="1999"/>
                </a:lnTo>
                <a:lnTo>
                  <a:pt x="2593" y="2001"/>
                </a:lnTo>
                <a:lnTo>
                  <a:pt x="2599" y="2001"/>
                </a:lnTo>
                <a:lnTo>
                  <a:pt x="2604" y="2002"/>
                </a:lnTo>
                <a:lnTo>
                  <a:pt x="2610" y="2002"/>
                </a:lnTo>
                <a:lnTo>
                  <a:pt x="2613" y="2004"/>
                </a:lnTo>
                <a:lnTo>
                  <a:pt x="2619" y="2006"/>
                </a:lnTo>
                <a:lnTo>
                  <a:pt x="2624" y="2006"/>
                </a:lnTo>
                <a:lnTo>
                  <a:pt x="2629" y="2007"/>
                </a:lnTo>
                <a:lnTo>
                  <a:pt x="2635" y="2007"/>
                </a:lnTo>
                <a:lnTo>
                  <a:pt x="2638" y="2008"/>
                </a:lnTo>
                <a:lnTo>
                  <a:pt x="2644" y="2008"/>
                </a:lnTo>
                <a:lnTo>
                  <a:pt x="2649" y="2010"/>
                </a:lnTo>
                <a:lnTo>
                  <a:pt x="2654" y="2012"/>
                </a:lnTo>
                <a:lnTo>
                  <a:pt x="2659" y="2012"/>
                </a:lnTo>
                <a:lnTo>
                  <a:pt x="2664" y="2013"/>
                </a:lnTo>
                <a:lnTo>
                  <a:pt x="2668" y="2013"/>
                </a:lnTo>
                <a:lnTo>
                  <a:pt x="2673" y="2015"/>
                </a:lnTo>
                <a:lnTo>
                  <a:pt x="2679" y="2016"/>
                </a:lnTo>
                <a:lnTo>
                  <a:pt x="2684" y="2016"/>
                </a:lnTo>
                <a:lnTo>
                  <a:pt x="2690" y="2018"/>
                </a:lnTo>
                <a:lnTo>
                  <a:pt x="2694" y="2018"/>
                </a:lnTo>
                <a:lnTo>
                  <a:pt x="2699" y="2019"/>
                </a:lnTo>
                <a:lnTo>
                  <a:pt x="2704" y="2019"/>
                </a:lnTo>
                <a:lnTo>
                  <a:pt x="2709" y="2021"/>
                </a:lnTo>
                <a:lnTo>
                  <a:pt x="2715" y="2223"/>
                </a:lnTo>
                <a:lnTo>
                  <a:pt x="2719" y="2225"/>
                </a:lnTo>
                <a:lnTo>
                  <a:pt x="2724" y="2225"/>
                </a:lnTo>
                <a:lnTo>
                  <a:pt x="2730" y="2225"/>
                </a:lnTo>
                <a:lnTo>
                  <a:pt x="2734" y="2225"/>
                </a:lnTo>
                <a:lnTo>
                  <a:pt x="2740" y="2226"/>
                </a:lnTo>
                <a:lnTo>
                  <a:pt x="2743" y="2226"/>
                </a:lnTo>
                <a:lnTo>
                  <a:pt x="2749" y="2226"/>
                </a:lnTo>
                <a:lnTo>
                  <a:pt x="2755" y="2227"/>
                </a:lnTo>
                <a:lnTo>
                  <a:pt x="2760" y="2227"/>
                </a:lnTo>
                <a:lnTo>
                  <a:pt x="2765" y="2227"/>
                </a:lnTo>
                <a:lnTo>
                  <a:pt x="2769" y="2227"/>
                </a:lnTo>
                <a:lnTo>
                  <a:pt x="2774" y="2229"/>
                </a:lnTo>
                <a:lnTo>
                  <a:pt x="2779" y="2229"/>
                </a:lnTo>
                <a:lnTo>
                  <a:pt x="2784" y="2229"/>
                </a:lnTo>
                <a:lnTo>
                  <a:pt x="2790" y="2231"/>
                </a:lnTo>
                <a:lnTo>
                  <a:pt x="2793" y="2231"/>
                </a:lnTo>
                <a:lnTo>
                  <a:pt x="2799" y="2231"/>
                </a:lnTo>
                <a:lnTo>
                  <a:pt x="2804" y="2231"/>
                </a:lnTo>
                <a:lnTo>
                  <a:pt x="2810" y="2233"/>
                </a:lnTo>
                <a:lnTo>
                  <a:pt x="2815" y="2233"/>
                </a:lnTo>
                <a:lnTo>
                  <a:pt x="2820" y="2233"/>
                </a:lnTo>
                <a:lnTo>
                  <a:pt x="2824" y="2234"/>
                </a:lnTo>
                <a:lnTo>
                  <a:pt x="2829" y="2234"/>
                </a:lnTo>
                <a:lnTo>
                  <a:pt x="2835" y="2234"/>
                </a:lnTo>
                <a:lnTo>
                  <a:pt x="2840" y="2235"/>
                </a:lnTo>
                <a:lnTo>
                  <a:pt x="2845" y="2235"/>
                </a:lnTo>
                <a:lnTo>
                  <a:pt x="2850" y="2235"/>
                </a:lnTo>
                <a:lnTo>
                  <a:pt x="2854" y="2235"/>
                </a:lnTo>
                <a:lnTo>
                  <a:pt x="2860" y="2237"/>
                </a:lnTo>
                <a:lnTo>
                  <a:pt x="2865" y="2237"/>
                </a:lnTo>
                <a:lnTo>
                  <a:pt x="2870" y="2237"/>
                </a:lnTo>
                <a:lnTo>
                  <a:pt x="2875" y="2239"/>
                </a:lnTo>
                <a:lnTo>
                  <a:pt x="2880" y="2239"/>
                </a:lnTo>
                <a:lnTo>
                  <a:pt x="2885" y="2239"/>
                </a:lnTo>
                <a:lnTo>
                  <a:pt x="2889" y="2239"/>
                </a:lnTo>
                <a:lnTo>
                  <a:pt x="2895" y="2240"/>
                </a:lnTo>
                <a:lnTo>
                  <a:pt x="2899" y="2240"/>
                </a:lnTo>
                <a:lnTo>
                  <a:pt x="2904" y="2240"/>
                </a:lnTo>
                <a:lnTo>
                  <a:pt x="2910" y="2242"/>
                </a:lnTo>
                <a:lnTo>
                  <a:pt x="2915" y="2242"/>
                </a:lnTo>
                <a:lnTo>
                  <a:pt x="2920" y="2242"/>
                </a:lnTo>
                <a:lnTo>
                  <a:pt x="2924" y="2242"/>
                </a:lnTo>
                <a:lnTo>
                  <a:pt x="2929" y="2244"/>
                </a:lnTo>
                <a:lnTo>
                  <a:pt x="2935" y="2244"/>
                </a:lnTo>
                <a:lnTo>
                  <a:pt x="2940" y="2244"/>
                </a:lnTo>
                <a:lnTo>
                  <a:pt x="2946" y="2245"/>
                </a:lnTo>
                <a:lnTo>
                  <a:pt x="2949" y="2245"/>
                </a:lnTo>
                <a:lnTo>
                  <a:pt x="2955" y="2245"/>
                </a:lnTo>
                <a:lnTo>
                  <a:pt x="2960" y="2245"/>
                </a:lnTo>
                <a:lnTo>
                  <a:pt x="2965" y="2246"/>
                </a:lnTo>
                <a:lnTo>
                  <a:pt x="2971" y="2246"/>
                </a:lnTo>
                <a:lnTo>
                  <a:pt x="2976" y="2246"/>
                </a:lnTo>
                <a:lnTo>
                  <a:pt x="2980" y="2248"/>
                </a:lnTo>
                <a:lnTo>
                  <a:pt x="2985" y="2248"/>
                </a:lnTo>
                <a:lnTo>
                  <a:pt x="2990" y="2248"/>
                </a:lnTo>
                <a:lnTo>
                  <a:pt x="2995" y="2248"/>
                </a:lnTo>
                <a:lnTo>
                  <a:pt x="3000" y="2250"/>
                </a:lnTo>
                <a:lnTo>
                  <a:pt x="3004" y="2250"/>
                </a:lnTo>
                <a:lnTo>
                  <a:pt x="3009" y="2250"/>
                </a:lnTo>
                <a:lnTo>
                  <a:pt x="3015" y="2251"/>
                </a:lnTo>
                <a:lnTo>
                  <a:pt x="3020" y="2251"/>
                </a:lnTo>
                <a:lnTo>
                  <a:pt x="3026" y="2251"/>
                </a:lnTo>
                <a:lnTo>
                  <a:pt x="3030" y="2251"/>
                </a:lnTo>
                <a:lnTo>
                  <a:pt x="3035" y="2253"/>
                </a:lnTo>
                <a:lnTo>
                  <a:pt x="3040" y="2253"/>
                </a:lnTo>
                <a:lnTo>
                  <a:pt x="3045" y="2253"/>
                </a:lnTo>
                <a:lnTo>
                  <a:pt x="3051" y="2254"/>
                </a:lnTo>
                <a:lnTo>
                  <a:pt x="3055" y="2254"/>
                </a:lnTo>
                <a:lnTo>
                  <a:pt x="3060" y="2254"/>
                </a:lnTo>
                <a:lnTo>
                  <a:pt x="3066" y="2256"/>
                </a:lnTo>
                <a:lnTo>
                  <a:pt x="3070" y="2256"/>
                </a:lnTo>
                <a:lnTo>
                  <a:pt x="3076" y="2256"/>
                </a:lnTo>
                <a:lnTo>
                  <a:pt x="3079" y="2256"/>
                </a:lnTo>
                <a:lnTo>
                  <a:pt x="3085" y="2257"/>
                </a:lnTo>
                <a:lnTo>
                  <a:pt x="3091" y="2257"/>
                </a:lnTo>
                <a:lnTo>
                  <a:pt x="3096" y="2257"/>
                </a:lnTo>
                <a:lnTo>
                  <a:pt x="3101" y="2259"/>
                </a:lnTo>
                <a:lnTo>
                  <a:pt x="3105" y="2259"/>
                </a:lnTo>
                <a:lnTo>
                  <a:pt x="3110" y="2259"/>
                </a:lnTo>
                <a:lnTo>
                  <a:pt x="3115" y="2259"/>
                </a:lnTo>
                <a:lnTo>
                  <a:pt x="3120" y="2261"/>
                </a:lnTo>
                <a:lnTo>
                  <a:pt x="3126" y="2261"/>
                </a:lnTo>
                <a:lnTo>
                  <a:pt x="3131" y="2261"/>
                </a:lnTo>
                <a:lnTo>
                  <a:pt x="3135" y="2262"/>
                </a:lnTo>
                <a:lnTo>
                  <a:pt x="3140" y="2262"/>
                </a:lnTo>
                <a:lnTo>
                  <a:pt x="3146" y="2262"/>
                </a:lnTo>
                <a:lnTo>
                  <a:pt x="3151" y="2262"/>
                </a:lnTo>
                <a:lnTo>
                  <a:pt x="3156" y="2263"/>
                </a:lnTo>
                <a:lnTo>
                  <a:pt x="3160" y="2263"/>
                </a:lnTo>
                <a:lnTo>
                  <a:pt x="3165" y="2263"/>
                </a:lnTo>
                <a:lnTo>
                  <a:pt x="3171" y="2265"/>
                </a:lnTo>
                <a:lnTo>
                  <a:pt x="3176" y="2265"/>
                </a:lnTo>
                <a:lnTo>
                  <a:pt x="3181" y="2265"/>
                </a:lnTo>
                <a:lnTo>
                  <a:pt x="3186" y="2265"/>
                </a:lnTo>
                <a:lnTo>
                  <a:pt x="3190" y="2267"/>
                </a:lnTo>
                <a:lnTo>
                  <a:pt x="3196" y="2267"/>
                </a:lnTo>
                <a:lnTo>
                  <a:pt x="3201" y="2267"/>
                </a:lnTo>
                <a:lnTo>
                  <a:pt x="3207" y="2268"/>
                </a:lnTo>
                <a:lnTo>
                  <a:pt x="3211" y="2268"/>
                </a:lnTo>
                <a:lnTo>
                  <a:pt x="3216" y="2268"/>
                </a:lnTo>
                <a:lnTo>
                  <a:pt x="3221" y="2268"/>
                </a:lnTo>
                <a:lnTo>
                  <a:pt x="3225" y="2270"/>
                </a:lnTo>
                <a:lnTo>
                  <a:pt x="3231" y="2270"/>
                </a:lnTo>
                <a:lnTo>
                  <a:pt x="3235" y="2270"/>
                </a:lnTo>
                <a:lnTo>
                  <a:pt x="3240" y="2272"/>
                </a:lnTo>
                <a:lnTo>
                  <a:pt x="3246" y="2272"/>
                </a:lnTo>
                <a:lnTo>
                  <a:pt x="3251" y="2272"/>
                </a:lnTo>
                <a:lnTo>
                  <a:pt x="3256" y="2272"/>
                </a:lnTo>
                <a:lnTo>
                  <a:pt x="3261" y="2273"/>
                </a:lnTo>
                <a:lnTo>
                  <a:pt x="3265" y="2273"/>
                </a:lnTo>
                <a:lnTo>
                  <a:pt x="3271" y="2273"/>
                </a:lnTo>
                <a:lnTo>
                  <a:pt x="3276" y="2274"/>
                </a:lnTo>
                <a:lnTo>
                  <a:pt x="3282" y="2274"/>
                </a:lnTo>
                <a:lnTo>
                  <a:pt x="3287" y="2274"/>
                </a:lnTo>
                <a:lnTo>
                  <a:pt x="3291" y="2276"/>
                </a:lnTo>
                <a:lnTo>
                  <a:pt x="3296" y="2276"/>
                </a:lnTo>
                <a:lnTo>
                  <a:pt x="3301" y="2276"/>
                </a:lnTo>
                <a:lnTo>
                  <a:pt x="3307" y="2276"/>
                </a:lnTo>
                <a:lnTo>
                  <a:pt x="3312" y="2278"/>
                </a:lnTo>
                <a:lnTo>
                  <a:pt x="3316" y="2278"/>
                </a:lnTo>
                <a:lnTo>
                  <a:pt x="3321" y="2278"/>
                </a:lnTo>
                <a:lnTo>
                  <a:pt x="3327" y="2279"/>
                </a:lnTo>
                <a:lnTo>
                  <a:pt x="3331" y="2279"/>
                </a:lnTo>
                <a:lnTo>
                  <a:pt x="3336" y="2279"/>
                </a:lnTo>
                <a:lnTo>
                  <a:pt x="3341" y="2279"/>
                </a:lnTo>
                <a:lnTo>
                  <a:pt x="3345" y="2281"/>
                </a:lnTo>
                <a:lnTo>
                  <a:pt x="3351" y="2281"/>
                </a:lnTo>
                <a:lnTo>
                  <a:pt x="3356" y="2281"/>
                </a:lnTo>
                <a:lnTo>
                  <a:pt x="3362" y="2282"/>
                </a:lnTo>
                <a:lnTo>
                  <a:pt x="3366" y="2282"/>
                </a:lnTo>
                <a:lnTo>
                  <a:pt x="3371" y="2282"/>
                </a:lnTo>
                <a:lnTo>
                  <a:pt x="3376" y="2282"/>
                </a:lnTo>
                <a:lnTo>
                  <a:pt x="3381" y="2284"/>
                </a:lnTo>
                <a:lnTo>
                  <a:pt x="3387" y="2284"/>
                </a:lnTo>
                <a:lnTo>
                  <a:pt x="3391" y="2284"/>
                </a:lnTo>
                <a:lnTo>
                  <a:pt x="3396" y="2285"/>
                </a:lnTo>
                <a:lnTo>
                  <a:pt x="3402" y="2285"/>
                </a:lnTo>
                <a:lnTo>
                  <a:pt x="3406" y="2285"/>
                </a:lnTo>
                <a:lnTo>
                  <a:pt x="3412" y="2285"/>
                </a:lnTo>
                <a:lnTo>
                  <a:pt x="3417" y="2287"/>
                </a:lnTo>
                <a:lnTo>
                  <a:pt x="3421" y="2287"/>
                </a:lnTo>
                <a:lnTo>
                  <a:pt x="3427" y="2287"/>
                </a:lnTo>
                <a:lnTo>
                  <a:pt x="3432" y="2289"/>
                </a:lnTo>
                <a:lnTo>
                  <a:pt x="3437" y="2289"/>
                </a:lnTo>
                <a:lnTo>
                  <a:pt x="3442" y="2289"/>
                </a:lnTo>
                <a:lnTo>
                  <a:pt x="3446" y="2289"/>
                </a:lnTo>
                <a:lnTo>
                  <a:pt x="3451" y="2290"/>
                </a:lnTo>
                <a:lnTo>
                  <a:pt x="3456" y="2290"/>
                </a:lnTo>
                <a:lnTo>
                  <a:pt x="3462" y="2290"/>
                </a:lnTo>
                <a:lnTo>
                  <a:pt x="3467" y="2291"/>
                </a:lnTo>
                <a:lnTo>
                  <a:pt x="3471" y="2291"/>
                </a:lnTo>
                <a:lnTo>
                  <a:pt x="3476" y="2291"/>
                </a:lnTo>
                <a:lnTo>
                  <a:pt x="3482" y="2291"/>
                </a:lnTo>
                <a:lnTo>
                  <a:pt x="3487" y="2293"/>
                </a:lnTo>
                <a:lnTo>
                  <a:pt x="3492" y="2293"/>
                </a:lnTo>
                <a:lnTo>
                  <a:pt x="3496" y="2293"/>
                </a:lnTo>
                <a:lnTo>
                  <a:pt x="3501" y="2295"/>
                </a:lnTo>
                <a:lnTo>
                  <a:pt x="3507" y="2295"/>
                </a:lnTo>
                <a:lnTo>
                  <a:pt x="3512" y="2295"/>
                </a:lnTo>
                <a:lnTo>
                  <a:pt x="3517" y="2296"/>
                </a:lnTo>
                <a:lnTo>
                  <a:pt x="3522" y="2296"/>
                </a:lnTo>
                <a:lnTo>
                  <a:pt x="3526" y="2296"/>
                </a:lnTo>
                <a:lnTo>
                  <a:pt x="3532" y="2296"/>
                </a:lnTo>
                <a:lnTo>
                  <a:pt x="3537" y="2298"/>
                </a:lnTo>
                <a:lnTo>
                  <a:pt x="3543" y="2298"/>
                </a:lnTo>
                <a:lnTo>
                  <a:pt x="3547" y="2298"/>
                </a:lnTo>
                <a:lnTo>
                  <a:pt x="3552" y="2299"/>
                </a:lnTo>
                <a:lnTo>
                  <a:pt x="3557" y="2299"/>
                </a:lnTo>
                <a:lnTo>
                  <a:pt x="3561" y="2299"/>
                </a:lnTo>
                <a:lnTo>
                  <a:pt x="3567" y="2299"/>
                </a:lnTo>
                <a:lnTo>
                  <a:pt x="3572" y="2301"/>
                </a:lnTo>
                <a:lnTo>
                  <a:pt x="3576" y="2301"/>
                </a:lnTo>
                <a:lnTo>
                  <a:pt x="3582" y="2301"/>
                </a:lnTo>
                <a:lnTo>
                  <a:pt x="3587" y="2302"/>
                </a:lnTo>
                <a:lnTo>
                  <a:pt x="3592" y="2302"/>
                </a:lnTo>
                <a:lnTo>
                  <a:pt x="3597" y="2302"/>
                </a:lnTo>
                <a:lnTo>
                  <a:pt x="3601" y="2302"/>
                </a:lnTo>
                <a:lnTo>
                  <a:pt x="3607" y="2304"/>
                </a:lnTo>
                <a:lnTo>
                  <a:pt x="3612" y="2304"/>
                </a:lnTo>
              </a:path>
            </a:pathLst>
          </a:custGeom>
          <a:noFill/>
          <a:ln w="38100" cap="rnd" cmpd="sng">
            <a:solidFill>
              <a:srgbClr val="3365F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11302" name="Rectangle 38"/>
          <p:cNvSpPr>
            <a:spLocks noChangeArrowheads="1"/>
          </p:cNvSpPr>
          <p:nvPr/>
        </p:nvSpPr>
        <p:spPr bwMode="auto">
          <a:xfrm>
            <a:off x="4348163" y="5448300"/>
            <a:ext cx="1505221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  <a:latin typeface="Tahoma" pitchFamily="34" charset="0"/>
              </a:rPr>
              <a:t>Expansion</a:t>
            </a:r>
          </a:p>
        </p:txBody>
      </p:sp>
      <p:grpSp>
        <p:nvGrpSpPr>
          <p:cNvPr id="3" name="Group 128"/>
          <p:cNvGrpSpPr>
            <a:grpSpLocks/>
          </p:cNvGrpSpPr>
          <p:nvPr/>
        </p:nvGrpSpPr>
        <p:grpSpPr bwMode="auto">
          <a:xfrm>
            <a:off x="1054100" y="217488"/>
            <a:ext cx="3494088" cy="1695450"/>
            <a:chOff x="492" y="168"/>
            <a:chExt cx="2201" cy="1068"/>
          </a:xfrm>
        </p:grpSpPr>
        <p:grpSp>
          <p:nvGrpSpPr>
            <p:cNvPr id="4" name="Group 127"/>
            <p:cNvGrpSpPr>
              <a:grpSpLocks/>
            </p:cNvGrpSpPr>
            <p:nvPr/>
          </p:nvGrpSpPr>
          <p:grpSpPr bwMode="auto">
            <a:xfrm>
              <a:off x="492" y="168"/>
              <a:ext cx="2201" cy="1068"/>
              <a:chOff x="492" y="168"/>
              <a:chExt cx="2201" cy="1068"/>
            </a:xfrm>
          </p:grpSpPr>
          <p:grpSp>
            <p:nvGrpSpPr>
              <p:cNvPr id="5" name="Group 44"/>
              <p:cNvGrpSpPr>
                <a:grpSpLocks/>
              </p:cNvGrpSpPr>
              <p:nvPr/>
            </p:nvGrpSpPr>
            <p:grpSpPr bwMode="auto">
              <a:xfrm>
                <a:off x="904" y="828"/>
                <a:ext cx="584" cy="408"/>
                <a:chOff x="1528" y="1152"/>
                <a:chExt cx="584" cy="408"/>
              </a:xfrm>
            </p:grpSpPr>
            <p:grpSp>
              <p:nvGrpSpPr>
                <p:cNvPr id="6" name="Group 45"/>
                <p:cNvGrpSpPr>
                  <a:grpSpLocks/>
                </p:cNvGrpSpPr>
                <p:nvPr/>
              </p:nvGrpSpPr>
              <p:grpSpPr bwMode="auto">
                <a:xfrm>
                  <a:off x="1860" y="1152"/>
                  <a:ext cx="168" cy="240"/>
                  <a:chOff x="3408" y="288"/>
                  <a:chExt cx="240" cy="432"/>
                </a:xfrm>
              </p:grpSpPr>
              <p:sp>
                <p:nvSpPr>
                  <p:cNvPr id="11310" name="AutoShape 46"/>
                  <p:cNvSpPr>
                    <a:spLocks noChangeArrowheads="1"/>
                  </p:cNvSpPr>
                  <p:nvPr/>
                </p:nvSpPr>
                <p:spPr bwMode="auto">
                  <a:xfrm>
                    <a:off x="3408" y="480"/>
                    <a:ext cx="240" cy="240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AU"/>
                  </a:p>
                </p:txBody>
              </p:sp>
              <p:sp>
                <p:nvSpPr>
                  <p:cNvPr id="11311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3432" y="288"/>
                    <a:ext cx="192" cy="192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AU"/>
                  </a:p>
                </p:txBody>
              </p:sp>
            </p:grpSp>
            <p:grpSp>
              <p:nvGrpSpPr>
                <p:cNvPr id="7" name="Group 48"/>
                <p:cNvGrpSpPr>
                  <a:grpSpLocks/>
                </p:cNvGrpSpPr>
                <p:nvPr/>
              </p:nvGrpSpPr>
              <p:grpSpPr bwMode="auto">
                <a:xfrm>
                  <a:off x="1692" y="1152"/>
                  <a:ext cx="168" cy="240"/>
                  <a:chOff x="3408" y="288"/>
                  <a:chExt cx="240" cy="432"/>
                </a:xfrm>
              </p:grpSpPr>
              <p:sp>
                <p:nvSpPr>
                  <p:cNvPr id="11313" name="AutoShape 49"/>
                  <p:cNvSpPr>
                    <a:spLocks noChangeArrowheads="1"/>
                  </p:cNvSpPr>
                  <p:nvPr/>
                </p:nvSpPr>
                <p:spPr bwMode="auto">
                  <a:xfrm>
                    <a:off x="3408" y="480"/>
                    <a:ext cx="240" cy="240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AU"/>
                  </a:p>
                </p:txBody>
              </p:sp>
              <p:sp>
                <p:nvSpPr>
                  <p:cNvPr id="11314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3432" y="288"/>
                    <a:ext cx="192" cy="192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AU"/>
                  </a:p>
                </p:txBody>
              </p:sp>
            </p:grpSp>
            <p:sp>
              <p:nvSpPr>
                <p:cNvPr id="11315" name="Line 51"/>
                <p:cNvSpPr>
                  <a:spLocks noChangeShapeType="1"/>
                </p:cNvSpPr>
                <p:nvPr/>
              </p:nvSpPr>
              <p:spPr bwMode="auto">
                <a:xfrm>
                  <a:off x="1528" y="1519"/>
                  <a:ext cx="0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1316" name="AutoShape 52"/>
                <p:cNvSpPr>
                  <a:spLocks noChangeArrowheads="1"/>
                </p:cNvSpPr>
                <p:nvPr/>
              </p:nvSpPr>
              <p:spPr bwMode="auto">
                <a:xfrm>
                  <a:off x="1584" y="1327"/>
                  <a:ext cx="528" cy="133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1317" name="Oval 53"/>
                <p:cNvSpPr>
                  <a:spLocks noChangeArrowheads="1"/>
                </p:cNvSpPr>
                <p:nvPr/>
              </p:nvSpPr>
              <p:spPr bwMode="auto">
                <a:xfrm>
                  <a:off x="1695" y="1427"/>
                  <a:ext cx="111" cy="133"/>
                </a:xfrm>
                <a:prstGeom prst="ellipse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1318" name="Oval 54"/>
                <p:cNvSpPr>
                  <a:spLocks noChangeArrowheads="1"/>
                </p:cNvSpPr>
                <p:nvPr/>
              </p:nvSpPr>
              <p:spPr bwMode="auto">
                <a:xfrm>
                  <a:off x="1890" y="1427"/>
                  <a:ext cx="111" cy="133"/>
                </a:xfrm>
                <a:prstGeom prst="ellipse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sp>
            <p:nvSpPr>
              <p:cNvPr id="11320" name="AutoShape 56"/>
              <p:cNvSpPr>
                <a:spLocks noChangeArrowheads="1"/>
              </p:cNvSpPr>
              <p:nvPr/>
            </p:nvSpPr>
            <p:spPr bwMode="auto">
              <a:xfrm>
                <a:off x="492" y="168"/>
                <a:ext cx="2201" cy="498"/>
              </a:xfrm>
              <a:prstGeom prst="wedgeRoundRectCallout">
                <a:avLst>
                  <a:gd name="adj1" fmla="val -13833"/>
                  <a:gd name="adj2" fmla="val 78514"/>
                  <a:gd name="adj3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568" y="196"/>
              <a:ext cx="2003" cy="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00B050"/>
                  </a:solidFill>
                  <a:latin typeface="Tahoma" pitchFamily="34" charset="0"/>
                </a:rPr>
                <a:t>Senior management want to help us reduce costs</a:t>
              </a:r>
            </a:p>
          </p:txBody>
        </p:sp>
      </p:grpSp>
      <p:grpSp>
        <p:nvGrpSpPr>
          <p:cNvPr id="8" name="Group 126"/>
          <p:cNvGrpSpPr>
            <a:grpSpLocks/>
          </p:cNvGrpSpPr>
          <p:nvPr/>
        </p:nvGrpSpPr>
        <p:grpSpPr bwMode="auto">
          <a:xfrm>
            <a:off x="2686050" y="1219200"/>
            <a:ext cx="2476500" cy="1790700"/>
            <a:chOff x="1692" y="768"/>
            <a:chExt cx="1560" cy="1128"/>
          </a:xfrm>
        </p:grpSpPr>
        <p:grpSp>
          <p:nvGrpSpPr>
            <p:cNvPr id="9" name="Group 125"/>
            <p:cNvGrpSpPr>
              <a:grpSpLocks/>
            </p:cNvGrpSpPr>
            <p:nvPr/>
          </p:nvGrpSpPr>
          <p:grpSpPr bwMode="auto">
            <a:xfrm>
              <a:off x="1785" y="1368"/>
              <a:ext cx="423" cy="528"/>
              <a:chOff x="1785" y="1368"/>
              <a:chExt cx="423" cy="528"/>
            </a:xfrm>
          </p:grpSpPr>
          <p:grpSp>
            <p:nvGrpSpPr>
              <p:cNvPr id="10" name="Group 60"/>
              <p:cNvGrpSpPr>
                <a:grpSpLocks/>
              </p:cNvGrpSpPr>
              <p:nvPr/>
            </p:nvGrpSpPr>
            <p:grpSpPr bwMode="auto">
              <a:xfrm rot="3396685">
                <a:off x="2004" y="1512"/>
                <a:ext cx="168" cy="240"/>
                <a:chOff x="3408" y="288"/>
                <a:chExt cx="240" cy="432"/>
              </a:xfrm>
            </p:grpSpPr>
            <p:sp>
              <p:nvSpPr>
                <p:cNvPr id="11325" name="AutoShape 61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1326" name="Oval 62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grpSp>
            <p:nvGrpSpPr>
              <p:cNvPr id="11" name="Group 63"/>
              <p:cNvGrpSpPr>
                <a:grpSpLocks/>
              </p:cNvGrpSpPr>
              <p:nvPr/>
            </p:nvGrpSpPr>
            <p:grpSpPr bwMode="auto">
              <a:xfrm rot="3396685">
                <a:off x="1932" y="1392"/>
                <a:ext cx="168" cy="240"/>
                <a:chOff x="3408" y="288"/>
                <a:chExt cx="240" cy="432"/>
              </a:xfrm>
            </p:grpSpPr>
            <p:sp>
              <p:nvSpPr>
                <p:cNvPr id="11328" name="AutoShape 64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1329" name="Oval 65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sp>
            <p:nvSpPr>
              <p:cNvPr id="11330" name="AutoShape 66"/>
              <p:cNvSpPr>
                <a:spLocks noChangeArrowheads="1"/>
              </p:cNvSpPr>
              <p:nvPr/>
            </p:nvSpPr>
            <p:spPr bwMode="auto">
              <a:xfrm rot="3319005">
                <a:off x="1687" y="1565"/>
                <a:ext cx="528" cy="13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1331" name="Oval 67"/>
              <p:cNvSpPr>
                <a:spLocks noChangeArrowheads="1"/>
              </p:cNvSpPr>
              <p:nvPr/>
            </p:nvSpPr>
            <p:spPr bwMode="auto">
              <a:xfrm>
                <a:off x="1785" y="1559"/>
                <a:ext cx="111" cy="13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1332" name="Oval 68"/>
              <p:cNvSpPr>
                <a:spLocks noChangeArrowheads="1"/>
              </p:cNvSpPr>
              <p:nvPr/>
            </p:nvSpPr>
            <p:spPr bwMode="auto">
              <a:xfrm>
                <a:off x="1896" y="1716"/>
                <a:ext cx="111" cy="13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11333" name="AutoShape 69"/>
            <p:cNvSpPr>
              <a:spLocks noChangeArrowheads="1"/>
            </p:cNvSpPr>
            <p:nvPr/>
          </p:nvSpPr>
          <p:spPr bwMode="auto">
            <a:xfrm>
              <a:off x="1692" y="768"/>
              <a:ext cx="1560" cy="444"/>
            </a:xfrm>
            <a:prstGeom prst="wedgeRoundRectCallout">
              <a:avLst>
                <a:gd name="adj1" fmla="val -20704"/>
                <a:gd name="adj2" fmla="val 108333"/>
                <a:gd name="adj3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dirty="0">
                  <a:solidFill>
                    <a:srgbClr val="00B050"/>
                  </a:solidFill>
                  <a:latin typeface="Tahoma" pitchFamily="34" charset="0"/>
                </a:rPr>
                <a:t>Easy Savings </a:t>
              </a:r>
            </a:p>
            <a:p>
              <a:pPr algn="ctr"/>
              <a:r>
                <a:rPr lang="en-US" sz="2000" b="1" dirty="0">
                  <a:solidFill>
                    <a:srgbClr val="00B050"/>
                  </a:solidFill>
                  <a:latin typeface="Tahoma" pitchFamily="34" charset="0"/>
                </a:rPr>
                <a:t>are just the start</a:t>
              </a:r>
            </a:p>
          </p:txBody>
        </p:sp>
      </p:grpSp>
      <p:grpSp>
        <p:nvGrpSpPr>
          <p:cNvPr id="12" name="Group 124"/>
          <p:cNvGrpSpPr>
            <a:grpSpLocks/>
          </p:cNvGrpSpPr>
          <p:nvPr/>
        </p:nvGrpSpPr>
        <p:grpSpPr bwMode="auto">
          <a:xfrm>
            <a:off x="3652838" y="2038350"/>
            <a:ext cx="5491162" cy="2628900"/>
            <a:chOff x="2301" y="1284"/>
            <a:chExt cx="3459" cy="1656"/>
          </a:xfrm>
        </p:grpSpPr>
        <p:grpSp>
          <p:nvGrpSpPr>
            <p:cNvPr id="13" name="Group 123"/>
            <p:cNvGrpSpPr>
              <a:grpSpLocks/>
            </p:cNvGrpSpPr>
            <p:nvPr/>
          </p:nvGrpSpPr>
          <p:grpSpPr bwMode="auto">
            <a:xfrm>
              <a:off x="2301" y="2136"/>
              <a:ext cx="591" cy="804"/>
              <a:chOff x="2301" y="2136"/>
              <a:chExt cx="591" cy="804"/>
            </a:xfrm>
          </p:grpSpPr>
          <p:grpSp>
            <p:nvGrpSpPr>
              <p:cNvPr id="14" name="Group 97"/>
              <p:cNvGrpSpPr>
                <a:grpSpLocks/>
              </p:cNvGrpSpPr>
              <p:nvPr/>
            </p:nvGrpSpPr>
            <p:grpSpPr bwMode="auto">
              <a:xfrm rot="3396685">
                <a:off x="2616" y="2412"/>
                <a:ext cx="168" cy="240"/>
                <a:chOff x="3408" y="288"/>
                <a:chExt cx="240" cy="432"/>
              </a:xfrm>
            </p:grpSpPr>
            <p:sp>
              <p:nvSpPr>
                <p:cNvPr id="11362" name="AutoShape 98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1363" name="Oval 99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grpSp>
            <p:nvGrpSpPr>
              <p:cNvPr id="15" name="Group 100"/>
              <p:cNvGrpSpPr>
                <a:grpSpLocks/>
              </p:cNvGrpSpPr>
              <p:nvPr/>
            </p:nvGrpSpPr>
            <p:grpSpPr bwMode="auto">
              <a:xfrm rot="3396685">
                <a:off x="2688" y="2520"/>
                <a:ext cx="168" cy="240"/>
                <a:chOff x="3408" y="288"/>
                <a:chExt cx="240" cy="432"/>
              </a:xfrm>
            </p:grpSpPr>
            <p:sp>
              <p:nvSpPr>
                <p:cNvPr id="11365" name="AutoShape 101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1366" name="Oval 102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grpSp>
            <p:nvGrpSpPr>
              <p:cNvPr id="16" name="Group 72"/>
              <p:cNvGrpSpPr>
                <a:grpSpLocks/>
              </p:cNvGrpSpPr>
              <p:nvPr/>
            </p:nvGrpSpPr>
            <p:grpSpPr bwMode="auto">
              <a:xfrm rot="3396685">
                <a:off x="2520" y="2304"/>
                <a:ext cx="168" cy="240"/>
                <a:chOff x="3408" y="288"/>
                <a:chExt cx="240" cy="432"/>
              </a:xfrm>
            </p:grpSpPr>
            <p:sp>
              <p:nvSpPr>
                <p:cNvPr id="11337" name="AutoShape 73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1338" name="Oval 74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grpSp>
            <p:nvGrpSpPr>
              <p:cNvPr id="17" name="Group 75"/>
              <p:cNvGrpSpPr>
                <a:grpSpLocks/>
              </p:cNvGrpSpPr>
              <p:nvPr/>
            </p:nvGrpSpPr>
            <p:grpSpPr bwMode="auto">
              <a:xfrm rot="3396685">
                <a:off x="2448" y="2184"/>
                <a:ext cx="168" cy="240"/>
                <a:chOff x="3408" y="288"/>
                <a:chExt cx="240" cy="432"/>
              </a:xfrm>
            </p:grpSpPr>
            <p:sp>
              <p:nvSpPr>
                <p:cNvPr id="11340" name="AutoShape 76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1341" name="Oval 77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sp>
            <p:nvSpPr>
              <p:cNvPr id="11342" name="AutoShape 78"/>
              <p:cNvSpPr>
                <a:spLocks noChangeArrowheads="1"/>
              </p:cNvSpPr>
              <p:nvPr/>
            </p:nvSpPr>
            <p:spPr bwMode="auto">
              <a:xfrm rot="3319005">
                <a:off x="2142" y="2472"/>
                <a:ext cx="804" cy="131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1343" name="Oval 79"/>
              <p:cNvSpPr>
                <a:spLocks noChangeArrowheads="1"/>
              </p:cNvSpPr>
              <p:nvPr/>
            </p:nvSpPr>
            <p:spPr bwMode="auto">
              <a:xfrm>
                <a:off x="2301" y="2351"/>
                <a:ext cx="111" cy="13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1344" name="Oval 80"/>
              <p:cNvSpPr>
                <a:spLocks noChangeArrowheads="1"/>
              </p:cNvSpPr>
              <p:nvPr/>
            </p:nvSpPr>
            <p:spPr bwMode="auto">
              <a:xfrm>
                <a:off x="2544" y="2676"/>
                <a:ext cx="111" cy="13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11345" name="AutoShape 81"/>
            <p:cNvSpPr>
              <a:spLocks noChangeArrowheads="1"/>
            </p:cNvSpPr>
            <p:nvPr/>
          </p:nvSpPr>
          <p:spPr bwMode="auto">
            <a:xfrm>
              <a:off x="2508" y="1284"/>
              <a:ext cx="3252" cy="684"/>
            </a:xfrm>
            <a:prstGeom prst="wedgeRoundRectCallout">
              <a:avLst>
                <a:gd name="adj1" fmla="val -45171"/>
                <a:gd name="adj2" fmla="val 93130"/>
                <a:gd name="adj3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 dirty="0">
                  <a:solidFill>
                    <a:srgbClr val="00B050"/>
                  </a:solidFill>
                  <a:latin typeface="Tahoma" pitchFamily="34" charset="0"/>
                </a:rPr>
                <a:t>The operations and maintenance </a:t>
              </a:r>
            </a:p>
            <a:p>
              <a:pPr algn="ctr"/>
              <a:r>
                <a:rPr lang="en-US" sz="1800" b="1" dirty="0">
                  <a:solidFill>
                    <a:srgbClr val="00B050"/>
                  </a:solidFill>
                  <a:latin typeface="Tahoma" pitchFamily="34" charset="0"/>
                </a:rPr>
                <a:t>guys are finding more savings.</a:t>
              </a:r>
            </a:p>
            <a:p>
              <a:pPr algn="ctr"/>
              <a:r>
                <a:rPr lang="en-US" sz="1800" b="1" dirty="0">
                  <a:solidFill>
                    <a:srgbClr val="00B050"/>
                  </a:solidFill>
                  <a:latin typeface="Tahoma" pitchFamily="34" charset="0"/>
                </a:rPr>
                <a:t>They have put in systems to  lock them in</a:t>
              </a:r>
              <a:r>
                <a:rPr lang="en-US" sz="1800" b="1" dirty="0">
                  <a:solidFill>
                    <a:srgbClr val="FFFF99"/>
                  </a:solidFill>
                  <a:latin typeface="Tahoma" pitchFamily="34" charset="0"/>
                </a:rPr>
                <a:t>.</a:t>
              </a:r>
            </a:p>
          </p:txBody>
        </p:sp>
      </p:grpSp>
      <p:grpSp>
        <p:nvGrpSpPr>
          <p:cNvPr id="18" name="Group 131"/>
          <p:cNvGrpSpPr>
            <a:grpSpLocks/>
          </p:cNvGrpSpPr>
          <p:nvPr/>
        </p:nvGrpSpPr>
        <p:grpSpPr bwMode="auto">
          <a:xfrm>
            <a:off x="4643438" y="3105150"/>
            <a:ext cx="4124325" cy="2057400"/>
            <a:chOff x="2925" y="1956"/>
            <a:chExt cx="2598" cy="1296"/>
          </a:xfrm>
        </p:grpSpPr>
        <p:grpSp>
          <p:nvGrpSpPr>
            <p:cNvPr id="19" name="Group 121"/>
            <p:cNvGrpSpPr>
              <a:grpSpLocks/>
            </p:cNvGrpSpPr>
            <p:nvPr/>
          </p:nvGrpSpPr>
          <p:grpSpPr bwMode="auto">
            <a:xfrm>
              <a:off x="2992" y="2832"/>
              <a:ext cx="584" cy="420"/>
              <a:chOff x="2992" y="2832"/>
              <a:chExt cx="584" cy="420"/>
            </a:xfrm>
          </p:grpSpPr>
          <p:grpSp>
            <p:nvGrpSpPr>
              <p:cNvPr id="20" name="Group 84"/>
              <p:cNvGrpSpPr>
                <a:grpSpLocks/>
              </p:cNvGrpSpPr>
              <p:nvPr/>
            </p:nvGrpSpPr>
            <p:grpSpPr bwMode="auto">
              <a:xfrm>
                <a:off x="3324" y="2832"/>
                <a:ext cx="168" cy="240"/>
                <a:chOff x="3408" y="288"/>
                <a:chExt cx="240" cy="432"/>
              </a:xfrm>
            </p:grpSpPr>
            <p:sp>
              <p:nvSpPr>
                <p:cNvPr id="11349" name="AutoShape 85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1350" name="Oval 86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grpSp>
            <p:nvGrpSpPr>
              <p:cNvPr id="21" name="Group 87"/>
              <p:cNvGrpSpPr>
                <a:grpSpLocks/>
              </p:cNvGrpSpPr>
              <p:nvPr/>
            </p:nvGrpSpPr>
            <p:grpSpPr bwMode="auto">
              <a:xfrm>
                <a:off x="3156" y="2832"/>
                <a:ext cx="168" cy="240"/>
                <a:chOff x="3408" y="288"/>
                <a:chExt cx="240" cy="432"/>
              </a:xfrm>
            </p:grpSpPr>
            <p:sp>
              <p:nvSpPr>
                <p:cNvPr id="11352" name="AutoShape 88"/>
                <p:cNvSpPr>
                  <a:spLocks noChangeArrowheads="1"/>
                </p:cNvSpPr>
                <p:nvPr/>
              </p:nvSpPr>
              <p:spPr bwMode="auto">
                <a:xfrm>
                  <a:off x="3408" y="480"/>
                  <a:ext cx="240" cy="2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1353" name="Oval 89"/>
                <p:cNvSpPr>
                  <a:spLocks noChangeArrowheads="1"/>
                </p:cNvSpPr>
                <p:nvPr/>
              </p:nvSpPr>
              <p:spPr bwMode="auto">
                <a:xfrm>
                  <a:off x="3432" y="28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sp>
            <p:nvSpPr>
              <p:cNvPr id="11354" name="Line 90"/>
              <p:cNvSpPr>
                <a:spLocks noChangeShapeType="1"/>
              </p:cNvSpPr>
              <p:nvPr/>
            </p:nvSpPr>
            <p:spPr bwMode="auto">
              <a:xfrm>
                <a:off x="2992" y="319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1355" name="AutoShape 91"/>
              <p:cNvSpPr>
                <a:spLocks noChangeArrowheads="1"/>
              </p:cNvSpPr>
              <p:nvPr/>
            </p:nvSpPr>
            <p:spPr bwMode="auto">
              <a:xfrm rot="279949">
                <a:off x="3048" y="3007"/>
                <a:ext cx="528" cy="13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1356" name="Oval 92"/>
              <p:cNvSpPr>
                <a:spLocks noChangeArrowheads="1"/>
              </p:cNvSpPr>
              <p:nvPr/>
            </p:nvSpPr>
            <p:spPr bwMode="auto">
              <a:xfrm>
                <a:off x="3159" y="3107"/>
                <a:ext cx="111" cy="13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1357" name="Oval 93"/>
              <p:cNvSpPr>
                <a:spLocks noChangeArrowheads="1"/>
              </p:cNvSpPr>
              <p:nvPr/>
            </p:nvSpPr>
            <p:spPr bwMode="auto">
              <a:xfrm>
                <a:off x="3354" y="3119"/>
                <a:ext cx="123" cy="13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11359" name="AutoShape 95"/>
            <p:cNvSpPr>
              <a:spLocks noChangeArrowheads="1"/>
            </p:cNvSpPr>
            <p:nvPr/>
          </p:nvSpPr>
          <p:spPr bwMode="auto">
            <a:xfrm>
              <a:off x="2993" y="1956"/>
              <a:ext cx="2388" cy="591"/>
            </a:xfrm>
            <a:prstGeom prst="wedgeRoundRectCallout">
              <a:avLst>
                <a:gd name="adj1" fmla="val -30736"/>
                <a:gd name="adj2" fmla="val 98731"/>
                <a:gd name="adj3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60" name="Rectangle 96"/>
            <p:cNvSpPr>
              <a:spLocks noChangeArrowheads="1"/>
            </p:cNvSpPr>
            <p:nvPr/>
          </p:nvSpPr>
          <p:spPr bwMode="auto">
            <a:xfrm>
              <a:off x="2925" y="1980"/>
              <a:ext cx="2598" cy="5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00B050"/>
                  </a:solidFill>
                  <a:latin typeface="Tahoma" pitchFamily="34" charset="0"/>
                </a:rPr>
                <a:t>That new process modeling system is saving energy and boosting production!</a:t>
              </a:r>
            </a:p>
          </p:txBody>
        </p:sp>
      </p:grpSp>
      <p:grpSp>
        <p:nvGrpSpPr>
          <p:cNvPr id="22" name="Group 133"/>
          <p:cNvGrpSpPr>
            <a:grpSpLocks/>
          </p:cNvGrpSpPr>
          <p:nvPr/>
        </p:nvGrpSpPr>
        <p:grpSpPr bwMode="auto">
          <a:xfrm>
            <a:off x="6105525" y="4000500"/>
            <a:ext cx="2886075" cy="1714500"/>
            <a:chOff x="3846" y="2520"/>
            <a:chExt cx="1818" cy="1080"/>
          </a:xfrm>
        </p:grpSpPr>
        <p:grpSp>
          <p:nvGrpSpPr>
            <p:cNvPr id="23" name="Group 132"/>
            <p:cNvGrpSpPr>
              <a:grpSpLocks/>
            </p:cNvGrpSpPr>
            <p:nvPr/>
          </p:nvGrpSpPr>
          <p:grpSpPr bwMode="auto">
            <a:xfrm>
              <a:off x="3863" y="2520"/>
              <a:ext cx="1725" cy="1080"/>
              <a:chOff x="3863" y="2520"/>
              <a:chExt cx="1725" cy="1080"/>
            </a:xfrm>
          </p:grpSpPr>
          <p:grpSp>
            <p:nvGrpSpPr>
              <p:cNvPr id="24" name="Group 103"/>
              <p:cNvGrpSpPr>
                <a:grpSpLocks/>
              </p:cNvGrpSpPr>
              <p:nvPr/>
            </p:nvGrpSpPr>
            <p:grpSpPr bwMode="auto">
              <a:xfrm>
                <a:off x="4216" y="3192"/>
                <a:ext cx="584" cy="408"/>
                <a:chOff x="1528" y="1152"/>
                <a:chExt cx="584" cy="408"/>
              </a:xfrm>
            </p:grpSpPr>
            <p:grpSp>
              <p:nvGrpSpPr>
                <p:cNvPr id="25" name="Group 104"/>
                <p:cNvGrpSpPr>
                  <a:grpSpLocks/>
                </p:cNvGrpSpPr>
                <p:nvPr/>
              </p:nvGrpSpPr>
              <p:grpSpPr bwMode="auto">
                <a:xfrm>
                  <a:off x="1860" y="1152"/>
                  <a:ext cx="168" cy="240"/>
                  <a:chOff x="3408" y="288"/>
                  <a:chExt cx="240" cy="432"/>
                </a:xfrm>
              </p:grpSpPr>
              <p:sp>
                <p:nvSpPr>
                  <p:cNvPr id="11369" name="AutoShape 105"/>
                  <p:cNvSpPr>
                    <a:spLocks noChangeArrowheads="1"/>
                  </p:cNvSpPr>
                  <p:nvPr/>
                </p:nvSpPr>
                <p:spPr bwMode="auto">
                  <a:xfrm>
                    <a:off x="3408" y="480"/>
                    <a:ext cx="240" cy="240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AU"/>
                  </a:p>
                </p:txBody>
              </p:sp>
              <p:sp>
                <p:nvSpPr>
                  <p:cNvPr id="11370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3432" y="288"/>
                    <a:ext cx="192" cy="192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AU"/>
                  </a:p>
                </p:txBody>
              </p:sp>
            </p:grpSp>
            <p:grpSp>
              <p:nvGrpSpPr>
                <p:cNvPr id="26" name="Group 107"/>
                <p:cNvGrpSpPr>
                  <a:grpSpLocks/>
                </p:cNvGrpSpPr>
                <p:nvPr/>
              </p:nvGrpSpPr>
              <p:grpSpPr bwMode="auto">
                <a:xfrm>
                  <a:off x="1692" y="1152"/>
                  <a:ext cx="168" cy="240"/>
                  <a:chOff x="3408" y="288"/>
                  <a:chExt cx="240" cy="432"/>
                </a:xfrm>
              </p:grpSpPr>
              <p:sp>
                <p:nvSpPr>
                  <p:cNvPr id="11372" name="AutoShape 108"/>
                  <p:cNvSpPr>
                    <a:spLocks noChangeArrowheads="1"/>
                  </p:cNvSpPr>
                  <p:nvPr/>
                </p:nvSpPr>
                <p:spPr bwMode="auto">
                  <a:xfrm>
                    <a:off x="3408" y="480"/>
                    <a:ext cx="240" cy="240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AU"/>
                  </a:p>
                </p:txBody>
              </p:sp>
              <p:sp>
                <p:nvSpPr>
                  <p:cNvPr id="11373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3432" y="288"/>
                    <a:ext cx="192" cy="192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AU"/>
                  </a:p>
                </p:txBody>
              </p:sp>
            </p:grpSp>
            <p:sp>
              <p:nvSpPr>
                <p:cNvPr id="11374" name="Line 110"/>
                <p:cNvSpPr>
                  <a:spLocks noChangeShapeType="1"/>
                </p:cNvSpPr>
                <p:nvPr/>
              </p:nvSpPr>
              <p:spPr bwMode="auto">
                <a:xfrm>
                  <a:off x="1528" y="1519"/>
                  <a:ext cx="0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1375" name="AutoShape 111"/>
                <p:cNvSpPr>
                  <a:spLocks noChangeArrowheads="1"/>
                </p:cNvSpPr>
                <p:nvPr/>
              </p:nvSpPr>
              <p:spPr bwMode="auto">
                <a:xfrm>
                  <a:off x="1584" y="1327"/>
                  <a:ext cx="528" cy="133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1376" name="Oval 112"/>
                <p:cNvSpPr>
                  <a:spLocks noChangeArrowheads="1"/>
                </p:cNvSpPr>
                <p:nvPr/>
              </p:nvSpPr>
              <p:spPr bwMode="auto">
                <a:xfrm>
                  <a:off x="1695" y="1427"/>
                  <a:ext cx="111" cy="133"/>
                </a:xfrm>
                <a:prstGeom prst="ellipse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11377" name="Oval 113"/>
                <p:cNvSpPr>
                  <a:spLocks noChangeArrowheads="1"/>
                </p:cNvSpPr>
                <p:nvPr/>
              </p:nvSpPr>
              <p:spPr bwMode="auto">
                <a:xfrm>
                  <a:off x="1890" y="1427"/>
                  <a:ext cx="111" cy="133"/>
                </a:xfrm>
                <a:prstGeom prst="ellipse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sp>
            <p:nvSpPr>
              <p:cNvPr id="11380" name="AutoShape 116"/>
              <p:cNvSpPr>
                <a:spLocks noChangeArrowheads="1"/>
              </p:cNvSpPr>
              <p:nvPr/>
            </p:nvSpPr>
            <p:spPr bwMode="auto">
              <a:xfrm>
                <a:off x="3863" y="2520"/>
                <a:ext cx="1725" cy="480"/>
              </a:xfrm>
              <a:prstGeom prst="wedgeRoundRectCallout">
                <a:avLst>
                  <a:gd name="adj1" fmla="val -13653"/>
                  <a:gd name="adj2" fmla="val 80000"/>
                  <a:gd name="adj3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381" name="Rectangle 117"/>
            <p:cNvSpPr>
              <a:spLocks noChangeArrowheads="1"/>
            </p:cNvSpPr>
            <p:nvPr/>
          </p:nvSpPr>
          <p:spPr bwMode="auto">
            <a:xfrm>
              <a:off x="3846" y="2533"/>
              <a:ext cx="1818" cy="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00B050"/>
                  </a:solidFill>
                  <a:latin typeface="Tahoma" pitchFamily="34" charset="0"/>
                </a:rPr>
                <a:t>That new plant is </a:t>
              </a:r>
            </a:p>
            <a:p>
              <a:pPr algn="ctr"/>
              <a:r>
                <a:rPr lang="en-US" sz="1800" b="1" dirty="0">
                  <a:solidFill>
                    <a:srgbClr val="00B050"/>
                  </a:solidFill>
                  <a:latin typeface="Tahoma" pitchFamily="34" charset="0"/>
                </a:rPr>
                <a:t>really energy efficient</a:t>
              </a:r>
              <a:r>
                <a:rPr lang="en-US" sz="1800" b="1" dirty="0">
                  <a:solidFill>
                    <a:srgbClr val="FFFF99"/>
                  </a:solidFill>
                  <a:latin typeface="Tahoma" pitchFamily="34" charset="0"/>
                </a:rPr>
                <a:t>.  </a:t>
              </a:r>
            </a:p>
          </p:txBody>
        </p:sp>
      </p:grpSp>
      <p:sp>
        <p:nvSpPr>
          <p:cNvPr id="11382" name="Line 118"/>
          <p:cNvSpPr>
            <a:spLocks noChangeShapeType="1"/>
          </p:cNvSpPr>
          <p:nvPr/>
        </p:nvSpPr>
        <p:spPr bwMode="auto">
          <a:xfrm flipV="1">
            <a:off x="5886450" y="5448300"/>
            <a:ext cx="704850" cy="190500"/>
          </a:xfrm>
          <a:prstGeom prst="line">
            <a:avLst/>
          </a:prstGeom>
          <a:noFill/>
          <a:ln w="28575">
            <a:solidFill>
              <a:srgbClr val="FFFF99"/>
            </a:solidFill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1383" name="Line 119"/>
          <p:cNvSpPr>
            <a:spLocks noChangeShapeType="1"/>
          </p:cNvSpPr>
          <p:nvPr/>
        </p:nvSpPr>
        <p:spPr bwMode="auto">
          <a:xfrm flipV="1">
            <a:off x="3181350" y="4857750"/>
            <a:ext cx="1581150" cy="476250"/>
          </a:xfrm>
          <a:prstGeom prst="line">
            <a:avLst/>
          </a:prstGeom>
          <a:noFill/>
          <a:ln w="28575">
            <a:solidFill>
              <a:srgbClr val="FFFF99"/>
            </a:solidFill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06" name="TextBox 105"/>
          <p:cNvSpPr txBox="1"/>
          <p:nvPr/>
        </p:nvSpPr>
        <p:spPr>
          <a:xfrm>
            <a:off x="395536" y="6237312"/>
            <a:ext cx="2601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Source: Energetics Pty Ltd</a:t>
            </a:r>
            <a:endParaRPr lang="en-AU" dirty="0"/>
          </a:p>
        </p:txBody>
      </p:sp>
      <p:sp>
        <p:nvSpPr>
          <p:cNvPr id="107" name="TextBox 106"/>
          <p:cNvSpPr txBox="1"/>
          <p:nvPr/>
        </p:nvSpPr>
        <p:spPr>
          <a:xfrm>
            <a:off x="5900676" y="548680"/>
            <a:ext cx="318170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</a:rPr>
              <a:t>Systems Approach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Energy management underpinned by standards</a:t>
            </a:r>
            <a:endParaRPr lang="en-A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412776"/>
            <a:ext cx="4587240" cy="3107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38193" y="1522419"/>
            <a:ext cx="5017911" cy="330312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5576" y="5013176"/>
            <a:ext cx="3236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 smtClean="0"/>
              <a:t>Energy Efficiency Opportunities (EEO) framework</a:t>
            </a:r>
          </a:p>
          <a:p>
            <a:r>
              <a:rPr lang="en-AU" sz="1200" dirty="0" smtClean="0"/>
              <a:t> DRET 2005</a:t>
            </a:r>
            <a:endParaRPr lang="en-AU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Establishing or improving energy management systems</a:t>
            </a:r>
            <a:br>
              <a:rPr lang="en-AU" dirty="0" smtClean="0"/>
            </a:br>
            <a:endParaRPr lang="en-AU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39750" y="1773239"/>
          <a:ext cx="8135938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51720" y="5229200"/>
            <a:ext cx="7092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-   diagnose, benchmark  and improve elements of an EMS so that energy savings are accelerated and sustained over a longer timeframe – e.g. leadership, monitoring &amp; reporting, operations &amp; maintenance , finance and budgets, training and awareness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095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680</Words>
  <Application>Microsoft Office PowerPoint</Application>
  <PresentationFormat>On-screen Show (4:3)</PresentationFormat>
  <Paragraphs>141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What is a systems approach to energy management?</vt:lpstr>
      <vt:lpstr>Through the systems approach an organisation can:</vt:lpstr>
      <vt:lpstr>PowerPoint Presentation</vt:lpstr>
      <vt:lpstr>Tackling Energy Management</vt:lpstr>
      <vt:lpstr>PowerPoint Presentation</vt:lpstr>
      <vt:lpstr>PowerPoint Presentation</vt:lpstr>
      <vt:lpstr>Energy management underpinned by standards</vt:lpstr>
      <vt:lpstr>Establishing or improving energy management systems </vt:lpstr>
      <vt:lpstr>Typical Improvement Steps at Foundries</vt:lpstr>
      <vt:lpstr>Typical KPIs at Foundries</vt:lpstr>
      <vt:lpstr>PowerPoint Presentation</vt:lpstr>
      <vt:lpstr>Energy management systems Diagnostic tools</vt:lpstr>
    </vt:vector>
  </TitlesOfParts>
  <Company>Energetics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ShortenP</dc:creator>
  <cp:lastModifiedBy>Celeste</cp:lastModifiedBy>
  <cp:revision>15</cp:revision>
  <dcterms:created xsi:type="dcterms:W3CDTF">2013-04-17T03:58:19Z</dcterms:created>
  <dcterms:modified xsi:type="dcterms:W3CDTF">2013-05-18T09:10:54Z</dcterms:modified>
</cp:coreProperties>
</file>